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8"/>
  </p:notesMasterIdLst>
  <p:handoutMasterIdLst>
    <p:handoutMasterId r:id="rId29"/>
  </p:handoutMasterIdLst>
  <p:sldIdLst>
    <p:sldId id="265" r:id="rId5"/>
    <p:sldId id="273" r:id="rId6"/>
    <p:sldId id="282" r:id="rId7"/>
    <p:sldId id="263" r:id="rId8"/>
    <p:sldId id="290" r:id="rId9"/>
    <p:sldId id="288" r:id="rId10"/>
    <p:sldId id="266" r:id="rId11"/>
    <p:sldId id="264" r:id="rId12"/>
    <p:sldId id="291" r:id="rId13"/>
    <p:sldId id="305" r:id="rId14"/>
    <p:sldId id="293" r:id="rId15"/>
    <p:sldId id="294" r:id="rId16"/>
    <p:sldId id="278" r:id="rId17"/>
    <p:sldId id="296" r:id="rId18"/>
    <p:sldId id="297" r:id="rId19"/>
    <p:sldId id="298" r:id="rId20"/>
    <p:sldId id="299" r:id="rId21"/>
    <p:sldId id="306" r:id="rId22"/>
    <p:sldId id="301" r:id="rId23"/>
    <p:sldId id="303" r:id="rId24"/>
    <p:sldId id="302" r:id="rId25"/>
    <p:sldId id="287" r:id="rId26"/>
    <p:sldId id="304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1" autoAdjust="0"/>
  </p:normalViewPr>
  <p:slideViewPr>
    <p:cSldViewPr snapToGrid="0">
      <p:cViewPr varScale="1">
        <p:scale>
          <a:sx n="75" d="100"/>
          <a:sy n="75" d="100"/>
        </p:scale>
        <p:origin x="58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C4A690-6FB1-4EE0-BBA0-57C3F5429449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B922C8-0B22-41AC-9B35-4A8F6D089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30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F37365-535C-4D9C-83C9-D952CFC4461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EE85D8-CA1D-4A14-A534-A9BF489C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E85D8-CA1D-4A14-A534-A9BF489CBA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E85D8-CA1D-4A14-A534-A9BF489CBA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E85D8-CA1D-4A14-A534-A9BF489CBA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5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E85D8-CA1D-4A14-A534-A9BF489CBA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google.com/url?sa=i&amp;url=https://secretsunsealed.org/scripture-church-structure-and-the-path-to-unity-symposium/&amp;psig=AOvVaw12T1I8_tcMCObVHSKN8pV0&amp;ust=1615139162162000&amp;source=images&amp;cd=vfe&amp;ved=0CAIQjRxqFwoTCICz2bWcnO8CFQAAAAAdAAAAABA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最佳搭檔</a:t>
            </a:r>
            <a:endParaRPr lang="en-US" sz="8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968" y="2495445"/>
            <a:ext cx="10846771" cy="468233"/>
          </a:xfrm>
        </p:spPr>
        <p:txBody>
          <a:bodyPr>
            <a:noAutofit/>
          </a:bodyPr>
          <a:lstStyle/>
          <a:p>
            <a:r>
              <a:rPr lang="zh-TW" altLang="en-US" sz="2800" b="1" dirty="0"/>
              <a:t>徒</a:t>
            </a:r>
            <a:r>
              <a:rPr lang="en-US" sz="2800" b="1" dirty="0"/>
              <a:t> 18:24-28</a:t>
            </a:r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87D6B6-1BDB-40AF-A49C-D8F6A50EF079}"/>
              </a:ext>
            </a:extLst>
          </p:cNvPr>
          <p:cNvSpPr/>
          <p:nvPr/>
        </p:nvSpPr>
        <p:spPr>
          <a:xfrm>
            <a:off x="5043913" y="2495444"/>
            <a:ext cx="23732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鍾</a:t>
            </a:r>
            <a:r>
              <a:rPr lang="zh-TW" altLang="en-US" sz="3000" b="1" dirty="0">
                <a:solidFill>
                  <a:schemeClr val="bg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舜貴 牧師</a:t>
            </a:r>
            <a:endParaRPr lang="en-US" sz="3000" b="1" dirty="0">
              <a:solidFill>
                <a:schemeClr val="bg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41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613D71-E4EC-4AD9-8F5A-79E2101A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23" y="2569126"/>
            <a:ext cx="3478341" cy="1853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z="2800" b="1" dirty="0"/>
              <a:t>他是傳道人</a:t>
            </a:r>
            <a:endParaRPr lang="en-US" sz="2800" b="1" dirty="0"/>
          </a:p>
          <a:p>
            <a:pPr lvl="0"/>
            <a:r>
              <a:rPr lang="zh-TW" altLang="en-US" sz="2800" b="1" dirty="0"/>
              <a:t>他有口才，有學問。</a:t>
            </a:r>
            <a:endParaRPr lang="en-US" sz="2800" b="1" dirty="0"/>
          </a:p>
          <a:p>
            <a:r>
              <a:rPr lang="zh-TW" altLang="en-US" sz="2800" b="1" dirty="0"/>
              <a:t>他是男人</a:t>
            </a:r>
            <a:endParaRPr lang="en-US" sz="2800" b="1" cap="all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person, group, people&#10;&#10;Description automatically generated">
            <a:extLst>
              <a:ext uri="{FF2B5EF4-FFF2-40B4-BE49-F238E27FC236}">
                <a16:creationId xmlns:a16="http://schemas.microsoft.com/office/drawing/2014/main" id="{E4B39A89-3FCE-4FD6-8372-23C19E541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4" r="9747" b="1"/>
          <a:stretch/>
        </p:blipFill>
        <p:spPr>
          <a:xfrm>
            <a:off x="4327071" y="1979176"/>
            <a:ext cx="5009969" cy="44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57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9058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品格與恩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賜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3285C-E3B9-42D2-A0F6-01D33B01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6956"/>
            <a:ext cx="11029615" cy="108813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「</a:t>
            </a:r>
            <a:r>
              <a:rPr lang="zh-TW" altLang="en-US" sz="3200" b="1" dirty="0"/>
              <a:t>要學會沖浪</a:t>
            </a:r>
            <a:r>
              <a:rPr lang="en-US" sz="3200" b="1" dirty="0"/>
              <a:t>, </a:t>
            </a:r>
            <a:r>
              <a:rPr lang="zh-TW" altLang="en-US" sz="3200" b="1" dirty="0"/>
              <a:t>需先學習彎腰與蹲下。 </a:t>
            </a:r>
            <a:r>
              <a:rPr lang="zh-TW" altLang="en-US" sz="3200" dirty="0"/>
              <a:t>」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2B7F48-E60F-4B0F-8130-4DFCC9EC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65" y="3029388"/>
            <a:ext cx="5843612" cy="34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品格與恩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賜</a:t>
            </a:r>
            <a:endParaRPr lang="en-US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3285C-E3B9-42D2-A0F6-01D33B01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71876"/>
            <a:ext cx="11029615" cy="1088136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「強硬的牙齒，</a:t>
            </a:r>
            <a:r>
              <a:rPr lang="en-US" sz="3200" b="1" dirty="0"/>
              <a:t> </a:t>
            </a:r>
            <a:r>
              <a:rPr lang="zh-TW" altLang="en-US" sz="3200" b="1" dirty="0"/>
              <a:t>比柔軟的舌頭先掉。 」</a:t>
            </a:r>
            <a:endParaRPr lang="en-US" sz="3200" b="1" dirty="0"/>
          </a:p>
        </p:txBody>
      </p:sp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0753C5B8-4384-4AF0-8032-76715AEC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51" y="3341012"/>
            <a:ext cx="4426514" cy="29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2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59" y="615560"/>
            <a:ext cx="7225075" cy="718430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屬靈領袖的七大要件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16724959-17CF-453A-9293-76C71614E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r="3" b="3"/>
          <a:stretch/>
        </p:blipFill>
        <p:spPr>
          <a:xfrm>
            <a:off x="304873" y="2280619"/>
            <a:ext cx="2879781" cy="424511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818A07-25BB-480A-80E6-C8DE1DB7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654" y="1494487"/>
            <a:ext cx="7941453" cy="4870754"/>
          </a:xfrm>
        </p:spPr>
        <p:txBody>
          <a:bodyPr>
            <a:normAutofit lnSpcReduction="10000"/>
          </a:bodyPr>
          <a:lstStyle/>
          <a:p>
            <a:r>
              <a:rPr lang="zh-TW" altLang="en-US" sz="2500" dirty="0"/>
              <a:t>「</a:t>
            </a:r>
            <a:r>
              <a:rPr lang="zh-TW" altLang="en-US" sz="2700" b="1" dirty="0"/>
              <a:t>要人認同你的想法，</a:t>
            </a:r>
            <a:r>
              <a:rPr lang="en-US" sz="2700" b="1" dirty="0"/>
              <a:t> </a:t>
            </a:r>
          </a:p>
          <a:p>
            <a:pPr marL="0" indent="0">
              <a:buNone/>
            </a:pPr>
            <a:r>
              <a:rPr lang="zh-TW" altLang="en-US" sz="2700" b="1" dirty="0"/>
              <a:t>必須讓他們接受你這個</a:t>
            </a:r>
            <a:r>
              <a:rPr lang="zh-TW" altLang="en-US" sz="2700" b="1" spc="-300" dirty="0"/>
              <a:t>人</a:t>
            </a:r>
            <a:r>
              <a:rPr lang="zh-TW" altLang="en-US" sz="2000" spc="-300" dirty="0"/>
              <a:t>。」</a:t>
            </a:r>
            <a:endParaRPr lang="en-US" sz="2000" spc="-300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2600" b="1" dirty="0"/>
              <a:t>榜樣</a:t>
            </a:r>
            <a:endParaRPr lang="en-US" sz="2600" b="1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2600" b="1" dirty="0"/>
              <a:t>溝通</a:t>
            </a:r>
            <a:endParaRPr lang="en-US" sz="2600" b="1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2600" b="1" dirty="0"/>
              <a:t>能力</a:t>
            </a:r>
            <a:endParaRPr lang="en-US" sz="2600" b="1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2600" b="1" dirty="0"/>
              <a:t>動機</a:t>
            </a:r>
            <a:endParaRPr lang="en-US" sz="2600" b="1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2600" b="1" dirty="0"/>
              <a:t>權柄</a:t>
            </a:r>
            <a:endParaRPr lang="en-US" sz="2600" b="1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2600" b="1" dirty="0"/>
              <a:t>策略</a:t>
            </a:r>
            <a:endParaRPr lang="en-US" sz="2600" b="1" dirty="0"/>
          </a:p>
          <a:p>
            <a:pPr marL="666900" lvl="1" indent="-342900">
              <a:buFont typeface="+mj-lt"/>
              <a:buAutoNum type="arabicPeriod"/>
            </a:pPr>
            <a:r>
              <a:rPr lang="zh-TW" altLang="en-US" sz="2600" b="1" dirty="0"/>
              <a:t>愛心</a:t>
            </a:r>
            <a:endParaRPr lang="en-US" sz="2600" b="1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4B60801-F8AB-4EC1-8848-CD20EFB4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452" y="3291348"/>
            <a:ext cx="4221316" cy="23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58" y="1119327"/>
            <a:ext cx="4555672" cy="3779995"/>
          </a:xfrm>
        </p:spPr>
        <p:txBody>
          <a:bodyPr anchor="ctr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/>
              <a:t>二</a:t>
            </a:r>
            <a:r>
              <a:rPr lang="en-US" altLang="zh-CN" dirty="0"/>
              <a:t>. </a:t>
            </a:r>
            <a:r>
              <a:rPr lang="zh-TW" altLang="en-US" sz="4000" dirty="0"/>
              <a:t>靈命成熟的同工</a:t>
            </a:r>
            <a:r>
              <a:rPr lang="zh-CN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百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基拉</a:t>
            </a:r>
            <a:br>
              <a:rPr lang="en-US" altLang="zh-TW" sz="4000" dirty="0"/>
            </a:br>
            <a:r>
              <a:rPr lang="zh-TW" altLang="en-US" sz="4000" dirty="0"/>
              <a:t>亞居拉</a:t>
            </a:r>
            <a:r>
              <a:rPr lang="zh-TW" altLang="en-US" sz="4400" dirty="0"/>
              <a:t>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995412"/>
            <a:ext cx="3511233" cy="1147054"/>
          </a:xfrm>
        </p:spPr>
        <p:txBody>
          <a:bodyPr anchor="t">
            <a:normAutofit/>
          </a:bodyPr>
          <a:lstStyle/>
          <a:p>
            <a:r>
              <a:rPr lang="zh-TW" altLang="en-US" sz="2800" dirty="0"/>
              <a:t>徒</a:t>
            </a:r>
            <a:r>
              <a:rPr lang="en-US" sz="2800" dirty="0"/>
              <a:t> 18:26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3" r="37634" b="1"/>
          <a:stretch/>
        </p:blipFill>
        <p:spPr>
          <a:xfrm>
            <a:off x="5274129" y="10"/>
            <a:ext cx="69178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2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72" y="756569"/>
            <a:ext cx="7225075" cy="808235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lang="zh-TW" altLang="en-US" sz="4000" b="1" dirty="0"/>
              <a:t>夫妻同心的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</a:t>
            </a:r>
            <a:r>
              <a:rPr lang="zh-TW" altLang="en-US" sz="4000" b="1" dirty="0"/>
              <a:t>奉</a:t>
            </a:r>
            <a:endParaRPr lang="en-US" sz="4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613D71-E4EC-4AD9-8F5A-79E2101A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57" y="1735737"/>
            <a:ext cx="7497194" cy="48581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zh-TW" altLang="en-US" sz="3200" b="1" dirty="0"/>
              <a:t>羅馬 </a:t>
            </a:r>
            <a:r>
              <a:rPr lang="en-US" sz="3200" b="1" dirty="0">
                <a:sym typeface="Symbol" panose="05050102010706020507" pitchFamily="18" charset="2"/>
              </a:rPr>
              <a:t>   </a:t>
            </a:r>
            <a:r>
              <a:rPr lang="zh-TW" altLang="en-US" sz="3200" b="1" dirty="0"/>
              <a:t>哥林多 </a:t>
            </a:r>
            <a:r>
              <a:rPr lang="en-US" sz="3200" b="1" dirty="0">
                <a:sym typeface="Symbol" panose="05050102010706020507" pitchFamily="18" charset="2"/>
              </a:rPr>
              <a:t></a:t>
            </a:r>
            <a:r>
              <a:rPr lang="en-US" sz="3200" b="1" dirty="0"/>
              <a:t>      </a:t>
            </a:r>
            <a:r>
              <a:rPr lang="zh-TW" altLang="en-US" sz="3200" b="1" dirty="0"/>
              <a:t>以弗所 </a:t>
            </a:r>
            <a:r>
              <a:rPr lang="en-US" sz="3200" b="1" dirty="0">
                <a:sym typeface="Symbol" panose="05050102010706020507" pitchFamily="18" charset="2"/>
              </a:rPr>
              <a:t></a:t>
            </a:r>
            <a:r>
              <a:rPr lang="en-US" sz="3200" b="1" dirty="0"/>
              <a:t>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1CADE4"/>
              </a:buClr>
              <a:buNone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(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被逐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     (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遷居立業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     (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裝備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/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配搭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奉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  </a:t>
            </a:r>
          </a:p>
          <a:p>
            <a:pPr marL="0" lv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None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3200" b="1" dirty="0"/>
              <a:t>   羅馬       </a:t>
            </a:r>
            <a:r>
              <a:rPr lang="en-US" sz="3200" b="1" dirty="0">
                <a:sym typeface="Symbol" panose="05050102010706020507" pitchFamily="18" charset="2"/>
              </a:rPr>
              <a:t>     </a:t>
            </a:r>
            <a:r>
              <a:rPr lang="en-US" sz="3200" b="1" dirty="0"/>
              <a:t> </a:t>
            </a:r>
            <a:r>
              <a:rPr lang="zh-TW" altLang="en-US" sz="3200" b="1" dirty="0"/>
              <a:t>以弗所</a:t>
            </a:r>
            <a:endParaRPr lang="en-US" sz="3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(</a:t>
            </a:r>
            <a:r>
              <a:rPr lang="zh-TW" altLang="en-US" sz="2800" dirty="0"/>
              <a:t>開放家庭</a:t>
            </a:r>
            <a:r>
              <a:rPr lang="en-US" sz="2800" dirty="0"/>
              <a:t>)       (</a:t>
            </a:r>
            <a:r>
              <a:rPr lang="zh-CN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奉</a:t>
            </a:r>
            <a:r>
              <a:rPr lang="zh-TW" altLang="en-US" sz="2800" dirty="0"/>
              <a:t>設立教會</a:t>
            </a:r>
            <a:r>
              <a:rPr lang="en-US" sz="2800" dirty="0"/>
              <a:t>)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200" dirty="0"/>
          </a:p>
          <a:p>
            <a:pPr>
              <a:lnSpc>
                <a:spcPct val="10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§"/>
            </a:pPr>
            <a:r>
              <a:rPr lang="zh-CN" altLang="en-US" sz="2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</a:t>
            </a:r>
            <a:r>
              <a:rPr lang="en-US" altLang="zh-CN" sz="2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16:3 </a:t>
            </a:r>
            <a:r>
              <a:rPr lang="zh-TW" altLang="en-US" sz="2800" b="1" dirty="0">
                <a:solidFill>
                  <a:srgbClr val="002060"/>
                </a:solidFill>
              </a:rPr>
              <a:t>問</a:t>
            </a:r>
            <a:r>
              <a:rPr lang="zh-TW" altLang="en-US" sz="2800" b="1" u="sng" dirty="0">
                <a:solidFill>
                  <a:srgbClr val="002060"/>
                </a:solidFill>
              </a:rPr>
              <a:t>百基拉</a:t>
            </a:r>
            <a:r>
              <a:rPr lang="zh-TW" altLang="en-US" sz="2800" b="1" dirty="0">
                <a:solidFill>
                  <a:srgbClr val="002060"/>
                </a:solidFill>
              </a:rPr>
              <a:t>和</a:t>
            </a:r>
            <a:r>
              <a:rPr lang="zh-TW" altLang="en-US" sz="2800" b="1" u="sng" dirty="0">
                <a:solidFill>
                  <a:srgbClr val="002060"/>
                </a:solidFill>
              </a:rPr>
              <a:t>亞居拉</a:t>
            </a:r>
            <a:r>
              <a:rPr lang="zh-TW" altLang="en-US" sz="2800" b="1" dirty="0">
                <a:solidFill>
                  <a:srgbClr val="002060"/>
                </a:solidFill>
              </a:rPr>
              <a:t>安。他們在基督耶穌裡與我同工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10000"/>
              <a:buFont typeface="Wingdings" panose="05000000000000000000" pitchFamily="2" charset="2"/>
              <a:buChar char="§"/>
            </a:pPr>
            <a:r>
              <a:rPr lang="zh-CN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遷居</a:t>
            </a:r>
            <a:r>
              <a:rPr lang="en-US" altLang="zh-CN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事奉</a:t>
            </a:r>
            <a:r>
              <a:rPr lang="en-US" altLang="zh-CN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接待</a:t>
            </a:r>
            <a:r>
              <a:rPr lang="en-US" altLang="zh-CN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牧養</a:t>
            </a:r>
            <a:endParaRPr lang="en-US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3" descr="A picture containing text, person, outdoor, stone&#10;&#10;Description automatically generated">
            <a:extLst>
              <a:ext uri="{FF2B5EF4-FFF2-40B4-BE49-F238E27FC236}">
                <a16:creationId xmlns:a16="http://schemas.microsoft.com/office/drawing/2014/main" id="{4CCA697B-6003-41AC-8691-75D481B50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16" y="2516453"/>
            <a:ext cx="2895928" cy="42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913" y="605083"/>
            <a:ext cx="6839154" cy="101380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j-ea"/>
              </a:rPr>
              <a:t>2. </a:t>
            </a:r>
            <a:r>
              <a:rPr lang="zh-TW" altLang="en-US" sz="4000" b="1" dirty="0"/>
              <a:t>敬重神立的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</a:t>
            </a:r>
            <a:r>
              <a:rPr lang="zh-TW" altLang="en-US" sz="4000" b="1" dirty="0"/>
              <a:t>僕</a:t>
            </a:r>
            <a:endParaRPr lang="en-US" sz="4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613D71-E4EC-4AD9-8F5A-79E2101A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973" y="4566155"/>
            <a:ext cx="7225075" cy="2239607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批評，責備？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愛心，規勸？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以愛心代替批評，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以私下關懷代替公開指責。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23EBCE93-8417-4F62-8F85-ED3F05146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" r="-1" b="-1"/>
          <a:stretch/>
        </p:blipFill>
        <p:spPr>
          <a:xfrm>
            <a:off x="199628" y="1976284"/>
            <a:ext cx="3153171" cy="292083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3F522B-0075-4EA3-8540-2B033CFEE027}"/>
              </a:ext>
            </a:extLst>
          </p:cNvPr>
          <p:cNvSpPr txBox="1">
            <a:spLocks/>
          </p:cNvSpPr>
          <p:nvPr/>
        </p:nvSpPr>
        <p:spPr>
          <a:xfrm>
            <a:off x="3444963" y="2843440"/>
            <a:ext cx="7111093" cy="1719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altLang="zh-TW" sz="3200" b="1" baseline="30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18:26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他在會堂裏放膽講道；百基拉、</a:t>
            </a:r>
            <a:endParaRPr lang="en-US" altLang="zh-TW" sz="32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亞居拉聽見，就接他來，將　神的</a:t>
            </a:r>
            <a:endParaRPr lang="en-US" altLang="zh-TW" sz="32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道給他講解更加詳細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1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1119327"/>
            <a:ext cx="4612821" cy="3779995"/>
          </a:xfrm>
        </p:spPr>
        <p:txBody>
          <a:bodyPr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/>
              <a:t>三</a:t>
            </a:r>
            <a:r>
              <a:rPr lang="en-US" altLang="zh-CN" sz="4000" dirty="0"/>
              <a:t>. </a:t>
            </a:r>
            <a:r>
              <a:rPr lang="zh-TW" altLang="en-US" sz="4800" dirty="0"/>
              <a:t>同心順服的會眾所有信徒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995412"/>
            <a:ext cx="3511233" cy="1147054"/>
          </a:xfrm>
        </p:spPr>
        <p:txBody>
          <a:bodyPr anchor="t">
            <a:normAutofit/>
          </a:bodyPr>
          <a:lstStyle/>
          <a:p>
            <a:r>
              <a:rPr lang="zh-TW" altLang="en-US" sz="2800" dirty="0"/>
              <a:t>徒</a:t>
            </a:r>
            <a:r>
              <a:rPr lang="en-US" sz="2800" dirty="0"/>
              <a:t> 18:27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3" r="37634" b="1"/>
          <a:stretch/>
        </p:blipFill>
        <p:spPr>
          <a:xfrm>
            <a:off x="5527221" y="10"/>
            <a:ext cx="66647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1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使徒行傳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F522B-0075-4EA3-8540-2B033CFEE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34385"/>
            <a:ext cx="6347928" cy="149872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600"/>
              </a:spcBef>
              <a:spcAft>
                <a:spcPts val="2000"/>
              </a:spcAft>
              <a:buNone/>
            </a:pPr>
            <a:r>
              <a:rPr lang="en-US" altLang="zh-TW" sz="3200" b="1" baseline="30000" dirty="0"/>
              <a:t>18:2</a:t>
            </a:r>
            <a:r>
              <a:rPr lang="en-US" altLang="zh-CN" sz="3200" b="1" baseline="30000" dirty="0"/>
              <a:t>7</a:t>
            </a:r>
            <a:r>
              <a:rPr lang="zh-TW" altLang="en-US" sz="3200" b="1" dirty="0"/>
              <a:t> </a:t>
            </a:r>
            <a:r>
              <a:rPr lang="zh-TW" altLang="en-US" sz="3200" b="1" dirty="0">
                <a:solidFill>
                  <a:srgbClr val="002060"/>
                </a:solidFill>
              </a:rPr>
              <a:t>他想要往</a:t>
            </a:r>
            <a:r>
              <a:rPr lang="zh-TW" altLang="en-US" sz="3200" b="1" u="sng" dirty="0">
                <a:solidFill>
                  <a:srgbClr val="002060"/>
                </a:solidFill>
              </a:rPr>
              <a:t>亞該亞</a:t>
            </a:r>
            <a:r>
              <a:rPr lang="zh-TW" altLang="en-US" sz="3200" b="1" dirty="0">
                <a:solidFill>
                  <a:srgbClr val="002060"/>
                </a:solidFill>
              </a:rPr>
              <a:t>去，弟兄們就勉勵他，並寫信請門徒接待他。他到了那裡，多幫助那蒙恩信主的人</a:t>
            </a:r>
            <a:r>
              <a:rPr lang="zh-TW" altLang="en-US" sz="3200" b="1" dirty="0"/>
              <a:t>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468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361" y="707985"/>
            <a:ext cx="6377038" cy="101380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j-ea"/>
              </a:rPr>
              <a:t>1. </a:t>
            </a:r>
            <a:r>
              <a:rPr lang="zh-TW" altLang="en-US" sz="4000" b="1" dirty="0"/>
              <a:t>順服屬靈的權柄</a:t>
            </a:r>
            <a:endParaRPr lang="en-US" sz="4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613D71-E4EC-4AD9-8F5A-79E2101A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910" y="2631439"/>
            <a:ext cx="6479457" cy="322735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zh-TW" altLang="en-US" sz="3200" b="1" dirty="0"/>
              <a:t>假如亞波羅不聽勸</a:t>
            </a:r>
            <a:r>
              <a:rPr lang="en-US" sz="3200" b="1" dirty="0"/>
              <a:t> – </a:t>
            </a:r>
            <a:r>
              <a:rPr lang="zh-TW" altLang="en-US" sz="3200" b="1" dirty="0"/>
              <a:t>不會推薦</a:t>
            </a:r>
            <a:endParaRPr lang="en-US" sz="3200" b="1" dirty="0"/>
          </a:p>
          <a:p>
            <a:pPr marL="514350" lvl="0" indent="-514350">
              <a:buFont typeface="+mj-lt"/>
              <a:buAutoNum type="alphaLcParenR"/>
            </a:pPr>
            <a:r>
              <a:rPr lang="zh-TW" altLang="en-US" sz="3200" b="1" dirty="0"/>
              <a:t>假如亞波羅已聽勸</a:t>
            </a:r>
            <a:r>
              <a:rPr lang="en-US" sz="3200" b="1" dirty="0"/>
              <a:t> – </a:t>
            </a:r>
            <a:r>
              <a:rPr lang="zh-TW" altLang="en-US" sz="3200" b="1" dirty="0"/>
              <a:t>極力挽留</a:t>
            </a:r>
            <a:endParaRPr lang="en-US" sz="3200" b="1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1" name="Picture 10" descr="A picture containing text, outdoor, person, people&#10;&#10;Description automatically generated">
            <a:extLst>
              <a:ext uri="{FF2B5EF4-FFF2-40B4-BE49-F238E27FC236}">
                <a16:creationId xmlns:a16="http://schemas.microsoft.com/office/drawing/2014/main" id="{0343FB69-7994-4E27-880F-8677BFF23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2" r="21743" b="2"/>
          <a:stretch/>
        </p:blipFill>
        <p:spPr>
          <a:xfrm>
            <a:off x="0" y="1911936"/>
            <a:ext cx="5135520" cy="39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r="27623" b="1"/>
          <a:stretch/>
        </p:blipFill>
        <p:spPr>
          <a:xfrm>
            <a:off x="20" y="0"/>
            <a:ext cx="12191998" cy="68580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2C818ED-8AE7-4F62-A257-F7460066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659" y="455955"/>
            <a:ext cx="3703320" cy="9499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DB4AB29-9860-462E-B579-181B5532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chemeClr val="accent1">
              <a:alpha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>
            <a:normAutofit/>
          </a:bodyPr>
          <a:lstStyle/>
          <a:p>
            <a:r>
              <a:rPr lang="zh-TW" altLang="en-US" sz="8800" b="1" dirty="0">
                <a:solidFill>
                  <a:srgbClr val="FFFFFF"/>
                </a:solidFill>
              </a:rPr>
              <a:t>引言</a:t>
            </a:r>
            <a:endParaRPr lang="en-US" sz="8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25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教會和諧的三個尊重</a:t>
            </a:r>
            <a:endParaRPr lang="en-US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3285C-E3B9-42D2-A0F6-01D33B01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71875"/>
            <a:ext cx="11029615" cy="2529621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尊重職分</a:t>
            </a:r>
            <a:endParaRPr lang="en-US" sz="3200" b="1" dirty="0"/>
          </a:p>
          <a:p>
            <a:r>
              <a:rPr lang="zh-TW" altLang="en-US" sz="3200" b="1" dirty="0"/>
              <a:t>尊重專業</a:t>
            </a:r>
            <a:endParaRPr lang="en-US" sz="3200" b="1" dirty="0"/>
          </a:p>
          <a:p>
            <a:r>
              <a:rPr lang="zh-TW" altLang="en-US" sz="3200" b="1" dirty="0"/>
              <a:t>尊重多數</a:t>
            </a:r>
            <a:endParaRPr lang="en-US" sz="32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0261BA3-A4FE-4135-AE11-B0D43E2D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425065"/>
            <a:ext cx="6162368" cy="32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201" y="723388"/>
            <a:ext cx="6377038" cy="101380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+mj-ea"/>
              </a:rPr>
              <a:t>2.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懷國度的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胸襟</a:t>
            </a:r>
            <a:endParaRPr 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613D71-E4EC-4AD9-8F5A-79E2101A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078" y="2794654"/>
            <a:ext cx="6479457" cy="3205087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尊重神對傳道人的呼召</a:t>
            </a:r>
            <a:endParaRPr lang="en-US" altLang="zh-TW" sz="3200" b="1" dirty="0"/>
          </a:p>
          <a:p>
            <a:pPr lvl="1"/>
            <a:r>
              <a:rPr lang="zh-TW" altLang="en-US" sz="2900" b="1" dirty="0"/>
              <a:t>對傳道人： 欣賞、接納、祝福。</a:t>
            </a:r>
            <a:endParaRPr lang="en-US" altLang="zh-TW" sz="2900" b="1" dirty="0"/>
          </a:p>
          <a:p>
            <a:pPr lvl="1"/>
            <a:r>
              <a:rPr lang="zh-TW" altLang="en-US" sz="2900" b="1" dirty="0"/>
              <a:t>對神國度：</a:t>
            </a:r>
            <a:r>
              <a:rPr lang="en-US" sz="2900" b="1" dirty="0"/>
              <a:t> </a:t>
            </a:r>
            <a:r>
              <a:rPr lang="zh-TW" altLang="en-US" sz="2900" b="1" dirty="0"/>
              <a:t>不單顧自己教會，而是神的教會。</a:t>
            </a:r>
            <a:endParaRPr lang="en-US" altLang="zh-TW" sz="2900" b="1" dirty="0"/>
          </a:p>
          <a:p>
            <a:pPr marL="324000" lvl="1" indent="0">
              <a:buNone/>
            </a:pPr>
            <a:r>
              <a:rPr lang="en-US" altLang="zh-TW" sz="2400" b="1" dirty="0"/>
              <a:t>		</a:t>
            </a:r>
            <a:r>
              <a:rPr lang="zh-TW" altLang="en-US" sz="2400" b="1" dirty="0"/>
              <a:t>安提阿教會</a:t>
            </a:r>
            <a:r>
              <a:rPr lang="en-US" sz="2400" b="1" dirty="0"/>
              <a:t>: </a:t>
            </a:r>
            <a:r>
              <a:rPr lang="zh-TW" altLang="en-US" sz="2400" b="1" dirty="0">
                <a:solidFill>
                  <a:srgbClr val="FF0000"/>
                </a:solidFill>
              </a:rPr>
              <a:t>差</a:t>
            </a:r>
            <a:r>
              <a:rPr lang="zh-TW" altLang="en-US" sz="2400" b="1" dirty="0"/>
              <a:t>巴拿巴，掃羅出去宣教。</a:t>
            </a:r>
          </a:p>
        </p:txBody>
      </p:sp>
      <p:pic>
        <p:nvPicPr>
          <p:cNvPr id="11" name="Picture 10" descr="A picture containing text, outdoor, person, people&#10;&#10;Description automatically generated">
            <a:extLst>
              <a:ext uri="{FF2B5EF4-FFF2-40B4-BE49-F238E27FC236}">
                <a16:creationId xmlns:a16="http://schemas.microsoft.com/office/drawing/2014/main" id="{0343FB69-7994-4E27-880F-8677BFF23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2" r="21743" b="2"/>
          <a:stretch/>
        </p:blipFill>
        <p:spPr>
          <a:xfrm>
            <a:off x="212271" y="1911936"/>
            <a:ext cx="4029560" cy="30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r="276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2C818ED-8AE7-4F62-A257-F7460066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659" y="455955"/>
            <a:ext cx="3703320" cy="9499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DB4AB29-9860-462E-B579-181B5532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chemeClr val="accent1">
              <a:alpha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rgbClr val="FFFFFF"/>
                </a:solidFill>
              </a:rPr>
              <a:t>結論</a:t>
            </a:r>
            <a:endParaRPr lang="en-US"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00930"/>
            <a:ext cx="3568661" cy="2256390"/>
          </a:xfrm>
        </p:spPr>
        <p:txBody>
          <a:bodyPr anchor="ctr">
            <a:normAutofit/>
          </a:bodyPr>
          <a:lstStyle/>
          <a:p>
            <a:r>
              <a:rPr lang="zh-TW" altLang="en-US" sz="4400" b="1" dirty="0"/>
              <a:t>結論</a:t>
            </a:r>
            <a:endParaRPr lang="en-US" sz="4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F522B-0075-4EA3-8540-2B033CFEE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670" y="1115978"/>
            <a:ext cx="7183597" cy="2256390"/>
          </a:xfrm>
        </p:spPr>
        <p:txBody>
          <a:bodyPr>
            <a:normAutofit/>
          </a:bodyPr>
          <a:lstStyle/>
          <a:p>
            <a:pPr lvl="0"/>
            <a:r>
              <a:rPr lang="zh-TW" altLang="en-US" sz="3400" b="1" dirty="0">
                <a:solidFill>
                  <a:schemeClr val="tx1"/>
                </a:solidFill>
              </a:rPr>
              <a:t>檢視自己的事奉態度</a:t>
            </a:r>
            <a:endParaRPr lang="en-US" sz="3400" b="1" dirty="0">
              <a:solidFill>
                <a:schemeClr val="tx1"/>
              </a:solidFill>
            </a:endParaRPr>
          </a:p>
          <a:p>
            <a:pPr lvl="0"/>
            <a:r>
              <a:rPr lang="zh-TW" altLang="en-US" sz="3400" b="1" dirty="0">
                <a:solidFill>
                  <a:schemeClr val="tx1"/>
                </a:solidFill>
              </a:rPr>
              <a:t>培養良好的屬靈品格</a:t>
            </a:r>
            <a:endParaRPr lang="en-US" sz="3400" b="1" dirty="0">
              <a:solidFill>
                <a:schemeClr val="tx1"/>
              </a:solidFill>
            </a:endParaRPr>
          </a:p>
          <a:p>
            <a:r>
              <a:rPr lang="zh-TW" altLang="en-US" sz="3400" b="1" dirty="0">
                <a:solidFill>
                  <a:schemeClr val="tx1"/>
                </a:solidFill>
              </a:rPr>
              <a:t>具有屬靈的國度胸懷</a:t>
            </a:r>
            <a:endParaRPr lang="en-US" sz="3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1C9F0-19F7-4B3A-82E0-C3ED79529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651"/>
          <a:stretch/>
        </p:blipFill>
        <p:spPr>
          <a:xfrm>
            <a:off x="1511067" y="3858250"/>
            <a:ext cx="9664129" cy="23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團隊精神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F522B-0075-4EA3-8540-2B033CFEE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34386"/>
            <a:ext cx="11029615" cy="3634486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「以大局意識，</a:t>
            </a:r>
            <a:r>
              <a:rPr lang="en-US" sz="3200" b="1" dirty="0"/>
              <a:t> </a:t>
            </a:r>
            <a:r>
              <a:rPr lang="zh-TW" altLang="en-US" sz="3200" b="1" dirty="0"/>
              <a:t>協力合作和服務精神的集中體現。」</a:t>
            </a:r>
            <a:endParaRPr lang="en-US" altLang="zh-TW" sz="3200" b="1" dirty="0"/>
          </a:p>
          <a:p>
            <a:r>
              <a:rPr lang="zh-TW" altLang="en-US" sz="3200" b="1" dirty="0"/>
              <a:t>最高境界是全體成員有向心力、凝聚力，</a:t>
            </a:r>
            <a:r>
              <a:rPr lang="en-US" sz="3200" b="1" dirty="0"/>
              <a:t> </a:t>
            </a:r>
            <a:r>
              <a:rPr lang="zh-TW" altLang="en-US" sz="3200" b="1" dirty="0"/>
              <a:t>使組織有好效率的運轉。</a:t>
            </a:r>
            <a:endParaRPr lang="en-US" sz="3200" b="1" dirty="0"/>
          </a:p>
          <a:p>
            <a:r>
              <a:rPr lang="zh-TW" altLang="en-US" sz="3200" b="1" dirty="0"/>
              <a:t>若組織渙散，</a:t>
            </a:r>
            <a:r>
              <a:rPr lang="en-US" sz="3200" b="1" dirty="0"/>
              <a:t> </a:t>
            </a:r>
            <a:r>
              <a:rPr lang="zh-TW" altLang="en-US" sz="3200" b="1" dirty="0"/>
              <a:t>人心浮動，</a:t>
            </a:r>
            <a:r>
              <a:rPr lang="en-US" sz="3200" b="1" dirty="0"/>
              <a:t> </a:t>
            </a:r>
            <a:r>
              <a:rPr lang="zh-TW" altLang="en-US" sz="3200" b="1" dirty="0"/>
              <a:t>不停內鬥，</a:t>
            </a:r>
            <a:r>
              <a:rPr lang="en-US" sz="3200" b="1" dirty="0"/>
              <a:t> </a:t>
            </a:r>
            <a:r>
              <a:rPr lang="zh-TW" altLang="en-US" sz="3200" b="1" dirty="0"/>
              <a:t>即使個人擁有雄心壯志，</a:t>
            </a:r>
            <a:r>
              <a:rPr lang="en-US" sz="3200" b="1" dirty="0"/>
              <a:t> </a:t>
            </a:r>
            <a:r>
              <a:rPr lang="zh-TW" altLang="en-US" sz="3200" b="1" dirty="0"/>
              <a:t>聰明才智，</a:t>
            </a:r>
            <a:r>
              <a:rPr lang="en-US" sz="3200" b="1" dirty="0"/>
              <a:t> </a:t>
            </a:r>
            <a:r>
              <a:rPr lang="zh-TW" altLang="en-US" sz="3200" b="1" dirty="0"/>
              <a:t>仍避免不了失敗的命運。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79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狼的啟示</a:t>
            </a:r>
            <a:endParaRPr lang="en-US" sz="4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B01BB-5473-480E-ADC0-B36A19CD6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563" y="2165196"/>
            <a:ext cx="7716666" cy="4347056"/>
          </a:xfrm>
        </p:spPr>
      </p:pic>
    </p:spTree>
    <p:extLst>
      <p:ext uri="{BB962C8B-B14F-4D97-AF65-F5344CB8AC3E}">
        <p14:creationId xmlns:p14="http://schemas.microsoft.com/office/powerpoint/2010/main" val="31135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36844"/>
            <a:ext cx="11029616" cy="751087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使徒行傳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F522B-0075-4EA3-8540-2B033CFEE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4" y="1407774"/>
            <a:ext cx="11258550" cy="527877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baseline="30000" dirty="0"/>
              <a:t>18:24</a:t>
            </a:r>
            <a:r>
              <a:rPr lang="zh-TW" altLang="en-US" sz="2800" b="1" dirty="0"/>
              <a:t> </a:t>
            </a:r>
            <a:r>
              <a:rPr lang="zh-TW" altLang="en-US" sz="2800" b="1" dirty="0">
                <a:solidFill>
                  <a:srgbClr val="002060"/>
                </a:solidFill>
              </a:rPr>
              <a:t>有一個猶太人，名叫亞波羅，來到以弗所。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rgbClr val="002060"/>
                </a:solidFill>
              </a:rPr>
              <a:t>他生在亞歷山大，是有學問（或譯：口才）的，最能講解聖經</a:t>
            </a:r>
            <a:r>
              <a:rPr lang="zh-TW" altLang="en-US" sz="2800" b="1" dirty="0"/>
              <a:t>。</a:t>
            </a:r>
            <a:br>
              <a:rPr lang="zh-TW" altLang="en-US" sz="2800" b="1" dirty="0"/>
            </a:br>
            <a:r>
              <a:rPr lang="en-US" altLang="zh-TW" sz="2800" b="1" baseline="30000" dirty="0"/>
              <a:t>18:25</a:t>
            </a:r>
            <a:r>
              <a:rPr lang="zh-TW" altLang="en-US" sz="2800" b="1" dirty="0"/>
              <a:t> </a:t>
            </a:r>
            <a:r>
              <a:rPr lang="zh-TW" altLang="en-US" sz="2800" b="1" dirty="0">
                <a:solidFill>
                  <a:srgbClr val="002060"/>
                </a:solidFill>
              </a:rPr>
              <a:t>這人已經在主的道上受了教訓，心裏火熱，將耶穌的事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solidFill>
                  <a:srgbClr val="002060"/>
                </a:solidFill>
              </a:rPr>
              <a:t>詳細講論教訓人；只是他單曉得約翰的洗禮</a:t>
            </a:r>
            <a:r>
              <a:rPr lang="zh-TW" altLang="en-US" sz="2800" b="1" dirty="0"/>
              <a:t>。</a:t>
            </a:r>
            <a:br>
              <a:rPr lang="zh-TW" altLang="en-US" sz="2800" b="1" dirty="0"/>
            </a:br>
            <a:r>
              <a:rPr lang="en-US" altLang="zh-TW" sz="2800" b="1" baseline="30000" dirty="0"/>
              <a:t>18:26</a:t>
            </a:r>
            <a:r>
              <a:rPr lang="zh-TW" altLang="en-US" sz="2800" b="1" dirty="0"/>
              <a:t> </a:t>
            </a:r>
            <a:r>
              <a:rPr lang="zh-TW" altLang="en-US" sz="2800" b="1" dirty="0">
                <a:solidFill>
                  <a:srgbClr val="002060"/>
                </a:solidFill>
              </a:rPr>
              <a:t>他在會堂裏放膽講道；百基拉、亞居拉聽見，就接他來，將　神的道給他講解更加詳細</a:t>
            </a:r>
            <a:r>
              <a:rPr lang="zh-TW" altLang="en-US" sz="2800" b="1" dirty="0"/>
              <a:t>。</a:t>
            </a:r>
            <a:endParaRPr lang="en-US" altLang="zh-TW" sz="2800" b="1" dirty="0"/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baseline="30000" dirty="0"/>
              <a:t>18:27</a:t>
            </a:r>
            <a:r>
              <a:rPr lang="zh-TW" altLang="en-US" sz="2800" b="1" dirty="0"/>
              <a:t> </a:t>
            </a:r>
            <a:r>
              <a:rPr lang="zh-TW" altLang="en-US" sz="2800" b="1" dirty="0">
                <a:solidFill>
                  <a:srgbClr val="002060"/>
                </a:solidFill>
              </a:rPr>
              <a:t>他想要往</a:t>
            </a:r>
            <a:r>
              <a:rPr lang="zh-TW" altLang="en-US" sz="2800" b="1" u="sng" dirty="0">
                <a:solidFill>
                  <a:srgbClr val="002060"/>
                </a:solidFill>
              </a:rPr>
              <a:t>亞該亞</a:t>
            </a:r>
            <a:r>
              <a:rPr lang="zh-TW" altLang="en-US" sz="2800" b="1" dirty="0">
                <a:solidFill>
                  <a:srgbClr val="002060"/>
                </a:solidFill>
              </a:rPr>
              <a:t>去，弟兄們就勉勵他，並寫信請門徒接待他。他到了那裡，多幫助那蒙恩信主的人，</a:t>
            </a:r>
            <a:br>
              <a:rPr lang="zh-TW" altLang="en-US" sz="2800" b="1" dirty="0"/>
            </a:br>
            <a:r>
              <a:rPr lang="en-US" altLang="zh-TW" sz="2800" b="1" baseline="30000" dirty="0"/>
              <a:t>18:28</a:t>
            </a:r>
            <a:r>
              <a:rPr lang="zh-TW" altLang="en-US" sz="2800" b="1" dirty="0"/>
              <a:t> </a:t>
            </a:r>
            <a:r>
              <a:rPr lang="zh-TW" altLang="en-US" sz="2800" b="1" baseline="30000" dirty="0"/>
              <a:t> </a:t>
            </a:r>
            <a:r>
              <a:rPr lang="zh-TW" altLang="en-US" sz="2800" b="1" dirty="0">
                <a:solidFill>
                  <a:srgbClr val="002060"/>
                </a:solidFill>
              </a:rPr>
              <a:t>在眾人面前極有能力駁倒</a:t>
            </a:r>
            <a:r>
              <a:rPr lang="zh-TW" altLang="en-US" sz="2800" b="1" u="sng" dirty="0">
                <a:solidFill>
                  <a:srgbClr val="002060"/>
                </a:solidFill>
              </a:rPr>
              <a:t>猶太</a:t>
            </a:r>
            <a:r>
              <a:rPr lang="zh-TW" altLang="en-US" sz="2800" b="1" dirty="0">
                <a:solidFill>
                  <a:srgbClr val="002060"/>
                </a:solidFill>
              </a:rPr>
              <a:t>人，引聖經證明耶穌是基督</a:t>
            </a:r>
            <a:r>
              <a:rPr lang="zh-TW" altLang="en-US" sz="3200" dirty="0"/>
              <a:t>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571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4000" b="1" dirty="0"/>
              <a:t>教會的組織結構</a:t>
            </a:r>
            <a:endParaRPr lang="en-US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1B00B-597B-4295-9D7E-D07195087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/>
              <a:t>牧長</a:t>
            </a:r>
            <a:r>
              <a:rPr lang="en-US" sz="3600" b="1" dirty="0"/>
              <a:t>/</a:t>
            </a:r>
            <a:r>
              <a:rPr lang="zh-TW" altLang="en-US" sz="3600" b="1" dirty="0"/>
              <a:t>執事</a:t>
            </a:r>
            <a:r>
              <a:rPr lang="en-US" sz="3600" b="1" dirty="0"/>
              <a:t>/</a:t>
            </a:r>
            <a:r>
              <a:rPr lang="zh-TW" altLang="en-US" sz="3600" b="1" dirty="0"/>
              <a:t>信徒</a:t>
            </a:r>
            <a:endParaRPr lang="en-US" sz="3600" b="1" dirty="0"/>
          </a:p>
        </p:txBody>
      </p:sp>
      <p:sp>
        <p:nvSpPr>
          <p:cNvPr id="8" name="AutoShape 2" descr="Scripture, Church Structure, and the Path to Unity Symposium - Secrets  Unsealed">
            <a:hlinkClick r:id="rId2"/>
            <a:extLst>
              <a:ext uri="{FF2B5EF4-FFF2-40B4-BE49-F238E27FC236}">
                <a16:creationId xmlns:a16="http://schemas.microsoft.com/office/drawing/2014/main" id="{FD6BEDA7-8692-4899-9718-A89A71778E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Scripture, Church Structure, and the Path to Unity Symposium">
            <a:extLst>
              <a:ext uri="{FF2B5EF4-FFF2-40B4-BE49-F238E27FC236}">
                <a16:creationId xmlns:a16="http://schemas.microsoft.com/office/drawing/2014/main" id="{61395C2B-4A00-4439-90A6-67257A9DB9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D23D61B-045D-429A-A2BF-3BC582091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26" y="2811356"/>
            <a:ext cx="5945756" cy="33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36" y="1119327"/>
            <a:ext cx="4539343" cy="3779995"/>
          </a:xfrm>
        </p:spPr>
        <p:txBody>
          <a:bodyPr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b="1" dirty="0"/>
              <a:t>一</a:t>
            </a:r>
            <a:r>
              <a:rPr lang="en-US" altLang="zh-CN" sz="4000" b="1" dirty="0"/>
              <a:t>. </a:t>
            </a:r>
            <a:r>
              <a:rPr lang="zh-TW" altLang="en-US" sz="4400" b="1" dirty="0"/>
              <a:t>活出榜樣的領袖</a:t>
            </a:r>
            <a:r>
              <a:rPr lang="en-US" sz="4400" b="1" dirty="0"/>
              <a:t> </a:t>
            </a:r>
            <a:r>
              <a:rPr lang="zh-TW" altLang="en-US" sz="4400" b="1" dirty="0"/>
              <a:t>亞波羅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995412"/>
            <a:ext cx="3511233" cy="1147054"/>
          </a:xfrm>
        </p:spPr>
        <p:txBody>
          <a:bodyPr anchor="t">
            <a:normAutofit/>
          </a:bodyPr>
          <a:lstStyle/>
          <a:p>
            <a:r>
              <a:rPr lang="zh-TW" altLang="en-US" sz="2800" dirty="0"/>
              <a:t>徒</a:t>
            </a:r>
            <a:r>
              <a:rPr lang="en-US" sz="2800" dirty="0"/>
              <a:t> 18:24-26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3" r="37634" b="1"/>
          <a:stretch/>
        </p:blipFill>
        <p:spPr>
          <a:xfrm>
            <a:off x="5192486" y="10"/>
            <a:ext cx="699951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3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baseline="30000" dirty="0"/>
              <a:t>18:25</a:t>
            </a:r>
            <a:r>
              <a:rPr lang="zh-TW" altLang="en-US" dirty="0"/>
              <a:t> 這人已經在主的道上受了教訓，心裏火熱，將耶穌的事詳細講論教訓人；只是他單曉得約翰的洗禮。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094" y="850335"/>
            <a:ext cx="7225075" cy="726590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1.</a:t>
            </a:r>
            <a:r>
              <a:rPr lang="en-US" altLang="zh-TW" sz="3400" b="1" dirty="0"/>
              <a:t> </a:t>
            </a:r>
            <a:r>
              <a:rPr lang="zh-TW" altLang="en-US" sz="3400" b="1" dirty="0"/>
              <a:t>積極服事的熱誠</a:t>
            </a:r>
            <a:r>
              <a:rPr lang="zh-CN" altLang="en-US" sz="3200" dirty="0"/>
              <a:t>（</a:t>
            </a:r>
            <a:r>
              <a:rPr lang="en-US" altLang="zh-CN" sz="3200" dirty="0"/>
              <a:t>25</a:t>
            </a:r>
            <a:r>
              <a:rPr lang="zh-CN" altLang="en-US" sz="3200" dirty="0"/>
              <a:t>）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person, vestment, altar&#10;&#10;Description automatically generated">
            <a:extLst>
              <a:ext uri="{FF2B5EF4-FFF2-40B4-BE49-F238E27FC236}">
                <a16:creationId xmlns:a16="http://schemas.microsoft.com/office/drawing/2014/main" id="{4F45935D-AB97-4A66-BF5B-56FACE13E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4" r="14567" b="3"/>
          <a:stretch/>
        </p:blipFill>
        <p:spPr>
          <a:xfrm>
            <a:off x="446534" y="601201"/>
            <a:ext cx="2764026" cy="57742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613D71-E4EC-4AD9-8F5A-79E2101A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005" y="3144763"/>
            <a:ext cx="6747390" cy="3230638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心裡火熱：</a:t>
            </a:r>
            <a:r>
              <a:rPr lang="en-US" sz="3200" b="1" dirty="0"/>
              <a:t> </a:t>
            </a:r>
            <a:r>
              <a:rPr lang="zh-TW" altLang="en-US" sz="3200" b="1" dirty="0"/>
              <a:t>煮沸，滾燙。</a:t>
            </a:r>
            <a:endParaRPr lang="en-US" sz="3200" b="1" dirty="0"/>
          </a:p>
          <a:p>
            <a:pPr lvl="1"/>
            <a:r>
              <a:rPr lang="zh-TW" altLang="en-US" sz="2900" b="1" dirty="0"/>
              <a:t>羅</a:t>
            </a:r>
            <a:r>
              <a:rPr lang="en-US" sz="2900" b="1" dirty="0"/>
              <a:t>12:11 </a:t>
            </a:r>
            <a:r>
              <a:rPr lang="zh-TW" altLang="en-US" sz="2900" b="1" dirty="0"/>
              <a:t>「殷勤，不可懶惰；要心裏火熱，常常服事主。」</a:t>
            </a:r>
            <a:endParaRPr lang="en-US" altLang="zh-TW" sz="2900" b="1" dirty="0"/>
          </a:p>
          <a:p>
            <a:r>
              <a:rPr lang="zh-TW" altLang="en-US" sz="3200" b="1" dirty="0"/>
              <a:t>消極到積極</a:t>
            </a:r>
            <a:endParaRPr lang="en-US" sz="3200" b="1" dirty="0"/>
          </a:p>
          <a:p>
            <a:pPr lvl="1"/>
            <a:r>
              <a:rPr lang="zh-TW" altLang="en-US" sz="2900" b="1" dirty="0"/>
              <a:t>我只能，我不會</a:t>
            </a:r>
            <a:r>
              <a:rPr lang="en-US" sz="2900" b="1" dirty="0"/>
              <a:t> – </a:t>
            </a:r>
            <a:r>
              <a:rPr lang="zh-TW" altLang="en-US" sz="2900" b="1" dirty="0"/>
              <a:t>我願意，我可以。</a:t>
            </a:r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 txBox="1">
            <a:spLocks/>
          </p:cNvSpPr>
          <p:nvPr/>
        </p:nvSpPr>
        <p:spPr>
          <a:xfrm>
            <a:off x="3657094" y="1590043"/>
            <a:ext cx="7225075" cy="15212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4000" b="1" baseline="30000" dirty="0">
                <a:latin typeface="+mn-ea"/>
                <a:ea typeface="+mn-ea"/>
              </a:rPr>
              <a:t>18:25</a:t>
            </a:r>
            <a:r>
              <a:rPr lang="zh-TW" altLang="en-US" sz="4000" dirty="0">
                <a:latin typeface="+mn-ea"/>
                <a:ea typeface="+mn-ea"/>
              </a:rPr>
              <a:t> </a:t>
            </a:r>
            <a:r>
              <a:rPr lang="zh-TW" altLang="en-US" sz="8600" b="1" dirty="0">
                <a:solidFill>
                  <a:srgbClr val="002060"/>
                </a:solidFill>
                <a:latin typeface="+mn-ea"/>
                <a:ea typeface="+mn-ea"/>
              </a:rPr>
              <a:t>這人已經在主的道上受了教訓，</a:t>
            </a:r>
            <a:endParaRPr lang="en-US" altLang="zh-TW" sz="8600" b="1" dirty="0">
              <a:solidFill>
                <a:srgbClr val="00206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8600" b="1" dirty="0">
                <a:solidFill>
                  <a:srgbClr val="002060"/>
                </a:solidFill>
                <a:latin typeface="+mn-ea"/>
                <a:ea typeface="+mn-ea"/>
              </a:rPr>
              <a:t>心裏火熱，將耶穌的事詳細講論</a:t>
            </a:r>
            <a:endParaRPr lang="en-US" altLang="zh-TW" sz="8600" b="1" dirty="0">
              <a:solidFill>
                <a:srgbClr val="002060"/>
              </a:solidFill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8600" b="1" dirty="0">
                <a:solidFill>
                  <a:srgbClr val="002060"/>
                </a:solidFill>
                <a:latin typeface="+mn-ea"/>
                <a:ea typeface="+mn-ea"/>
              </a:rPr>
              <a:t>教訓人；只是他單曉得約翰的洗禮</a:t>
            </a:r>
            <a:r>
              <a:rPr lang="zh-TW" altLang="en-US" sz="5100" b="1" dirty="0">
                <a:latin typeface="+mn-ea"/>
                <a:ea typeface="+mn-ea"/>
              </a:rPr>
              <a:t>。</a:t>
            </a:r>
            <a:endParaRPr lang="en-US" sz="51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37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D144D-C840-4EDD-8BFA-C936BC1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9" y="609349"/>
            <a:ext cx="6823988" cy="7614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3400" b="1" dirty="0">
                <a:solidFill>
                  <a:schemeClr val="tx1"/>
                </a:solidFill>
              </a:rPr>
              <a:t>2. </a:t>
            </a:r>
            <a:r>
              <a:rPr lang="zh-TW" altLang="en-US" sz="3400" b="1" dirty="0">
                <a:solidFill>
                  <a:schemeClr val="tx1"/>
                </a:solidFill>
              </a:rPr>
              <a:t>虛心謙卑的品格</a:t>
            </a:r>
            <a:r>
              <a:rPr lang="zh-CN" altLang="en-US" sz="3200" dirty="0">
                <a:solidFill>
                  <a:schemeClr val="tx1"/>
                </a:solidFill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</a:rPr>
              <a:t>26</a:t>
            </a:r>
            <a:r>
              <a:rPr lang="zh-CN" altLang="en-US" sz="3200" dirty="0">
                <a:solidFill>
                  <a:schemeClr val="tx1"/>
                </a:solidFill>
              </a:rPr>
              <a:t>）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613D71-E4EC-4AD9-8F5A-79E2101A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571656"/>
            <a:ext cx="6823988" cy="17022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TW" sz="3200" b="1" cap="all" baseline="30000" dirty="0">
                <a:solidFill>
                  <a:schemeClr val="tx1">
                    <a:alpha val="60000"/>
                  </a:schemeClr>
                </a:solidFill>
              </a:rPr>
              <a:t>18:26</a:t>
            </a:r>
            <a:r>
              <a:rPr lang="en-US" altLang="zh-TW" sz="3200" b="1" cap="all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zh-TW" altLang="en-US" sz="3200" b="1" cap="all" dirty="0">
                <a:solidFill>
                  <a:schemeClr val="tx1">
                    <a:alpha val="60000"/>
                  </a:schemeClr>
                </a:solidFill>
              </a:rPr>
              <a:t>他在會堂裏放膽講道；百基拉、亞居拉聽見，就接他來，將　神的道給他講解更加詳細。</a:t>
            </a:r>
            <a:endParaRPr lang="en-US" sz="3200" b="1" cap="all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person, vestment, altar&#10;&#10;Description automatically generated">
            <a:extLst>
              <a:ext uri="{FF2B5EF4-FFF2-40B4-BE49-F238E27FC236}">
                <a16:creationId xmlns:a16="http://schemas.microsoft.com/office/drawing/2014/main" id="{4F45935D-AB97-4A66-BF5B-56FACE13E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1" r="18190"/>
          <a:stretch/>
        </p:blipFill>
        <p:spPr>
          <a:xfrm>
            <a:off x="9255760" y="2218948"/>
            <a:ext cx="2936240" cy="46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59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7407DC99AC74AA05ADE18AC3DABD3" ma:contentTypeVersion="10" ma:contentTypeDescription="Create a new document." ma:contentTypeScope="" ma:versionID="5196511c10c9faa029a75e77c3263f8a">
  <xsd:schema xmlns:xsd="http://www.w3.org/2001/XMLSchema" xmlns:xs="http://www.w3.org/2001/XMLSchema" xmlns:p="http://schemas.microsoft.com/office/2006/metadata/properties" xmlns:ns2="9d599e04-556d-43fd-ab03-4a325263d1ed" xmlns:ns3="373da358-aad3-49a4-8961-940a40ff1f33" targetNamespace="http://schemas.microsoft.com/office/2006/metadata/properties" ma:root="true" ma:fieldsID="c64df3e3c3503e982a368c2de56ab1b7" ns2:_="" ns3:_="">
    <xsd:import namespace="9d599e04-556d-43fd-ab03-4a325263d1ed"/>
    <xsd:import namespace="373da358-aad3-49a4-8961-940a40ff1f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99e04-556d-43fd-ab03-4a325263d1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da358-aad3-49a4-8961-940a40ff1f3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1C9C6-9EE1-48FA-8625-0F1133A670F2}"/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1098</Words>
  <Application>Microsoft Office PowerPoint</Application>
  <PresentationFormat>Widescreen</PresentationFormat>
  <Paragraphs>89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Microsoft JhengHei</vt:lpstr>
      <vt:lpstr>Microsoft JhengHei</vt:lpstr>
      <vt:lpstr>Calibri</vt:lpstr>
      <vt:lpstr>Franklin Gothic Book</vt:lpstr>
      <vt:lpstr>Franklin Gothic Demi</vt:lpstr>
      <vt:lpstr>Gill Sans MT</vt:lpstr>
      <vt:lpstr>Wingdings</vt:lpstr>
      <vt:lpstr>Wingdings 2</vt:lpstr>
      <vt:lpstr>DividendVTI</vt:lpstr>
      <vt:lpstr>最佳搭檔</vt:lpstr>
      <vt:lpstr>引言</vt:lpstr>
      <vt:lpstr>團隊精神</vt:lpstr>
      <vt:lpstr>狼的啟示</vt:lpstr>
      <vt:lpstr>使徒行傳</vt:lpstr>
      <vt:lpstr>教會的組織結構</vt:lpstr>
      <vt:lpstr>一. 活出榜樣的領袖 亞波羅</vt:lpstr>
      <vt:lpstr>1. 積極服事的熱誠（25）</vt:lpstr>
      <vt:lpstr>2. 虛心謙卑的品格（26）</vt:lpstr>
      <vt:lpstr>PowerPoint Presentation</vt:lpstr>
      <vt:lpstr>品格與恩賜</vt:lpstr>
      <vt:lpstr>品格與恩賜</vt:lpstr>
      <vt:lpstr>屬靈領袖的七大要件</vt:lpstr>
      <vt:lpstr>二. 靈命成熟的同工百基拉 亞居拉 </vt:lpstr>
      <vt:lpstr>1. 夫妻同心的事奉</vt:lpstr>
      <vt:lpstr>2. 敬重神立的主僕</vt:lpstr>
      <vt:lpstr>三. 同心順服的會眾所有信徒</vt:lpstr>
      <vt:lpstr>使徒行傳</vt:lpstr>
      <vt:lpstr>1. 順服屬靈的權柄</vt:lpstr>
      <vt:lpstr>教會和諧的三個尊重</vt:lpstr>
      <vt:lpstr>2. 心懷國度的胸襟</vt:lpstr>
      <vt:lpstr>結論</vt:lpstr>
      <vt:lpstr>結論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健康的團隊</dc:title>
  <dc:creator>Hung, Joseph C., Ph.D.</dc:creator>
  <cp:lastModifiedBy>Richard Matthews</cp:lastModifiedBy>
  <cp:revision>28</cp:revision>
  <cp:lastPrinted>2021-06-11T18:00:59Z</cp:lastPrinted>
  <dcterms:created xsi:type="dcterms:W3CDTF">2021-03-09T17:52:14Z</dcterms:created>
  <dcterms:modified xsi:type="dcterms:W3CDTF">2021-07-15T17:19:31Z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0x010100DFB7407DC99AC74AA05ADE18AC3DABD3</vt:lpwstr>
  </property>
</Properties>
</file>