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4008" r:id="rId2"/>
    <p:sldMasterId id="2147484213" r:id="rId3"/>
  </p:sldMasterIdLst>
  <p:notesMasterIdLst>
    <p:notesMasterId r:id="rId91"/>
  </p:notesMasterIdLst>
  <p:sldIdLst>
    <p:sldId id="297" r:id="rId4"/>
    <p:sldId id="1092" r:id="rId5"/>
    <p:sldId id="1003" r:id="rId6"/>
    <p:sldId id="1093" r:id="rId7"/>
    <p:sldId id="1095" r:id="rId8"/>
    <p:sldId id="1097" r:id="rId9"/>
    <p:sldId id="1182" r:id="rId10"/>
    <p:sldId id="1183" r:id="rId11"/>
    <p:sldId id="1096" r:id="rId12"/>
    <p:sldId id="1094" r:id="rId13"/>
    <p:sldId id="1110" r:id="rId14"/>
    <p:sldId id="1091" r:id="rId15"/>
    <p:sldId id="1109" r:id="rId16"/>
    <p:sldId id="1114" r:id="rId17"/>
    <p:sldId id="1138" r:id="rId18"/>
    <p:sldId id="1113" r:id="rId19"/>
    <p:sldId id="1115" r:id="rId20"/>
    <p:sldId id="1112" r:id="rId21"/>
    <p:sldId id="1118" r:id="rId22"/>
    <p:sldId id="1139" r:id="rId23"/>
    <p:sldId id="1117" r:id="rId24"/>
    <p:sldId id="1116" r:id="rId25"/>
    <p:sldId id="1119" r:id="rId26"/>
    <p:sldId id="1120" r:id="rId27"/>
    <p:sldId id="1111" r:id="rId28"/>
    <p:sldId id="1122" r:id="rId29"/>
    <p:sldId id="1123" r:id="rId30"/>
    <p:sldId id="1121" r:id="rId31"/>
    <p:sldId id="1107" r:id="rId32"/>
    <p:sldId id="1106" r:id="rId33"/>
    <p:sldId id="1128" r:id="rId34"/>
    <p:sldId id="1132" r:id="rId35"/>
    <p:sldId id="1133" r:id="rId36"/>
    <p:sldId id="1134" r:id="rId37"/>
    <p:sldId id="1140" r:id="rId38"/>
    <p:sldId id="1127" r:id="rId39"/>
    <p:sldId id="1137" r:id="rId40"/>
    <p:sldId id="1136" r:id="rId41"/>
    <p:sldId id="1135" r:id="rId42"/>
    <p:sldId id="1142" r:id="rId43"/>
    <p:sldId id="1144" r:id="rId44"/>
    <p:sldId id="1143" r:id="rId45"/>
    <p:sldId id="1141" r:id="rId46"/>
    <p:sldId id="1131" r:id="rId47"/>
    <p:sldId id="1130" r:id="rId48"/>
    <p:sldId id="1129" r:id="rId49"/>
    <p:sldId id="1126" r:id="rId50"/>
    <p:sldId id="1105" r:id="rId51"/>
    <p:sldId id="1150" r:id="rId52"/>
    <p:sldId id="1104" r:id="rId53"/>
    <p:sldId id="1149" r:id="rId54"/>
    <p:sldId id="1152" r:id="rId55"/>
    <p:sldId id="1153" r:id="rId56"/>
    <p:sldId id="1151" r:id="rId57"/>
    <p:sldId id="1157" r:id="rId58"/>
    <p:sldId id="1156" r:id="rId59"/>
    <p:sldId id="1148" r:id="rId60"/>
    <p:sldId id="1159" r:id="rId61"/>
    <p:sldId id="1158" r:id="rId62"/>
    <p:sldId id="1155" r:id="rId63"/>
    <p:sldId id="1161" r:id="rId64"/>
    <p:sldId id="1147" r:id="rId65"/>
    <p:sldId id="1160" r:id="rId66"/>
    <p:sldId id="1163" r:id="rId67"/>
    <p:sldId id="1162" r:id="rId68"/>
    <p:sldId id="1154" r:id="rId69"/>
    <p:sldId id="1146" r:id="rId70"/>
    <p:sldId id="1103" r:id="rId71"/>
    <p:sldId id="1184" r:id="rId72"/>
    <p:sldId id="1187" r:id="rId73"/>
    <p:sldId id="1186" r:id="rId74"/>
    <p:sldId id="1165" r:id="rId75"/>
    <p:sldId id="1188" r:id="rId76"/>
    <p:sldId id="1170" r:id="rId77"/>
    <p:sldId id="1102" r:id="rId78"/>
    <p:sldId id="1169" r:id="rId79"/>
    <p:sldId id="1168" r:id="rId80"/>
    <p:sldId id="1101" r:id="rId81"/>
    <p:sldId id="1175" r:id="rId82"/>
    <p:sldId id="1174" r:id="rId83"/>
    <p:sldId id="1173" r:id="rId84"/>
    <p:sldId id="1178" r:id="rId85"/>
    <p:sldId id="1179" r:id="rId86"/>
    <p:sldId id="1177" r:id="rId87"/>
    <p:sldId id="1176" r:id="rId88"/>
    <p:sldId id="1172" r:id="rId89"/>
    <p:sldId id="1181" r:id="rId9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Matthews" initials="RM" lastIdx="1" clrIdx="0">
    <p:extLst>
      <p:ext uri="{19B8F6BF-5375-455C-9EA6-DF929625EA0E}">
        <p15:presenceInfo xmlns:p15="http://schemas.microsoft.com/office/powerpoint/2012/main" userId="da1d223d9eaba89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E53"/>
    <a:srgbClr val="0D0D0D"/>
    <a:srgbClr val="1E5062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theme" Target="theme/theme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73899-6F90-4EA4-B535-89D35CFC0DF6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539C7-8D7B-4EFC-AD40-C06508FAB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11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4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2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95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37BD0-39CF-4F5D-A711-457A9DCB5D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06FBAB-20F2-4113-91E0-EAA637A89D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6435E-3760-4505-A645-4B2E38B19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8E6C0-F2E3-4032-B2E0-B7C45D4DAF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818EA-D35A-48CE-B412-7032B9557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8A4BA-DB8D-4965-BC25-166065CEC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999EC-82DB-4CFA-9F74-7296AFFC3C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765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21F76-91AB-46CA-8ABA-9C069FC25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2DD32-ACB3-479E-BB6B-3FABE4AC7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D2CBE-6AB8-40A6-98F4-ACCAD5B60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8E6C0-F2E3-4032-B2E0-B7C45D4DAF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77E79-0247-4B65-9C98-81F469732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D4A27-EB12-48EB-90A5-4DF8346D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999EC-82DB-4CFA-9F74-7296AFFC3C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669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60394-8E85-47ED-950A-580321BC8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17342-5DE6-4514-AB1E-DD8320D42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72C9D-37DA-49A1-AABA-971A395DF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8E6C0-F2E3-4032-B2E0-B7C45D4DAF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96ABD-DF0F-4C96-B163-E88F6AA88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4F24F-F8A2-4A1A-86D4-C5625A05A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999EC-82DB-4CFA-9F74-7296AFFC3C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494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E1D2C-F5CF-4884-AEC6-E6FDD6C40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A4CDA-95E4-417D-B7CC-5AC2CA5A66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02154-0687-4442-839C-96ADC2599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2A4C2F-76F2-456D-88E9-AEE172847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8E6C0-F2E3-4032-B2E0-B7C45D4DAF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66F0B-2C72-4187-9D84-2D43DC3C3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0B1AE-59C6-4BDD-8DC0-DBFA1579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999EC-82DB-4CFA-9F74-7296AFFC3C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891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30BAF-2723-48C1-98B4-3E189DD8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3CB62-6090-4C09-A618-B34846270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1C2E6-73F1-4261-8820-BEFEF1AD4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C0E6E3-4310-4B64-AE69-4112C9E004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3BD59-D486-4DB6-ACCD-D96A6A6975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BC753C-8975-403F-956F-E484D5DF6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8E6C0-F2E3-4032-B2E0-B7C45D4DAF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89D24D-B65D-4108-BBA5-0B982CADF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6620D3-3F76-445A-A543-A5496D04E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999EC-82DB-4CFA-9F74-7296AFFC3C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415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615C6-C2A6-44F3-8E39-BD289A6E1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3D2248-A9F7-4E91-94BE-6022514A5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8E6C0-F2E3-4032-B2E0-B7C45D4DAF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680011-3703-4C90-8E84-F0A9B67C3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85598B-06BC-452E-88A0-C13388876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999EC-82DB-4CFA-9F74-7296AFFC3C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268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832984-72CC-4510-979C-B968B4A01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8E6C0-F2E3-4032-B2E0-B7C45D4DAF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A91823-636F-436F-85AA-E28801EA9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39296-DA99-41F4-98D3-8B09F4510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999EC-82DB-4CFA-9F74-7296AFFC3C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271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BD043-C863-4E6F-9EB4-5BCF41ACB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6ACE8-2B54-41DD-8F9E-141315F76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203FD-55B5-4468-A4B8-9FE6E3AD5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CE2010-923A-4C7F-BDA3-1B65A34C7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8E6C0-F2E3-4032-B2E0-B7C45D4DAF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0427EE-0955-42A0-9E94-2C75CDEA0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415634-A1C1-449A-9E67-077BC652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999EC-82DB-4CFA-9F74-7296AFFC3C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55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13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941E2-4925-48A0-B604-F48C32ADE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975987-2755-45E7-B965-0C5126C862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A44CE-40A2-4BCD-876A-97FC53651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DF103-2810-408F-896B-ADD60831F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8E6C0-F2E3-4032-B2E0-B7C45D4DAF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11D601-A76D-45BC-8460-71526E955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AE796-A411-4AF1-8C8A-BA417D72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999EC-82DB-4CFA-9F74-7296AFFC3C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334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9F721-2C8D-4586-8971-9B05E34B2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C5F18C-417B-4885-92F1-DFEFCABDD4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F7ECE-1A5F-4539-A121-40E3D94BC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8E6C0-F2E3-4032-B2E0-B7C45D4DAF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CEC9C-5E30-4713-BCDC-DED95CC71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9843-48FA-492F-8BB1-635D86D11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999EC-82DB-4CFA-9F74-7296AFFC3C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838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C75CD3-09B5-4ACA-AB02-0B97FD009A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54B790-192F-46BA-A3A3-B5585FA09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81CE5-2C58-414C-BFA9-9A1887D24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8E6C0-F2E3-4032-B2E0-B7C45D4DAF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0925E-199B-48F1-9838-33C517F96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95AA4-E148-418C-9070-8BF54750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999EC-82DB-4CFA-9F74-7296AFFC3C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17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5/2/2021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hangingPunct="0"/>
            <a:fld id="{86CB4B4D-7CA3-9044-876B-883B54F8677D}" type="slidenum">
              <a:rPr lang="en-US" kern="0" smtClean="0">
                <a:solidFill>
                  <a:srgbClr val="212121">
                    <a:lumOff val="21764"/>
                  </a:srgbClr>
                </a:solidFill>
                <a:sym typeface="Arial"/>
              </a:rPr>
              <a:pPr defTabSz="1219170" hangingPunct="0"/>
              <a:t>‹#›</a:t>
            </a:fld>
            <a:endParaRPr lang="en-US" kern="0">
              <a:solidFill>
                <a:srgbClr val="212121">
                  <a:lumOff val="21764"/>
                </a:srgbClr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5415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hangingPunct="0"/>
            <a:fld id="{4A560E51-CB0B-451D-B81A-F1E4A3B0F9E5}" type="datetimeFigureOut">
              <a:rPr lang="en-US" sz="1867" kern="0" smtClean="0">
                <a:solidFill>
                  <a:srgbClr val="000000"/>
                </a:solidFill>
                <a:sym typeface="Arial"/>
              </a:rPr>
              <a:pPr defTabSz="1219170" hangingPunct="0"/>
              <a:t>5/2/2021</a:t>
            </a:fld>
            <a:endParaRPr lang="en-US" sz="1867" kern="0">
              <a:solidFill>
                <a:srgbClr val="000000"/>
              </a:solidFill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hangingPunct="0"/>
            <a:endParaRPr lang="en-US" sz="1867" kern="0">
              <a:solidFill>
                <a:srgbClr val="000000"/>
              </a:solidFill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hangingPunct="0"/>
            <a:fld id="{13E7CB73-F4B0-4BD8-82EA-1B8BE57A47D9}" type="slidenum">
              <a:rPr lang="en-US" kern="0" smtClean="0">
                <a:solidFill>
                  <a:srgbClr val="212121">
                    <a:lumOff val="21764"/>
                  </a:srgbClr>
                </a:solidFill>
                <a:sym typeface="Arial"/>
              </a:rPr>
              <a:pPr defTabSz="1219170" hangingPunct="0"/>
              <a:t>‹#›</a:t>
            </a:fld>
            <a:endParaRPr lang="en-US" kern="0">
              <a:solidFill>
                <a:srgbClr val="212121">
                  <a:lumOff val="21764"/>
                </a:srgbClr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7618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5/2/2021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hangingPunct="0"/>
            <a:fld id="{86CB4B4D-7CA3-9044-876B-883B54F8677D}" type="slidenum">
              <a:rPr lang="en-US" kern="0" smtClean="0">
                <a:solidFill>
                  <a:srgbClr val="212121">
                    <a:lumOff val="21764"/>
                  </a:srgbClr>
                </a:solidFill>
                <a:sym typeface="Arial"/>
              </a:rPr>
              <a:pPr defTabSz="1219170" hangingPunct="0"/>
              <a:t>‹#›</a:t>
            </a:fld>
            <a:endParaRPr lang="en-US" kern="0">
              <a:solidFill>
                <a:srgbClr val="212121">
                  <a:lumOff val="21764"/>
                </a:srgbClr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21922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5/2/2021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hangingPunct="0"/>
            <a:fld id="{86CB4B4D-7CA3-9044-876B-883B54F8677D}" type="slidenum">
              <a:rPr lang="en-US" kern="0" smtClean="0">
                <a:solidFill>
                  <a:srgbClr val="212121">
                    <a:lumOff val="21764"/>
                  </a:srgbClr>
                </a:solidFill>
                <a:sym typeface="Arial"/>
              </a:rPr>
              <a:pPr defTabSz="1219170" hangingPunct="0"/>
              <a:t>‹#›</a:t>
            </a:fld>
            <a:endParaRPr lang="en-US" kern="0">
              <a:solidFill>
                <a:srgbClr val="212121">
                  <a:lumOff val="21764"/>
                </a:srgbClr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79423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5/2/2021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hangingPunct="0"/>
            <a:fld id="{86CB4B4D-7CA3-9044-876B-883B54F8677D}" type="slidenum">
              <a:rPr lang="en-US" kern="0" smtClean="0">
                <a:solidFill>
                  <a:srgbClr val="212121">
                    <a:lumOff val="21764"/>
                  </a:srgbClr>
                </a:solidFill>
                <a:sym typeface="Arial"/>
              </a:rPr>
              <a:pPr defTabSz="1219170" hangingPunct="0"/>
              <a:t>‹#›</a:t>
            </a:fld>
            <a:endParaRPr lang="en-US" kern="0">
              <a:solidFill>
                <a:srgbClr val="212121">
                  <a:lumOff val="21764"/>
                </a:srgbClr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0353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5/2/2021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hangingPunct="0"/>
            <a:fld id="{86CB4B4D-7CA3-9044-876B-883B54F8677D}" type="slidenum">
              <a:rPr lang="en-US" kern="0" smtClean="0">
                <a:solidFill>
                  <a:srgbClr val="212121">
                    <a:lumOff val="21764"/>
                  </a:srgbClr>
                </a:solidFill>
                <a:sym typeface="Arial"/>
              </a:rPr>
              <a:pPr defTabSz="1219170" hangingPunct="0"/>
              <a:t>‹#›</a:t>
            </a:fld>
            <a:endParaRPr lang="en-US" kern="0">
              <a:solidFill>
                <a:srgbClr val="212121">
                  <a:lumOff val="21764"/>
                </a:srgbClr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95433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5/2/2021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hangingPunct="0"/>
            <a:fld id="{86CB4B4D-7CA3-9044-876B-883B54F8677D}" type="slidenum">
              <a:rPr lang="en-US" kern="0" smtClean="0">
                <a:solidFill>
                  <a:srgbClr val="212121">
                    <a:lumOff val="21764"/>
                  </a:srgbClr>
                </a:solidFill>
                <a:sym typeface="Arial"/>
              </a:rPr>
              <a:pPr defTabSz="1219170" hangingPunct="0"/>
              <a:t>‹#›</a:t>
            </a:fld>
            <a:endParaRPr lang="en-US" kern="0">
              <a:solidFill>
                <a:srgbClr val="212121">
                  <a:lumOff val="21764"/>
                </a:srgbClr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4969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99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5/2/2021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hangingPunct="0"/>
            <a:fld id="{86CB4B4D-7CA3-9044-876B-883B54F8677D}" type="slidenum">
              <a:rPr lang="en-US" kern="0" smtClean="0">
                <a:solidFill>
                  <a:srgbClr val="212121">
                    <a:lumOff val="21764"/>
                  </a:srgbClr>
                </a:solidFill>
                <a:sym typeface="Arial"/>
              </a:rPr>
              <a:pPr defTabSz="1219170" hangingPunct="0"/>
              <a:t>‹#›</a:t>
            </a:fld>
            <a:endParaRPr lang="en-US" kern="0">
              <a:solidFill>
                <a:srgbClr val="212121">
                  <a:lumOff val="21764"/>
                </a:srgbClr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55944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5/2/2021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hangingPunct="0"/>
            <a:fld id="{86CB4B4D-7CA3-9044-876B-883B54F8677D}" type="slidenum">
              <a:rPr lang="en-US" kern="0" smtClean="0">
                <a:solidFill>
                  <a:srgbClr val="212121">
                    <a:lumOff val="21764"/>
                  </a:srgbClr>
                </a:solidFill>
                <a:sym typeface="Arial"/>
              </a:rPr>
              <a:pPr defTabSz="1219170" hangingPunct="0"/>
              <a:t>‹#›</a:t>
            </a:fld>
            <a:endParaRPr lang="en-US" kern="0">
              <a:solidFill>
                <a:srgbClr val="212121">
                  <a:lumOff val="21764"/>
                </a:srgbClr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3742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5/2/2021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hangingPunct="0"/>
            <a:fld id="{86CB4B4D-7CA3-9044-876B-883B54F8677D}" type="slidenum">
              <a:rPr lang="en-US" kern="0" smtClean="0">
                <a:solidFill>
                  <a:srgbClr val="212121">
                    <a:lumOff val="21764"/>
                  </a:srgbClr>
                </a:solidFill>
                <a:sym typeface="Arial"/>
              </a:rPr>
              <a:pPr defTabSz="1219170" hangingPunct="0"/>
              <a:t>‹#›</a:t>
            </a:fld>
            <a:endParaRPr lang="en-US" kern="0">
              <a:solidFill>
                <a:srgbClr val="212121">
                  <a:lumOff val="21764"/>
                </a:srgbClr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4585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5/2/2021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hangingPunct="0"/>
            <a:fld id="{86CB4B4D-7CA3-9044-876B-883B54F8677D}" type="slidenum">
              <a:rPr lang="en-US" kern="0" smtClean="0">
                <a:solidFill>
                  <a:srgbClr val="212121">
                    <a:lumOff val="21764"/>
                  </a:srgbClr>
                </a:solidFill>
                <a:sym typeface="Arial"/>
              </a:rPr>
              <a:pPr defTabSz="1219170" hangingPunct="0"/>
              <a:t>‹#›</a:t>
            </a:fld>
            <a:endParaRPr lang="en-US" kern="0">
              <a:solidFill>
                <a:srgbClr val="212121">
                  <a:lumOff val="21764"/>
                </a:srgbClr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99598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5/2/2021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hangingPunct="0"/>
            <a:fld id="{86CB4B4D-7CA3-9044-876B-883B54F8677D}" type="slidenum">
              <a:rPr lang="en-US" kern="0" smtClean="0">
                <a:solidFill>
                  <a:srgbClr val="212121">
                    <a:lumOff val="21764"/>
                  </a:srgbClr>
                </a:solidFill>
                <a:sym typeface="Arial"/>
              </a:rPr>
              <a:pPr defTabSz="1219170" hangingPunct="0"/>
              <a:t>‹#›</a:t>
            </a:fld>
            <a:endParaRPr lang="en-US" kern="0">
              <a:solidFill>
                <a:srgbClr val="212121">
                  <a:lumOff val="21764"/>
                </a:srgbClr>
              </a:solidFill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3047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5/2/2021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hangingPunct="0"/>
            <a:fld id="{86CB4B4D-7CA3-9044-876B-883B54F8677D}" type="slidenum">
              <a:rPr lang="en-US" kern="0" smtClean="0">
                <a:solidFill>
                  <a:srgbClr val="212121">
                    <a:lumOff val="21764"/>
                  </a:srgbClr>
                </a:solidFill>
                <a:sym typeface="Arial"/>
              </a:rPr>
              <a:pPr defTabSz="1219170" hangingPunct="0"/>
              <a:t>‹#›</a:t>
            </a:fld>
            <a:endParaRPr lang="en-US" kern="0">
              <a:solidFill>
                <a:srgbClr val="212121">
                  <a:lumOff val="21764"/>
                </a:srgbClr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92349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5/2/2021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hangingPunct="0"/>
            <a:fld id="{86CB4B4D-7CA3-9044-876B-883B54F8677D}" type="slidenum">
              <a:rPr lang="en-US" kern="0" smtClean="0">
                <a:solidFill>
                  <a:srgbClr val="212121">
                    <a:lumOff val="21764"/>
                  </a:srgbClr>
                </a:solidFill>
                <a:sym typeface="Arial"/>
              </a:rPr>
              <a:pPr defTabSz="1219170" hangingPunct="0"/>
              <a:t>‹#›</a:t>
            </a:fld>
            <a:endParaRPr lang="en-US" kern="0">
              <a:solidFill>
                <a:srgbClr val="212121">
                  <a:lumOff val="21764"/>
                </a:srgbClr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89225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5/2/2021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hangingPunct="0"/>
            <a:fld id="{86CB4B4D-7CA3-9044-876B-883B54F8677D}" type="slidenum">
              <a:rPr lang="en-US" kern="0" smtClean="0">
                <a:solidFill>
                  <a:srgbClr val="212121">
                    <a:lumOff val="21764"/>
                  </a:srgbClr>
                </a:solidFill>
                <a:sym typeface="Arial"/>
              </a:rPr>
              <a:pPr defTabSz="1219170" hangingPunct="0"/>
              <a:t>‹#›</a:t>
            </a:fld>
            <a:endParaRPr lang="en-US" kern="0">
              <a:solidFill>
                <a:srgbClr val="212121">
                  <a:lumOff val="21764"/>
                </a:srgbClr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55568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5/2/2021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hangingPunct="0"/>
            <a:fld id="{86CB4B4D-7CA3-9044-876B-883B54F8677D}" type="slidenum">
              <a:rPr lang="en-US" kern="0" smtClean="0">
                <a:solidFill>
                  <a:srgbClr val="212121">
                    <a:lumOff val="21764"/>
                  </a:srgbClr>
                </a:solidFill>
                <a:sym typeface="Arial"/>
              </a:rPr>
              <a:pPr defTabSz="1219170" hangingPunct="0"/>
              <a:t>‹#›</a:t>
            </a:fld>
            <a:endParaRPr lang="en-US" kern="0">
              <a:solidFill>
                <a:srgbClr val="212121">
                  <a:lumOff val="21764"/>
                </a:srgbClr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16044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5/2/2021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hangingPunct="0"/>
            <a:fld id="{86CB4B4D-7CA3-9044-876B-883B54F8677D}" type="slidenum">
              <a:rPr lang="en-US" kern="0" smtClean="0">
                <a:solidFill>
                  <a:srgbClr val="212121">
                    <a:lumOff val="21764"/>
                  </a:srgbClr>
                </a:solidFill>
                <a:sym typeface="Arial"/>
              </a:rPr>
              <a:pPr defTabSz="1219170" hangingPunct="0"/>
              <a:t>‹#›</a:t>
            </a:fld>
            <a:endParaRPr lang="en-US" kern="0">
              <a:solidFill>
                <a:srgbClr val="212121">
                  <a:lumOff val="21764"/>
                </a:srgbClr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942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09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1219170" hangingPunct="0"/>
            <a:fld id="{86CB4B4D-7CA3-9044-876B-883B54F8677D}" type="slidenum">
              <a:rPr lang="en-US" kern="0" smtClean="0">
                <a:solidFill>
                  <a:srgbClr val="212121">
                    <a:lumOff val="21764"/>
                  </a:srgbClr>
                </a:solidFill>
                <a:sym typeface="Arial"/>
              </a:rPr>
              <a:pPr defTabSz="1219170" hangingPunct="0"/>
              <a:t>‹#›</a:t>
            </a:fld>
            <a:endParaRPr lang="en-US" kern="0">
              <a:solidFill>
                <a:srgbClr val="212121">
                  <a:lumOff val="21764"/>
                </a:srgbClr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818963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2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6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22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47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69DC-406E-4BE7-8689-E38F35858FB5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33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169DC-406E-4BE7-8689-E38F35858FB5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3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9AE3C7-8666-45D4-B7D9-B5316C836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9566B-6A6B-47C5-88E2-9BFBC4B01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09492-925F-430C-9E79-9A26CA22E6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8E6C0-F2E3-4032-B2E0-B7C45D4DAF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EA557-BB6F-4C57-B10F-CE9964C3E1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933C2-4124-43AA-B011-CBB64E6FBA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999EC-82DB-4CFA-9F74-7296AFFC3C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80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26169DC-406E-4BE7-8689-E38F35858FB5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2718607-0B0D-4D45-B5C6-F556844D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548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  <p:sldLayoutId id="2147484225" r:id="rId12"/>
    <p:sldLayoutId id="2147484226" r:id="rId13"/>
    <p:sldLayoutId id="2147484227" r:id="rId14"/>
    <p:sldLayoutId id="2147484228" r:id="rId15"/>
    <p:sldLayoutId id="2147484229" r:id="rId16"/>
    <p:sldLayoutId id="2147484230" r:id="rId17"/>
    <p:sldLayoutId id="214748423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8CC4C2BD-4596-429E-BC5E-E76818CFB1AF}"/>
              </a:ext>
            </a:extLst>
          </p:cNvPr>
          <p:cNvSpPr txBox="1">
            <a:spLocks/>
          </p:cNvSpPr>
          <p:nvPr/>
        </p:nvSpPr>
        <p:spPr>
          <a:xfrm>
            <a:off x="1711635" y="753116"/>
            <a:ext cx="8169007" cy="1035886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zh-TW" sz="8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2" name="Subtitle 5">
            <a:extLst>
              <a:ext uri="{FF2B5EF4-FFF2-40B4-BE49-F238E27FC236}">
                <a16:creationId xmlns:a16="http://schemas.microsoft.com/office/drawing/2014/main" id="{26DBEF45-4517-49A6-B665-643EDA41B6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7091" y="683491"/>
            <a:ext cx="6354617" cy="1655502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65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非說不可嗎</a:t>
            </a:r>
            <a:endParaRPr lang="en-US" altLang="zh-TW" sz="65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8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-</a:t>
            </a:r>
            <a:r>
              <a:rPr lang="zh-TW" altLang="en-US" sz="57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用愛心挽回人</a:t>
            </a:r>
            <a:r>
              <a:rPr lang="en-US" altLang="zh-TW" sz="57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57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一</a:t>
            </a:r>
            <a:r>
              <a:rPr lang="en-US" altLang="zh-TW" sz="57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</a:p>
          <a:p>
            <a:endParaRPr lang="zh-TW" alt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665997-C9F5-4D82-9D3B-2F76BAA649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589" b="8211"/>
          <a:stretch/>
        </p:blipFill>
        <p:spPr>
          <a:xfrm>
            <a:off x="9356436" y="2457638"/>
            <a:ext cx="2835564" cy="44003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DF9E94-892A-4F49-A3E8-5837E409E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57637"/>
            <a:ext cx="6216073" cy="44003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3B1068-C91C-4CF9-948D-29F9F3424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073" y="2457639"/>
            <a:ext cx="3140363" cy="440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931" y="2743201"/>
            <a:ext cx="928182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太 </a:t>
            </a:r>
            <a:r>
              <a:rPr lang="en-US" altLang="zh-TW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22:36 “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夫子，律法上的誡命，哪一條是最大的呢？”</a:t>
            </a:r>
            <a:r>
              <a:rPr lang="en-US" altLang="zh-TW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37 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耶穌對他說：“你要</a:t>
            </a: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盡心、盡性、盡意，愛主你的神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TW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38 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這是誡命中的</a:t>
            </a: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第一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，且是</a:t>
            </a: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最大的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TW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39 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其次也相倣，就是要愛人如己。</a:t>
            </a:r>
            <a:r>
              <a:rPr lang="en-US" altLang="zh-TW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40 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這兩條誡命是律法和先知一切道理的總綱。”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171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731" y="1595121"/>
            <a:ext cx="8059661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當我們越多的將心中的愛給予了別人超過了給神，我們就越容易失去規勸人的意願。但是，若是我們愛神超過其他一切，愛中說實話就成了那份對神的愛的延伸和表達</a:t>
            </a: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.</a:t>
            </a:r>
            <a:endParaRPr lang="zh-TW" altLang="en-US" sz="48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zh-TW" altLang="en-US" sz="48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259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931" y="2743201"/>
            <a:ext cx="928182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事實上，愛中說實話不是為了我們自己的好處，這樣作，全都是為了主：要把人拉回到主身邊與主親密相交，並順服主。</a:t>
            </a:r>
          </a:p>
          <a:p>
            <a:pPr marL="0" lvl="1" algn="l">
              <a:spcBef>
                <a:spcPts val="1000"/>
              </a:spcBef>
            </a:pPr>
            <a:endParaRPr lang="zh-TW" altLang="en-US" sz="48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12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931" y="2743201"/>
            <a:ext cx="928182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因為，如果我們不能先愛神超過一切，就不能真正的愛人（約一</a:t>
            </a:r>
            <a:r>
              <a:rPr lang="en-US" altLang="zh-CN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4:7-8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）</a:t>
            </a:r>
          </a:p>
          <a:p>
            <a:pPr marL="0" lvl="1" algn="l">
              <a:spcBef>
                <a:spcPts val="1000"/>
              </a:spcBef>
            </a:pPr>
            <a:endParaRPr lang="zh-CN" altLang="en-US" sz="48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917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713" y="1274619"/>
            <a:ext cx="928182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endParaRPr lang="zh-CN" alt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約壹</a:t>
            </a:r>
            <a:r>
              <a:rPr lang="en-US" altLang="zh-CN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4:7 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亲爱的弟兄啊，我们应当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彼此相爱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，因为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爱是从神来的。凡有爱心的，都是由神而生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，并且认识神。 </a:t>
            </a:r>
            <a:r>
              <a:rPr lang="en-US" altLang="zh-CN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8 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没有爱心的，就不认识神，因为神就是爱。 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487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931" y="3428999"/>
            <a:ext cx="9281829" cy="2516827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第一</a:t>
            </a:r>
            <a:r>
              <a:rPr lang="en-US" altLang="zh-TW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人都有盲點</a:t>
            </a:r>
            <a:endParaRPr lang="en-US" altLang="zh-TW" sz="44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第二</a:t>
            </a:r>
            <a:r>
              <a:rPr lang="en-US" altLang="zh-TW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因為愛神的緣故</a:t>
            </a:r>
            <a:endParaRPr lang="en-US" altLang="zh-TW" sz="44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PFangSongW6-B5" panose="02020600000000000000" pitchFamily="18" charset="-120"/>
                <a:ea typeface="DFPFangSongW6-B5" panose="02020600000000000000" pitchFamily="18" charset="-120"/>
                <a:cs typeface="+mj-cs"/>
              </a:rPr>
              <a:t>      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PFangSongW6-B5" panose="02020600000000000000" pitchFamily="18" charset="-120"/>
              <a:ea typeface="DFPFangSongW6-B5" panose="02020600000000000000" pitchFamily="18" charset="-120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4386" y="2254596"/>
            <a:ext cx="9417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為什麼基督徒要學習用愛心說實話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583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931" y="2743201"/>
            <a:ext cx="928182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第三個原因</a:t>
            </a: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因為愛人的緣故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079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931" y="2743201"/>
            <a:ext cx="928182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太 </a:t>
            </a:r>
            <a:r>
              <a:rPr lang="en-US" altLang="zh-TW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22:36 “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夫子，律法上的誡命，哪一條是最大的呢？”</a:t>
            </a:r>
            <a:r>
              <a:rPr lang="en-US" altLang="zh-TW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37 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耶穌對他說：“你要盡心、盡性、盡意，愛主你的神。</a:t>
            </a:r>
            <a:r>
              <a:rPr lang="en-US" altLang="zh-TW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38 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這是誡命中的第一，且是最大的。</a:t>
            </a:r>
            <a:r>
              <a:rPr lang="en-US" altLang="zh-TW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39 </a:t>
            </a: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其次也相倣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，就是要</a:t>
            </a: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愛人如己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TW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40 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這兩條誡命是律法和先知一切道理的總綱。”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PFangSongW6-B5" panose="02020600000000000000" pitchFamily="18" charset="-120"/>
                <a:ea typeface="DFPFangSongW6-B5" panose="02020600000000000000" pitchFamily="18" charset="-120"/>
                <a:cs typeface="+mj-cs"/>
              </a:rPr>
              <a:t>      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PFangSongW6-B5" panose="02020600000000000000" pitchFamily="18" charset="-120"/>
              <a:ea typeface="DFPFangSongW6-B5" panose="02020600000000000000" pitchFamily="18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7985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451" y="2255521"/>
            <a:ext cx="1012002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人際關係中愛的深度是可以被誠實度所判定的。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人際間越誠實，越透明敞開，越能建立彼此的信任，越能感受到對方的善意，願意去找到共同點，接納差異點，饒恕對方的過犯，並承諾彼此的委身。</a:t>
            </a:r>
          </a:p>
          <a:p>
            <a:pPr marL="0" lvl="1" algn="l">
              <a:spcBef>
                <a:spcPts val="1000"/>
              </a:spcBef>
            </a:pPr>
            <a:endParaRPr lang="zh-TW" altLang="en-US" sz="48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062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6277" y="2262910"/>
            <a:ext cx="8223803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我們無法愛心說實話的真正原因是我們太愛自己了！我們怕別人誤解我們或生氣，不想忍受說誠實話帶來的艱辛。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因為我們愛自己多過愛我們的鄰舍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801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891" y="1686561"/>
            <a:ext cx="978474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這種為了保持相愛與合一，努力去化解衝突的行動，我們在聖經就稱為”</a:t>
            </a: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用愛心說實話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”，或者，叫做”</a:t>
            </a: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彼此勸戒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”，在一般心理學稱為”</a:t>
            </a: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面質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” </a:t>
            </a:r>
            <a:r>
              <a:rPr lang="en-US" altLang="zh-TW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en-US" altLang="zh-TW" sz="4000" dirty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confrontation</a:t>
            </a:r>
            <a:r>
              <a:rPr lang="en-US" altLang="zh-TW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40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這個” 愛心說實話” ，說起來容易，做起來真難</a:t>
            </a:r>
            <a:r>
              <a:rPr lang="en-US" altLang="zh-TW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 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所以，我們今天要多思想，為什麼一定要用愛心說實話</a:t>
            </a:r>
            <a:r>
              <a:rPr lang="en-US" altLang="zh-TW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 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非說不可嗎</a:t>
            </a:r>
            <a:r>
              <a:rPr lang="en-US" altLang="zh-TW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 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到底在甚麼情況下必須要說</a:t>
            </a:r>
            <a:r>
              <a:rPr lang="en-US" altLang="zh-TW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 </a:t>
            </a:r>
            <a:r>
              <a:rPr lang="zh-TW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351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9971" y="3923002"/>
            <a:ext cx="9281829" cy="2516827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第一</a:t>
            </a:r>
            <a:r>
              <a:rPr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人都有盲點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第二</a:t>
            </a:r>
            <a:r>
              <a:rPr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因為愛神的緣故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第三</a:t>
            </a:r>
            <a:r>
              <a:rPr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因為愛人的緣故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PFangSongW6-B5" panose="02020600000000000000" pitchFamily="18" charset="-120"/>
                <a:ea typeface="DFPFangSongW6-B5" panose="02020600000000000000" pitchFamily="18" charset="-120"/>
                <a:cs typeface="+mj-cs"/>
              </a:rPr>
              <a:t>      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PFangSongW6-B5" panose="02020600000000000000" pitchFamily="18" charset="-120"/>
              <a:ea typeface="DFPFangSongW6-B5" panose="02020600000000000000" pitchFamily="18" charset="-120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856" y="2600036"/>
            <a:ext cx="117262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為什麼基督徒要學習用愛心說實話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616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931" y="2743201"/>
            <a:ext cx="928182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第四個原因</a:t>
            </a: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因為希望他成為更好的人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620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931" y="2743201"/>
            <a:ext cx="928182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  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弟兄们，若有人偶然被过犯所胜，你们属灵的人，就当用温柔的心把他挽回过来；又当自己小心，恐怕也被引诱。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230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691" y="2357121"/>
            <a:ext cx="9970349" cy="4311533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CN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  </a:t>
            </a:r>
            <a:r>
              <a:rPr lang="zh-CN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弟兄们，若有人偶然</a:t>
            </a:r>
            <a:r>
              <a:rPr lang="zh-CN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被过犯所胜</a:t>
            </a:r>
            <a:r>
              <a:rPr lang="zh-CN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，你们属灵的人，就当用温柔的心把他挽回过来；又当自己小心，恐怕也被引诱。</a:t>
            </a: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4400" b="1" dirty="0">
                <a:solidFill>
                  <a:srgbClr val="FFFF00"/>
                </a:solidFill>
                <a:latin typeface="TSC UKai M TT" panose="02010609030101010101" pitchFamily="49" charset="-122"/>
                <a:ea typeface="TSC UKai M TT" panose="02010609030101010101" pitchFamily="49" charset="-122"/>
                <a:cs typeface="Times New Roman" panose="02020603050405020304" pitchFamily="18" charset="0"/>
              </a:rPr>
              <a:t>被过犯所胜 </a:t>
            </a:r>
            <a:r>
              <a:rPr lang="en-US" altLang="zh-TW" sz="3200" b="1" dirty="0">
                <a:solidFill>
                  <a:srgbClr val="FFFF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caught in a sin, NIV)</a:t>
            </a:r>
          </a:p>
          <a:p>
            <a:pPr marL="0" lvl="1" algn="l">
              <a:spcBef>
                <a:spcPts val="1000"/>
              </a:spcBef>
            </a:pPr>
            <a:r>
              <a:rPr lang="el-GR" sz="4400" b="1" dirty="0">
                <a:solidFill>
                  <a:srgbClr val="FFFF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προλαμβάνω</a:t>
            </a:r>
            <a:r>
              <a:rPr lang="en-US" sz="3600" dirty="0">
                <a:latin typeface="PMingLiU" panose="02020500000000000000" pitchFamily="18" charset="-120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TW" sz="3600" dirty="0">
                <a:solidFill>
                  <a:srgbClr val="FFC000"/>
                </a:solidFill>
                <a:latin typeface="PMingLiU" panose="02020500000000000000" pitchFamily="18" charset="-12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3600" dirty="0">
                <a:latin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C000"/>
                </a:solidFill>
                <a:latin typeface="PMingLiU" panose="02020500000000000000" pitchFamily="18" charset="-120"/>
                <a:cs typeface="Times New Roman" panose="02020603050405020304" pitchFamily="18" charset="0"/>
              </a:rPr>
              <a:t>to learn something by surprise</a:t>
            </a:r>
            <a:r>
              <a:rPr lang="en-US" sz="3600" dirty="0">
                <a:solidFill>
                  <a:srgbClr val="FFC000"/>
                </a:solidFill>
                <a:latin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solidFill>
                  <a:srgbClr val="FFC000"/>
                </a:solidFill>
                <a:latin typeface="PMingLiU" panose="02020500000000000000" pitchFamily="18" charset="-120"/>
                <a:cs typeface="Times New Roman" panose="02020603050405020304" pitchFamily="18" charset="0"/>
              </a:rPr>
              <a:t>)</a:t>
            </a:r>
            <a:endParaRPr lang="en-US" altLang="zh-TW" sz="3600" dirty="0">
              <a:solidFill>
                <a:srgbClr val="FFC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519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691" y="2794002"/>
            <a:ext cx="9281829" cy="3874652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  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弟兄们，若有人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偶然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被过犯所胜，你们属灵的人，就当用温柔的心把他挽回过来；又当自己小心，恐怕也被引诱。</a:t>
            </a:r>
            <a:r>
              <a:rPr lang="zh-TW" altLang="en-US" sz="6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764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2386" y="2152074"/>
            <a:ext cx="928182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“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偶然被發現”</a:t>
            </a: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其實是神很愛你，要顯出你的問題，要幫助你成長</a:t>
            </a: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。不論</a:t>
            </a: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"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偶然</a:t>
            </a: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"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發現的原因是甚麼，</a:t>
            </a: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我都相信是因為神很愛你，神希望你脫離罪惡，所以，把這事給揭發出來</a:t>
            </a: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894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691" y="1492596"/>
            <a:ext cx="9889069" cy="5030121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“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過犯所勝”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這個人被過犯給抓住了的情況，正好像一個漁夫，不小心掉入水中，被自己的魚網給纏住，出不來，幾乎快要滅頂了。這個需要幫助的人，正如同這個漁夫的情況一般，無法自救，需要有人上前去解開或割斷纏繞他的繩索。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71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931" y="2743201"/>
            <a:ext cx="928182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  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弟兄们，若有人偶然被过犯所胜，你们属灵的人，就当用温柔的心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把他挽回过来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；又当自己小心，恐怕也被引诱。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PFangSongW6-B5" panose="02020600000000000000" pitchFamily="18" charset="-120"/>
                <a:ea typeface="DFPFangSongW6-B5" panose="02020600000000000000" pitchFamily="18" charset="-120"/>
                <a:cs typeface="+mj-cs"/>
              </a:rPr>
              <a:t>      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PFangSongW6-B5" panose="02020600000000000000" pitchFamily="18" charset="-120"/>
              <a:ea typeface="DFPFangSongW6-B5" panose="02020600000000000000" pitchFamily="18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6985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931" y="2743201"/>
            <a:ext cx="862650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把他挽回</a:t>
            </a: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</a:p>
          <a:p>
            <a:pPr marL="0" lvl="1" algn="l">
              <a:spcBef>
                <a:spcPts val="1000"/>
              </a:spcBef>
            </a:pPr>
            <a:r>
              <a:rPr lang="el-GR" sz="4000" b="1" dirty="0">
                <a:solidFill>
                  <a:srgbClr val="FFFF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καταρτίζω</a:t>
            </a:r>
            <a:r>
              <a:rPr lang="en-US" dirty="0">
                <a:latin typeface="PMingLiU" panose="02020500000000000000" pitchFamily="18" charset="-120"/>
                <a:ea typeface="DengXian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en-US" sz="4000" dirty="0">
                <a:solidFill>
                  <a:srgbClr val="FFC000"/>
                </a:solidFill>
                <a:latin typeface="PMingLiU" panose="02020500000000000000" pitchFamily="18" charset="-12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TW" altLang="en-US" sz="4800" dirty="0">
                <a:solidFill>
                  <a:srgbClr val="FFC000"/>
                </a:solidFill>
                <a:latin typeface="TSC UKai M TT" panose="02010609030101010101" pitchFamily="49" charset="-122"/>
                <a:ea typeface="TSC UKai M TT" panose="02010609030101010101" pitchFamily="49" charset="-122"/>
                <a:cs typeface="Times New Roman" panose="02020603050405020304" pitchFamily="18" charset="0"/>
              </a:rPr>
              <a:t>挽回，修補，訓練，預備</a:t>
            </a:r>
            <a:r>
              <a:rPr lang="zh-TW" altLang="en-US" sz="4000" dirty="0">
                <a:solidFill>
                  <a:srgbClr val="FFC000"/>
                </a:solidFill>
                <a:latin typeface="PMingLiU" panose="02020500000000000000" pitchFamily="18" charset="-120"/>
                <a:ea typeface="DengXia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sz="4000" dirty="0">
                <a:solidFill>
                  <a:srgbClr val="FFC000"/>
                </a:solidFill>
                <a:latin typeface="PMingLiU" panose="02020500000000000000" pitchFamily="18" charset="-120"/>
                <a:ea typeface="DengXian" panose="02010600030101010101" pitchFamily="2" charset="-122"/>
                <a:cs typeface="Times New Roman" panose="02020603050405020304" pitchFamily="18" charset="0"/>
              </a:rPr>
              <a:t>restore, mending, trained, prepared, equip)</a:t>
            </a:r>
            <a:endParaRPr lang="en-US" sz="4000" dirty="0">
              <a:solidFill>
                <a:srgbClr val="FFC000"/>
              </a:solidFill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lvl="1" algn="l">
              <a:spcBef>
                <a:spcPts val="1000"/>
              </a:spcBef>
            </a:pPr>
            <a:endParaRPr lang="zh-TW" altLang="en-US" sz="48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831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8611" y="1452881"/>
            <a:ext cx="847410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CN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恢復，挽回，重建</a:t>
            </a:r>
            <a:r>
              <a:rPr lang="en-US" altLang="zh-CN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(Restore)</a:t>
            </a:r>
          </a:p>
          <a:p>
            <a:pPr marL="0" lvl="1" algn="l">
              <a:spcBef>
                <a:spcPts val="1000"/>
              </a:spcBef>
            </a:pPr>
            <a:r>
              <a:rPr lang="en-US" altLang="zh-CN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	</a:t>
            </a:r>
            <a:r>
              <a:rPr lang="zh-CN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彼前</a:t>
            </a:r>
            <a:r>
              <a:rPr lang="en-US" altLang="zh-CN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5:10 “</a:t>
            </a:r>
            <a:r>
              <a:rPr lang="zh-CN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那赐诸般恩典的神曾在基督里召你们，得享他永远的荣耀，等你们暂受苦难之后，必要亲自</a:t>
            </a:r>
            <a:r>
              <a:rPr lang="zh-CN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成全</a:t>
            </a:r>
            <a:r>
              <a:rPr lang="zh-CN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你们，坚固你们，赐力量给你们。” </a:t>
            </a:r>
          </a:p>
          <a:p>
            <a:pPr marL="0" lvl="1" algn="l">
              <a:spcBef>
                <a:spcPts val="1000"/>
              </a:spcBef>
            </a:pPr>
            <a:r>
              <a:rPr lang="zh-CN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成全</a:t>
            </a:r>
            <a:r>
              <a:rPr lang="en-US" altLang="zh-CN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 </a:t>
            </a:r>
            <a:r>
              <a:rPr lang="zh-CN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恢復你們，重新建造你們使你們成為完全人。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714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345" y="2743201"/>
            <a:ext cx="10209415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為什麼許多人不願意用愛心說實話呢</a:t>
            </a: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234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691" y="1625600"/>
            <a:ext cx="8791789" cy="4450071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補網” </a:t>
            </a:r>
            <a:r>
              <a:rPr lang="en-US" altLang="zh-CN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修補，</a:t>
            </a:r>
            <a:r>
              <a:rPr lang="en-US" altLang="zh-CN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Mending):</a:t>
            </a:r>
          </a:p>
          <a:p>
            <a:pPr marL="0" lvl="1" algn="l">
              <a:spcBef>
                <a:spcPts val="1000"/>
              </a:spcBef>
            </a:pP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太</a:t>
            </a:r>
            <a:r>
              <a:rPr lang="en-US" altLang="zh-CN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4:21 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从那里往前走，又看见弟兄二人，就是西庇太的儿子雅各和他兄弟约翰，同他们的父亲西庇太在船上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补网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，耶稣就招呼他们。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7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505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931" y="2743201"/>
            <a:ext cx="928182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“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學成了” </a:t>
            </a: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訓練好了，</a:t>
            </a: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fully trained)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学生不能高过先生；凡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学成了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的不过和先生一样。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路 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6:40)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921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931" y="2743201"/>
            <a:ext cx="928182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en-US" altLang="zh-CN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“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作完全人” </a:t>
            </a:r>
            <a:r>
              <a:rPr lang="en-US" altLang="zh-CN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足夠的資格，</a:t>
            </a:r>
            <a:r>
              <a:rPr lang="en-US" altLang="zh-CN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Fully qualified) 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</a:p>
          <a:p>
            <a:pPr marL="0" lvl="1" algn="l">
              <a:spcBef>
                <a:spcPts val="1000"/>
              </a:spcBef>
            </a:pPr>
            <a:r>
              <a:rPr lang="en-US" altLang="zh-CN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	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林後</a:t>
            </a:r>
            <a:r>
              <a:rPr lang="en-US" altLang="zh-CN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13:9 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即使我们软弱，你们刚强，我们也欢喜，并且我们所求的，就是你们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作完全人。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36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692" y="1542473"/>
            <a:ext cx="7692608" cy="4777041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  </a:t>
            </a:r>
            <a:r>
              <a:rPr lang="zh-CN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弟兄们，若有人偶然被过犯所胜，你们属灵的人，就当用温柔的心</a:t>
            </a:r>
            <a:r>
              <a:rPr lang="zh-CN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把他挽回过来</a:t>
            </a:r>
            <a:r>
              <a:rPr lang="zh-CN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；又当自己小心，恐怕也被引诱。</a:t>
            </a: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1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挽回的方法</a:t>
            </a: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修補，訓練，重建，等。</a:t>
            </a:r>
            <a:endParaRPr lang="en-US" altLang="zh-TW" sz="48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PFangSongW6-B5" panose="02020600000000000000" pitchFamily="18" charset="-120"/>
                <a:ea typeface="DFPFangSongW6-B5" panose="02020600000000000000" pitchFamily="18" charset="-120"/>
                <a:cs typeface="+mj-cs"/>
              </a:rPr>
              <a:t>      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PFangSongW6-B5" panose="02020600000000000000" pitchFamily="18" charset="-120"/>
              <a:ea typeface="DFPFangSongW6-B5" panose="02020600000000000000" pitchFamily="18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7487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495" y="1583113"/>
            <a:ext cx="928182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CN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  </a:t>
            </a:r>
            <a:r>
              <a:rPr lang="zh-CN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弟兄们，若有人偶然被过犯所胜，你们属灵的人，就当用温柔的心</a:t>
            </a:r>
            <a:r>
              <a:rPr lang="zh-CN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把他挽回过来</a:t>
            </a:r>
            <a:r>
              <a:rPr lang="zh-CN" altLang="en-US" sz="40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；又当自己小心，恐怕也被引诱。</a:t>
            </a: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18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挽回的目的</a:t>
            </a:r>
            <a:r>
              <a:rPr lang="en-US" altLang="zh-TW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成為完全人。神的心意，乃是要我們負起責任，修補破碎的人，使他們在神的國度裏，重新成為有用的人。</a:t>
            </a:r>
            <a:endParaRPr lang="en-US" altLang="zh-TW" sz="44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PFangSongW6-B5" panose="02020600000000000000" pitchFamily="18" charset="-120"/>
                <a:ea typeface="DFPFangSongW6-B5" panose="02020600000000000000" pitchFamily="18" charset="-120"/>
                <a:cs typeface="+mj-cs"/>
              </a:rPr>
              <a:t>      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PFangSongW6-B5" panose="02020600000000000000" pitchFamily="18" charset="-120"/>
              <a:ea typeface="DFPFangSongW6-B5" panose="02020600000000000000" pitchFamily="18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5984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931" y="3429000"/>
            <a:ext cx="928182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第一</a:t>
            </a:r>
            <a:r>
              <a:rPr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人都有盲點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第二</a:t>
            </a:r>
            <a:r>
              <a:rPr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因為愛神的緣故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第三</a:t>
            </a:r>
            <a:r>
              <a:rPr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因為愛人的緣故</a:t>
            </a:r>
            <a:endParaRPr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第四</a:t>
            </a:r>
            <a:r>
              <a:rPr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希望他成為更好的人</a:t>
            </a:r>
            <a:r>
              <a:rPr lang="zh-TW" altLang="en-US" sz="6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PFangSongW6-B5" panose="02020600000000000000" pitchFamily="18" charset="-120"/>
                <a:ea typeface="DFPFangSongW6-B5" panose="02020600000000000000" pitchFamily="18" charset="-120"/>
                <a:cs typeface="+mj-cs"/>
              </a:rPr>
              <a:t>      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FPFangSongW6-B5" panose="02020600000000000000" pitchFamily="18" charset="-120"/>
              <a:ea typeface="DFPFangSongW6-B5" panose="02020600000000000000" pitchFamily="18" charset="-120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6158" y="1322030"/>
            <a:ext cx="64171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為什麼基督徒要學習</a:t>
            </a:r>
            <a:endParaRPr kumimoji="0" lang="en-US" altLang="zh-TW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SC UKai M TT" panose="02010609030101010101" pitchFamily="49" charset="-122"/>
              <a:ea typeface="TSC UKai M TT" panose="02010609030101010101" pitchFamily="49" charset="-12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</a:rPr>
              <a:t>用愛心說實話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080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171" y="2092961"/>
            <a:ext cx="928182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第五個原因</a:t>
            </a: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神要我們”互相擔當重擔，彼此相愛”。</a:t>
            </a:r>
          </a:p>
          <a:p>
            <a:pPr marL="0" lvl="1" algn="l">
              <a:spcBef>
                <a:spcPts val="1000"/>
              </a:spcBef>
            </a:pPr>
            <a:endParaRPr lang="en-US" altLang="zh-TW" sz="14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6:2 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你们各人的重担要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互相担当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，如此，就完全了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基督的律法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 </a:t>
            </a:r>
          </a:p>
          <a:p>
            <a:pPr marL="0" lvl="1" algn="l">
              <a:spcBef>
                <a:spcPts val="1000"/>
              </a:spcBef>
            </a:pPr>
            <a:endParaRPr lang="en-US" altLang="zh-TW" sz="32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287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331" y="1026161"/>
            <a:ext cx="8606189" cy="5140960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第五個原因</a:t>
            </a:r>
            <a:r>
              <a:rPr lang="en-US" altLang="zh-TW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神要我們”互相擔當重擔，彼此相愛”。</a:t>
            </a:r>
          </a:p>
          <a:p>
            <a:pPr marL="0" lvl="1" algn="l">
              <a:spcBef>
                <a:spcPts val="1000"/>
              </a:spcBef>
            </a:pPr>
            <a:r>
              <a:rPr lang="en-US" altLang="zh-TW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	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TW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6:2 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你们各人的重担要</a:t>
            </a: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互相担当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，如此，就完全了</a:t>
            </a: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基督的律法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 </a:t>
            </a:r>
          </a:p>
          <a:p>
            <a:pPr marL="0" lvl="1" algn="l">
              <a:spcBef>
                <a:spcPts val="1000"/>
              </a:spcBef>
            </a:pPr>
            <a:endParaRPr lang="en-US" altLang="zh-TW" sz="1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當我們互相幫助，彼此用愛心說誠實話，除去彼此之間的衝突，這樣我們就完全了彼此相愛的命令。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479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771" y="2570481"/>
            <a:ext cx="928182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第一</a:t>
            </a:r>
            <a:r>
              <a:rPr lang="en-US" altLang="zh-TW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人都有盲點</a:t>
            </a:r>
            <a:endParaRPr lang="en-US" altLang="zh-TW" sz="44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第二</a:t>
            </a:r>
            <a:r>
              <a:rPr lang="en-US" altLang="zh-TW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因為愛神的緣故</a:t>
            </a:r>
            <a:endParaRPr lang="en-US" altLang="zh-TW" sz="44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第三</a:t>
            </a:r>
            <a:r>
              <a:rPr lang="en-US" altLang="zh-TW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因為愛人的緣故</a:t>
            </a:r>
            <a:endParaRPr lang="en-US" altLang="zh-TW" sz="44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第四</a:t>
            </a:r>
            <a:r>
              <a:rPr lang="en-US" altLang="zh-TW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希望他成為更好的人 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第五</a:t>
            </a:r>
            <a:r>
              <a:rPr lang="en-US" altLang="zh-TW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互相擔當，彼此相愛</a:t>
            </a:r>
            <a:endParaRPr lang="en-US" altLang="zh-TW" sz="44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8771" y="597213"/>
            <a:ext cx="64171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5400" dirty="0">
                <a:solidFill>
                  <a:srgbClr val="FFFF00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為什麼基督徒要學習</a:t>
            </a:r>
            <a:endParaRPr lang="en-US" altLang="zh-TW" sz="54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  <a:p>
            <a:pPr algn="ctr"/>
            <a:r>
              <a:rPr lang="zh-TW" altLang="en-US" sz="5400" dirty="0">
                <a:solidFill>
                  <a:srgbClr val="FFFF00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用愛心說實話</a:t>
            </a:r>
            <a:endParaRPr lang="en-US" sz="54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2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523" y="561654"/>
            <a:ext cx="8994117" cy="596106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若我們害怕失去關係不說或少說，我們就消減真理，愛自己過於愛神和愛弟兄姊妹。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我們正在做宇宙中最重要的活動，神藉著我們把那些叛逆又自我中心的人帶到主的面前，轉變他們成為因神的榮耀而追求聖潔的人，使對方成為更好的人。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當基督徒在主裏面，化解了衝突，彼此合而為一時，乃是基督得榮耀的見證。也會吸引更多的人來到主面前。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847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211" y="1239520"/>
            <a:ext cx="9281829" cy="5090157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a.</a:t>
            </a: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怕破壞友誼，不說呢心理有疙瘩，說了又會失去友誼。</a:t>
            </a:r>
          </a:p>
          <a:p>
            <a:pPr marL="0" lvl="1" algn="l">
              <a:spcBef>
                <a:spcPts val="1000"/>
              </a:spcBef>
            </a:pPr>
            <a:r>
              <a:rPr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b.</a:t>
            </a: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怕被拒絕，怕被攻擊</a:t>
            </a:r>
          </a:p>
          <a:p>
            <a:pPr marL="0" lvl="1" algn="l">
              <a:spcBef>
                <a:spcPts val="1000"/>
              </a:spcBef>
            </a:pPr>
            <a:r>
              <a:rPr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c.</a:t>
            </a: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怕麻煩複雜，怕花很多時間精力。</a:t>
            </a:r>
          </a:p>
          <a:p>
            <a:pPr marL="0" lvl="1" algn="l">
              <a:spcBef>
                <a:spcPts val="1000"/>
              </a:spcBef>
            </a:pPr>
            <a:r>
              <a:rPr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d.</a:t>
            </a: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不相信會有任何改變</a:t>
            </a:r>
          </a:p>
          <a:p>
            <a:pPr marL="0" lvl="1" algn="l">
              <a:spcBef>
                <a:spcPts val="1000"/>
              </a:spcBef>
            </a:pPr>
            <a:r>
              <a:rPr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e.	</a:t>
            </a: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保持表面的禮貌，但是背後說三道四，找機會報復，”君子報仇，三年不晚”。</a:t>
            </a:r>
          </a:p>
          <a:p>
            <a:pPr marL="0" lvl="1" algn="l">
              <a:spcBef>
                <a:spcPts val="1000"/>
              </a:spcBef>
            </a:pPr>
            <a:r>
              <a:rPr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f.</a:t>
            </a: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不曉得怎麼面質</a:t>
            </a:r>
          </a:p>
          <a:p>
            <a:pPr marL="0" lvl="1" algn="l">
              <a:spcBef>
                <a:spcPts val="1000"/>
              </a:spcBef>
            </a:pPr>
            <a:endParaRPr lang="zh-TW" altLang="en-US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906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931" y="2743201"/>
            <a:ext cx="928182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66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甚麼情況必須要說</a:t>
            </a:r>
            <a:r>
              <a:rPr lang="en-US" altLang="zh-TW" sz="66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r>
              <a:rPr lang="zh-TW" altLang="en-US" sz="66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448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931" y="2743201"/>
            <a:ext cx="928182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甚麼情況必須要說</a:t>
            </a:r>
            <a:r>
              <a:rPr lang="en-US" altLang="zh-TW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</a:p>
          <a:p>
            <a:pPr marL="0" lvl="1" algn="l">
              <a:spcBef>
                <a:spcPts val="1000"/>
              </a:spcBef>
            </a:pPr>
            <a:r>
              <a:rPr lang="en-US" altLang="zh-TW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	</a:t>
            </a: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應該先查自身，除樑木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833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>
            <a:extLst>
              <a:ext uri="{FF2B5EF4-FFF2-40B4-BE49-F238E27FC236}">
                <a16:creationId xmlns:a16="http://schemas.microsoft.com/office/drawing/2014/main" id="{339ECEBD-5666-471C-9839-545A291B616C}"/>
              </a:ext>
            </a:extLst>
          </p:cNvPr>
          <p:cNvSpPr/>
          <p:nvPr/>
        </p:nvSpPr>
        <p:spPr>
          <a:xfrm rot="10800000">
            <a:off x="459012" y="125894"/>
            <a:ext cx="11396869" cy="6606212"/>
          </a:xfrm>
          <a:prstGeom prst="flowChartMultidocumen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1B73BF-AAD4-4003-8523-0577C1F84696}"/>
              </a:ext>
            </a:extLst>
          </p:cNvPr>
          <p:cNvSpPr txBox="1"/>
          <p:nvPr/>
        </p:nvSpPr>
        <p:spPr>
          <a:xfrm>
            <a:off x="336119" y="2062006"/>
            <a:ext cx="11184174" cy="456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  <a:cs typeface="+mn-cs"/>
              </a:rPr>
              <a:t>和睦的</a:t>
            </a:r>
            <a:r>
              <a:rPr kumimoji="0" lang="en-US" altLang="zh-TW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  <a:cs typeface="+mn-cs"/>
              </a:rPr>
              <a:t>4G</a:t>
            </a: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  <a:cs typeface="+mn-cs"/>
              </a:rPr>
              <a:t>原則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SC UKai M TT" panose="02010609030101010101" pitchFamily="49" charset="-122"/>
              <a:ea typeface="TSC UKai M TT" panose="02010609030101010101" pitchFamily="49" charset="-122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FLiShuW5-B5" panose="03000509000000000000" pitchFamily="65" charset="-120"/>
              <a:ea typeface="DFLiShuW5-B5" panose="03000509000000000000" pitchFamily="65" charset="-120"/>
              <a:cs typeface="+mn-cs"/>
            </a:endParaRPr>
          </a:p>
          <a:p>
            <a:pPr marL="1657350" marR="0" lvl="2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+mn-cs"/>
              </a:rPr>
              <a:t>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  <a:cs typeface="+mn-cs"/>
              </a:rPr>
              <a:t>信靠神　榮耀神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+mn-cs"/>
              </a:rPr>
              <a:t> 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+mn-cs"/>
              </a:rPr>
              <a:t>(</a:t>
            </a:r>
            <a:r>
              <a:rPr kumimoji="0" lang="en-US" altLang="zh-TW" sz="3200" b="1" i="0" u="sng" strike="noStrike" kern="1200" cap="none" spc="-30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+mn-cs"/>
              </a:rPr>
              <a:t>G</a:t>
            </a:r>
            <a:r>
              <a:rPr kumimoji="0" lang="en-US" altLang="zh-TW" sz="3200" b="1" i="0" u="none" strike="noStrike" kern="1200" cap="none" spc="-30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+mn-cs"/>
              </a:rPr>
              <a:t>lorify</a:t>
            </a:r>
            <a:r>
              <a:rPr kumimoji="0" lang="zh-TW" altLang="en-US" sz="3200" b="1" i="0" u="none" strike="noStrike" kern="1200" cap="none" spc="-30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+mn-cs"/>
              </a:rPr>
              <a:t> </a:t>
            </a:r>
            <a:r>
              <a:rPr kumimoji="0" lang="en-US" altLang="zh-TW" sz="3200" b="1" i="0" u="none" strike="noStrike" kern="1200" cap="none" spc="-30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+mn-cs"/>
              </a:rPr>
              <a:t>God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+mn-cs"/>
              </a:rPr>
              <a:t>)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FLiShuW5-B5" panose="03000509000000000000" pitchFamily="65" charset="-120"/>
              <a:ea typeface="DFLiShuW5-B5" panose="03000509000000000000" pitchFamily="65" charset="-120"/>
              <a:cs typeface="+mn-cs"/>
            </a:endParaRPr>
          </a:p>
          <a:p>
            <a:pPr marL="1657350" marR="0" lvl="2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+mn-cs"/>
              </a:rPr>
              <a:t>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  <a:cs typeface="+mn-cs"/>
              </a:rPr>
              <a:t>查自身　除梁木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+mn-cs"/>
              </a:rPr>
              <a:t> 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+mn-cs"/>
              </a:rPr>
              <a:t>(</a:t>
            </a:r>
            <a:r>
              <a:rPr kumimoji="0" lang="en-US" altLang="zh-TW" sz="3200" b="1" i="0" u="sng" strike="noStrike" kern="1200" cap="none" spc="-30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+mn-cs"/>
              </a:rPr>
              <a:t>G</a:t>
            </a:r>
            <a:r>
              <a:rPr kumimoji="0" lang="en-US" altLang="zh-TW" sz="3200" b="1" i="0" u="none" strike="noStrike" kern="1200" cap="none" spc="-30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+mn-cs"/>
              </a:rPr>
              <a:t>et the log out of your own eye)</a:t>
            </a:r>
          </a:p>
          <a:p>
            <a:pPr marL="1657350" marR="0" lvl="2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+mn-cs"/>
              </a:rPr>
              <a:t>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  <a:cs typeface="+mn-cs"/>
              </a:rPr>
              <a:t>用愛心 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  <a:cs typeface="+mn-cs"/>
              </a:rPr>
              <a:t>　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  <a:cs typeface="+mn-cs"/>
              </a:rPr>
              <a:t>挽回人 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+mn-cs"/>
              </a:rPr>
              <a:t>(</a:t>
            </a:r>
            <a:r>
              <a:rPr kumimoji="0" lang="en-US" altLang="zh-TW" sz="3200" b="1" i="0" u="sng" strike="noStrike" kern="1200" cap="none" spc="-30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+mn-cs"/>
              </a:rPr>
              <a:t>G</a:t>
            </a:r>
            <a:r>
              <a:rPr kumimoji="0" lang="en-US" altLang="zh-TW" sz="3200" b="1" i="0" u="none" strike="noStrike" kern="1200" cap="none" spc="-30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+mn-cs"/>
              </a:rPr>
              <a:t>ently restore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+mn-cs"/>
              </a:rPr>
              <a:t>)</a:t>
            </a:r>
          </a:p>
          <a:p>
            <a:pPr marL="1657350" marR="0" lvl="2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+mn-cs"/>
              </a:rPr>
              <a:t>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SC UKai M TT" panose="02010609030101010101" pitchFamily="49" charset="-122"/>
                <a:ea typeface="TSC UKai M TT" panose="02010609030101010101" pitchFamily="49" charset="-122"/>
                <a:cs typeface="+mn-cs"/>
              </a:rPr>
              <a:t>釋前嫌　求和好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+mn-cs"/>
              </a:rPr>
              <a:t> 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+mn-cs"/>
              </a:rPr>
              <a:t>(</a:t>
            </a:r>
            <a:r>
              <a:rPr kumimoji="0" lang="en-US" altLang="zh-TW" sz="3200" b="1" i="0" u="sng" strike="noStrike" kern="1200" cap="none" spc="-30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+mn-cs"/>
              </a:rPr>
              <a:t>G</a:t>
            </a:r>
            <a:r>
              <a:rPr kumimoji="0" lang="en-US" altLang="zh-TW" sz="3200" b="1" i="0" u="none" strike="noStrike" kern="1200" cap="none" spc="-30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+mn-cs"/>
              </a:rPr>
              <a:t>o and be reconciled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+mn-cs"/>
              </a:rPr>
              <a:t>)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FLiShuW5-B5" panose="03000509000000000000" pitchFamily="65" charset="-120"/>
              <a:ea typeface="DFLiShuW5-B5" panose="03000509000000000000" pitchFamily="65" charset="-120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FLiShuW5-B5" panose="03000509000000000000" pitchFamily="65" charset="-120"/>
                <a:ea typeface="DFLiShuW5-B5" panose="03000509000000000000" pitchFamily="65" charset="-12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LiShuW5-B5" panose="03000509000000000000" pitchFamily="65" charset="-120"/>
              <a:ea typeface="DFLiShuW5-B5" panose="03000509000000000000" pitchFamily="65" charset="-120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62EE90-2ACE-42B8-8D0D-BDC0387DC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446" y="125893"/>
            <a:ext cx="4285644" cy="2959082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204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731" y="2020245"/>
            <a:ext cx="9896509" cy="4345708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en-US" altLang="zh-TW" sz="36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1)	</a:t>
            </a:r>
            <a:r>
              <a:rPr lang="zh-TW" altLang="en-US" sz="36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別把差異不同當道德批判：個性不同、做事方法、優先次序不同、快慢粗細不同、恩賜不同、訓練不同、風格不同、喜好不同等</a:t>
            </a:r>
          </a:p>
          <a:p>
            <a:pPr marL="0" lvl="1" algn="l">
              <a:spcBef>
                <a:spcPts val="1000"/>
              </a:spcBef>
            </a:pPr>
            <a:r>
              <a:rPr lang="en-US" altLang="zh-TW" sz="36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2)	</a:t>
            </a:r>
            <a:r>
              <a:rPr lang="zh-TW" altLang="en-US" sz="36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別把能力大小、強弱當道德批判</a:t>
            </a:r>
          </a:p>
          <a:p>
            <a:pPr marL="0" lvl="1" algn="l">
              <a:spcBef>
                <a:spcPts val="1000"/>
              </a:spcBef>
            </a:pPr>
            <a:r>
              <a:rPr lang="en-US" altLang="zh-TW" sz="36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3)	</a:t>
            </a:r>
            <a:r>
              <a:rPr lang="zh-TW" altLang="en-US" sz="36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有關倫理、犯法、犯罪以及沒有愛心的事情，需要面質。</a:t>
            </a:r>
          </a:p>
          <a:p>
            <a:pPr marL="0" lvl="1" algn="l">
              <a:spcBef>
                <a:spcPts val="1000"/>
              </a:spcBef>
            </a:pPr>
            <a:r>
              <a:rPr lang="en-US" altLang="zh-TW" sz="36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4)	</a:t>
            </a:r>
            <a:r>
              <a:rPr lang="zh-TW" altLang="en-US" sz="36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其他可以藉著接納、饒恕，或著商量溝通，達到一致的共識來化解。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66729" y="265919"/>
            <a:ext cx="63401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800" dirty="0">
                <a:solidFill>
                  <a:srgbClr val="FFC000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有些事情可以用寬容，</a:t>
            </a:r>
            <a:endParaRPr lang="en-US" altLang="zh-TW" sz="4800" dirty="0">
              <a:solidFill>
                <a:srgbClr val="FFC0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  <a:p>
            <a:pPr algn="ctr"/>
            <a:r>
              <a:rPr lang="zh-TW" altLang="en-US" sz="4800" dirty="0">
                <a:solidFill>
                  <a:srgbClr val="FFC000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忍耐，來解決的</a:t>
            </a:r>
            <a:endParaRPr lang="en-US" sz="4800" dirty="0">
              <a:solidFill>
                <a:srgbClr val="FFC000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356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931" y="2743201"/>
            <a:ext cx="928182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6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若是有人對你有疙瘩</a:t>
            </a:r>
            <a:r>
              <a:rPr lang="en-US" altLang="zh-TW" sz="6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r>
              <a:rPr lang="zh-TW" altLang="en-US" sz="6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666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931" y="2743201"/>
            <a:ext cx="928182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所以，你在壇前獻禮物的時候，若想起弟兄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向你懷怨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，就把禮物留在壇前，先去同弟兄和好，然後來獻禮物。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太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5:23-24)</a:t>
            </a:r>
            <a:endParaRPr lang="zh-TW" alt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104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731" y="1534161"/>
            <a:ext cx="870778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若你誠實的面對別人對你的控訴，你內心會</a:t>
            </a: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有更大的平安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。只有仔細的聆聽別人對你的控訴，你才能發現你所沒有察覺的罪，或幫助別人了解他們的控訴沒有甚麼根據。無論如何，這會使你有更清潔的良心，使你內心有平安，並且能與主的關係更加的親密。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845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4651" y="1827687"/>
            <a:ext cx="813882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你必須是出於愛心來尋求與弟兄和解，並且為他的好處著想。因為，如果的你弟兄心中因為你，而懷有苦毒，憤怒，及不肯饒恕的罪，這些</a:t>
            </a: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藏在他心中的罪</a:t>
            </a:r>
            <a:r>
              <a:rPr lang="zh-TW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會使他們與神隔離，並落入審判當中。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157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931" y="2743201"/>
            <a:ext cx="928182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4:30 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不要叫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神的圣灵担忧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；你们原是受了他的印记，等候得赎的日子来到。 </a:t>
            </a:r>
            <a:r>
              <a:rPr lang="en-US" altLang="zh-CN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31 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一切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苦毒、恼恨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、忿怒、嚷闹、毁谤，并一切的恶毒，都当从你们中间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除掉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922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135" y="351906"/>
            <a:ext cx="8341105" cy="6231773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在瞭解狀況以後，你可能需要承認自己的錯誤，或幫助對方了解這個控訴沒有來由。</a:t>
            </a:r>
          </a:p>
          <a:p>
            <a:pPr marL="0" lvl="1" algn="l">
              <a:spcBef>
                <a:spcPts val="1000"/>
              </a:spcBef>
            </a:pPr>
            <a:r>
              <a:rPr lang="en-US" altLang="zh-TW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	</a:t>
            </a: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雖然你無法強迫對方改變他們對你的想法，你卻可以藉著澄清誤會，以及清除和解的阻礙，盡力去與他</a:t>
            </a:r>
            <a:r>
              <a:rPr lang="en-US" altLang="zh-TW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"</a:t>
            </a: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和睦相處</a:t>
            </a:r>
            <a:r>
              <a:rPr lang="en-US" altLang="zh-TW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"</a:t>
            </a: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</a:p>
          <a:p>
            <a:pPr marL="0" lvl="1" algn="l">
              <a:spcBef>
                <a:spcPts val="1000"/>
              </a:spcBef>
            </a:pPr>
            <a:r>
              <a:rPr lang="en-US" altLang="zh-TW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	</a:t>
            </a: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這可能需要反覆去嘗試，且需要很大的耐性，卻是值得的，也討神的喜悅。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714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931" y="2743201"/>
            <a:ext cx="698058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為什麼基督徒要學習用愛心說實話</a:t>
            </a:r>
            <a:r>
              <a:rPr lang="en-US" altLang="zh-TW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 </a:t>
            </a:r>
          </a:p>
          <a:p>
            <a:pPr marL="0" lvl="1" algn="l">
              <a:spcBef>
                <a:spcPts val="1000"/>
              </a:spcBef>
            </a:pPr>
            <a:endParaRPr lang="zh-TW" altLang="en-US" sz="48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422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931" y="2743201"/>
            <a:ext cx="928182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CN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羅</a:t>
            </a:r>
            <a:r>
              <a:rPr lang="en-US" altLang="zh-CN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12:18 </a:t>
            </a:r>
            <a:r>
              <a:rPr lang="zh-CN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若是能行，总要尽力与众人和睦。</a:t>
            </a: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020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931" y="2743201"/>
            <a:ext cx="928182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反思</a:t>
            </a: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 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若是你知道有人對你有疙瘩，你可以為此禱告神，把你與那人的關係帶到主耶穌面前，然後聆聽主會對你說甚麼</a:t>
            </a: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 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然後，求問主，你該如何行</a:t>
            </a: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050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931" y="2743201"/>
            <a:ext cx="928182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6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甚麼情況必須要說</a:t>
            </a:r>
            <a:r>
              <a:rPr lang="en-US" altLang="zh-TW" sz="6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r>
              <a:rPr lang="zh-TW" altLang="en-US" sz="6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670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931" y="2743201"/>
            <a:ext cx="928182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甚麼情況必須要說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當對方的罪嚴重的不容忽視時，有四種情況，非說不可</a:t>
            </a:r>
            <a:r>
              <a:rPr lang="en-US" altLang="zh-TW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866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931" y="2743201"/>
            <a:ext cx="928182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第一</a:t>
            </a:r>
            <a:r>
              <a:rPr lang="en-US" altLang="zh-TW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是否羞辱神的名</a:t>
            </a:r>
            <a:r>
              <a:rPr lang="en-US" altLang="zh-TW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23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931" y="2743201"/>
            <a:ext cx="928182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第一</a:t>
            </a:r>
            <a:r>
              <a:rPr lang="en-US" altLang="zh-TW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是否羞辱神的名</a:t>
            </a:r>
            <a:r>
              <a:rPr lang="en-US" altLang="zh-TW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第二</a:t>
            </a:r>
            <a:r>
              <a:rPr lang="en-US" altLang="zh-TW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會損害你與他之間的關係嗎</a:t>
            </a:r>
            <a:r>
              <a:rPr lang="en-US" altLang="zh-TW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004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931" y="2743201"/>
            <a:ext cx="928182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第一</a:t>
            </a:r>
            <a:r>
              <a:rPr lang="en-US" altLang="zh-TW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是否羞辱神的名</a:t>
            </a:r>
            <a:r>
              <a:rPr lang="en-US" altLang="zh-TW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第二</a:t>
            </a:r>
            <a:r>
              <a:rPr lang="en-US" altLang="zh-TW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會損害你與他之間的關係嗎</a:t>
            </a:r>
            <a:r>
              <a:rPr lang="en-US" altLang="zh-TW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第三</a:t>
            </a:r>
            <a:r>
              <a:rPr lang="en-US" altLang="zh-TW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會傷害到別人嗎</a:t>
            </a:r>
            <a:r>
              <a:rPr lang="en-US" altLang="zh-TW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317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459" y="405415"/>
            <a:ext cx="8655142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假設某項過犯或爭論嚴重的傷害到別人時，這也不容忽視。攻擊者可能直接傷害人或危害人</a:t>
            </a:r>
            <a:r>
              <a:rPr lang="en-US" altLang="zh-TW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比如家庭暴力，性稍擾，背後造謠，等</a:t>
            </a:r>
            <a:r>
              <a:rPr lang="en-US" altLang="zh-TW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 </a:t>
            </a: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，他們的行為可能會起示範的作用，讓其他基督徒起而效法他。保羅知道一點麵酵能使全團發起來。，因此他命令基督徒要迅速堅定的處理種嚴重，公開的罪，好使其他的基督徒免於被誤導。</a:t>
            </a:r>
            <a:r>
              <a:rPr lang="en-US" altLang="zh-TW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林前</a:t>
            </a:r>
            <a:r>
              <a:rPr lang="en-US" altLang="zh-TW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5:1-13)</a:t>
            </a: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470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931" y="2743201"/>
            <a:ext cx="928182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假若一件罪行，在公開的情況下顯露出來，而有些基督徒又偏袒其中一方時，可能會對其他人造成負面影響，這樣的情況也會影響到教會的和諧與合一。在引起更嚴重的分裂之前，必須將潛伏的問題妥善處理。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079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931" y="2743201"/>
            <a:ext cx="928182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en-US" altLang="zh-CN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“</a:t>
            </a:r>
            <a:r>
              <a:rPr lang="zh-CN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腓</a:t>
            </a:r>
            <a:r>
              <a:rPr lang="en-US" altLang="zh-CN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2:3 </a:t>
            </a:r>
            <a:r>
              <a:rPr lang="zh-CN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凡事不可结党</a:t>
            </a:r>
            <a:r>
              <a:rPr lang="zh-CN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，不可贪图虚浮的荣耀；只要存心谦卑，各人看别人比自己强。”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271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931" y="2743201"/>
            <a:ext cx="928182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為什麼基督徒要學習用愛心說實話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第一個原因</a:t>
            </a: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 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人都有盲點</a:t>
            </a: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 (PPT)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376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6931" y="1960881"/>
            <a:ext cx="989650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第一</a:t>
            </a:r>
            <a:r>
              <a:rPr lang="en-US" altLang="zh-TW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是否羞辱神的名</a:t>
            </a:r>
            <a:r>
              <a:rPr lang="en-US" altLang="zh-TW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第二</a:t>
            </a:r>
            <a:r>
              <a:rPr lang="en-US" altLang="zh-TW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會損害你與他之間的關係嗎</a:t>
            </a:r>
            <a:r>
              <a:rPr lang="en-US" altLang="zh-TW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第三</a:t>
            </a:r>
            <a:r>
              <a:rPr lang="en-US" altLang="zh-TW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會傷害到別人嗎</a:t>
            </a:r>
            <a:r>
              <a:rPr lang="en-US" altLang="zh-TW" sz="36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第四</a:t>
            </a:r>
            <a:r>
              <a:rPr lang="en-US" altLang="zh-TW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會傷害犯罪者使他沉淪嗎</a:t>
            </a:r>
            <a:r>
              <a:rPr lang="en-US" altLang="zh-TW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00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931" y="2743201"/>
            <a:ext cx="928182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犯罪者的過犯會傷害他本人或他的家庭嗎</a:t>
            </a:r>
            <a:r>
              <a:rPr lang="en-US" altLang="zh-TW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?(</a:t>
            </a: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例如，毒癮，酗酒，或外遇，等</a:t>
            </a:r>
            <a:r>
              <a:rPr lang="en-US" altLang="zh-TW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046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931" y="2743201"/>
            <a:ext cx="928182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基督徒有一個很重要的責任，就是主動幫助鄰舍離開罪惡。若是，我們袖手旁觀，就不符合聖經的教導。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242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131" y="1971041"/>
            <a:ext cx="928182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箴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24:11-12  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被拉到死地的人，你要拯救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;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將要被殺戮的人，你要挽救。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 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如果你說：「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這事我不知道。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」那衡量人心的不明白嗎？那看顧你性命的不曉得嗎？他不按照各人的行為報應各人嗎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346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931" y="2743201"/>
            <a:ext cx="8433469" cy="3202626"/>
          </a:xfrm>
        </p:spPr>
        <p:txBody>
          <a:bodyPr>
            <a:noAutofit/>
          </a:bodyPr>
          <a:lstStyle/>
          <a:p>
            <a:pPr indent="-457200" algn="l"/>
            <a:r>
              <a:rPr lang="zh-CN" altLang="en-US" sz="52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箴 </a:t>
            </a:r>
            <a:r>
              <a:rPr lang="en-US" altLang="zh-CN" sz="52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27:5-6 </a:t>
            </a:r>
            <a:r>
              <a:rPr lang="zh-CN" altLang="en-US" sz="5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当面的责备</a:t>
            </a:r>
            <a:r>
              <a:rPr lang="zh-CN" altLang="en-US" sz="52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，强如背地的爱情。 </a:t>
            </a:r>
            <a:r>
              <a:rPr lang="en-US" altLang="zh-CN" sz="52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 </a:t>
            </a:r>
            <a:r>
              <a:rPr lang="zh-CN" altLang="en-US" sz="5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朋友加的伤痕，出于忠诚</a:t>
            </a:r>
            <a:r>
              <a:rPr lang="zh-CN" altLang="en-US" sz="52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；仇敌连连亲嘴，却是多余。</a:t>
            </a:r>
            <a:r>
              <a:rPr lang="zh-TW" altLang="en-US" sz="52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285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931" y="2743201"/>
            <a:ext cx="928182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雅</a:t>
            </a:r>
            <a:r>
              <a:rPr lang="en-US" altLang="zh-CN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5:19-20 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我的弟兄们，你们中间若有失迷真道的，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有人使他回转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； </a:t>
            </a:r>
            <a:r>
              <a:rPr lang="en-US" altLang="zh-CN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20 </a:t>
            </a:r>
            <a:r>
              <a:rPr lang="zh-CN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这人该知道叫一个罪人从迷路上转回，便是救一个灵魂不死，并且遮盖许多的罪。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484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691" y="2506981"/>
            <a:ext cx="928182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第一</a:t>
            </a: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是否羞辱神的名</a:t>
            </a: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第二</a:t>
            </a: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會損害你與他之間的關係嗎</a:t>
            </a: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第三</a:t>
            </a: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會傷害到別人嗎</a:t>
            </a: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第四</a:t>
            </a: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會傷害犯罪者使他沉淪嗎</a:t>
            </a: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877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691" y="1827687"/>
            <a:ext cx="928182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如果有以上四種情況時，神也感動你去面對並處理與那人的衝突時，這就是按照主耶穌的教訓，”你們要謹慎，若是你的弟兄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得罪你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，就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勸戒他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他若懊悔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就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饒恕他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。”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路</a:t>
            </a:r>
            <a:r>
              <a:rPr lang="en-US" altLang="zh-TW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17:3)</a:t>
            </a:r>
            <a:r>
              <a:rPr lang="zh-TW" altLang="en-US" sz="48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963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931" y="2743201"/>
            <a:ext cx="928182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若是拖延不說，</a:t>
            </a:r>
            <a:endParaRPr lang="en-US" altLang="zh-TW" sz="54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會有可能的惡果產生。</a:t>
            </a:r>
            <a:endParaRPr lang="en-US" altLang="zh-TW" sz="54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634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203723-A879-4860-9324-D4C2C4FA8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96080" cy="6858000"/>
          </a:xfrm>
          <a:prstGeom prst="rect">
            <a:avLst/>
          </a:prstGeom>
        </p:spPr>
      </p:pic>
      <p:sp>
        <p:nvSpPr>
          <p:cNvPr id="12" name="Google Shape;89;p17">
            <a:extLst>
              <a:ext uri="{FF2B5EF4-FFF2-40B4-BE49-F238E27FC236}">
                <a16:creationId xmlns:a16="http://schemas.microsoft.com/office/drawing/2014/main" id="{11855C9B-00CB-4AAA-9673-097158645FB8}"/>
              </a:ext>
            </a:extLst>
          </p:cNvPr>
          <p:cNvSpPr txBox="1">
            <a:spLocks/>
          </p:cNvSpPr>
          <p:nvPr/>
        </p:nvSpPr>
        <p:spPr>
          <a:xfrm>
            <a:off x="4825352" y="2847480"/>
            <a:ext cx="7285681" cy="20902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99860">
              <a:defRPr sz="1476"/>
            </a:pPr>
            <a:r>
              <a:rPr lang="zh-TW" altLang="en-US" sz="1476" dirty="0"/>
              <a:t>           </a:t>
            </a:r>
            <a:r>
              <a:rPr lang="zh-TW" altLang="en-US" sz="53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大衛的鑒戒</a:t>
            </a:r>
            <a:endParaRPr lang="zh-TW" altLang="en-US" sz="4100" dirty="0">
              <a:solidFill>
                <a:schemeClr val="bg1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  <a:p>
            <a:pPr defTabSz="499860">
              <a:defRPr sz="1476"/>
            </a:pPr>
            <a:endParaRPr lang="zh-TW" altLang="en-US" sz="4100" dirty="0">
              <a:solidFill>
                <a:schemeClr val="bg1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  <a:p>
            <a:pPr algn="l" defTabSz="499860">
              <a:defRPr sz="984"/>
            </a:pPr>
            <a:r>
              <a:rPr lang="zh-TW" altLang="en-US" sz="41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  撒母耳記下 </a:t>
            </a:r>
            <a:r>
              <a:rPr lang="en-US" altLang="zh-TW" sz="41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13-18</a:t>
            </a:r>
            <a:r>
              <a:rPr lang="zh-TW" altLang="en-US" sz="41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章</a:t>
            </a:r>
          </a:p>
        </p:txBody>
      </p:sp>
    </p:spTree>
    <p:extLst>
      <p:ext uri="{BB962C8B-B14F-4D97-AF65-F5344CB8AC3E}">
        <p14:creationId xmlns:p14="http://schemas.microsoft.com/office/powerpoint/2010/main" val="219808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  <p:sp>
        <p:nvSpPr>
          <p:cNvPr id="7" name="Google Shape;114;p21">
            <a:extLst>
              <a:ext uri="{FF2B5EF4-FFF2-40B4-BE49-F238E27FC236}">
                <a16:creationId xmlns:a16="http://schemas.microsoft.com/office/drawing/2014/main" id="{58698511-6E37-449B-B28A-8E9332E6EE0B}"/>
              </a:ext>
            </a:extLst>
          </p:cNvPr>
          <p:cNvSpPr txBox="1">
            <a:spLocks/>
          </p:cNvSpPr>
          <p:nvPr/>
        </p:nvSpPr>
        <p:spPr>
          <a:xfrm>
            <a:off x="65346" y="1653365"/>
            <a:ext cx="10738800" cy="85440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ㄧ</a:t>
            </a:r>
            <a:r>
              <a:rPr lang="en-US" altLang="zh-CN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. </a:t>
            </a:r>
            <a:r>
              <a:rPr lang="zh-TW" altLang="en-US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人有盲點：</a:t>
            </a:r>
          </a:p>
        </p:txBody>
      </p:sp>
      <p:sp>
        <p:nvSpPr>
          <p:cNvPr id="12" name="Google Shape;115;p21">
            <a:extLst>
              <a:ext uri="{FF2B5EF4-FFF2-40B4-BE49-F238E27FC236}">
                <a16:creationId xmlns:a16="http://schemas.microsoft.com/office/drawing/2014/main" id="{DEE8C2E8-C491-427B-A008-3FF8803F8EE3}"/>
              </a:ext>
            </a:extLst>
          </p:cNvPr>
          <p:cNvSpPr txBox="1">
            <a:spLocks/>
          </p:cNvSpPr>
          <p:nvPr/>
        </p:nvSpPr>
        <p:spPr>
          <a:xfrm>
            <a:off x="415599" y="3200400"/>
            <a:ext cx="10526721" cy="3012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7824" algn="l" defTabSz="1182594">
              <a:spcBef>
                <a:spcPts val="1200"/>
              </a:spcBef>
              <a:buSzPts val="1700"/>
              <a:defRPr sz="1746"/>
            </a:pPr>
            <a:r>
              <a:rPr lang="en-US" altLang="zh-TW" sz="36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1. </a:t>
            </a:r>
            <a:r>
              <a:rPr lang="zh-TW" altLang="en-US" sz="36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耶</a:t>
            </a:r>
            <a:r>
              <a:rPr lang="en-US" altLang="zh-TW" sz="36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17:9  </a:t>
            </a:r>
            <a:r>
              <a:rPr lang="zh-TW" altLang="en-US" sz="36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人心比万物都诡诈，坏到极处，谁能识透呢？ </a:t>
            </a:r>
          </a:p>
          <a:p>
            <a:pPr marL="147824" algn="l" defTabSz="1182594">
              <a:spcBef>
                <a:spcPts val="1200"/>
              </a:spcBef>
              <a:buSzPts val="1700"/>
              <a:defRPr sz="1746"/>
            </a:pPr>
            <a:r>
              <a:rPr lang="en-US" altLang="zh-TW" sz="36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2. </a:t>
            </a:r>
            <a:r>
              <a:rPr lang="zh-TW" altLang="en-US" sz="36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罪會欺騙人，蒙蔽了我們的心，所以，我們需要一個真正愛我們的人，能以真理來面質和糾正我們對自己的盲點的理解。</a:t>
            </a:r>
          </a:p>
          <a:p>
            <a:pPr marL="591297" indent="-443473" defTabSz="1182594">
              <a:spcBef>
                <a:spcPts val="1200"/>
              </a:spcBef>
              <a:buSzPts val="1700"/>
              <a:buFontTx/>
              <a:buAutoNum type="arabicPeriod"/>
              <a:defRPr sz="1746"/>
            </a:pPr>
            <a:endParaRPr lang="en-US" sz="1746" dirty="0"/>
          </a:p>
        </p:txBody>
      </p:sp>
    </p:spTree>
    <p:extLst>
      <p:ext uri="{BB962C8B-B14F-4D97-AF65-F5344CB8AC3E}">
        <p14:creationId xmlns:p14="http://schemas.microsoft.com/office/powerpoint/2010/main" val="385026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1C1F64-21F9-48C2-8D9F-B403470680D8}"/>
              </a:ext>
            </a:extLst>
          </p:cNvPr>
          <p:cNvSpPr txBox="1"/>
          <p:nvPr/>
        </p:nvSpPr>
        <p:spPr>
          <a:xfrm>
            <a:off x="6705600" y="4220382"/>
            <a:ext cx="207264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DD9C29-7AF0-4A62-AD68-6B3962BEC01F}"/>
              </a:ext>
            </a:extLst>
          </p:cNvPr>
          <p:cNvSpPr txBox="1"/>
          <p:nvPr/>
        </p:nvSpPr>
        <p:spPr>
          <a:xfrm>
            <a:off x="0" y="0"/>
            <a:ext cx="7305040" cy="28905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C274625-6812-4F61-9CDA-CAF4C6B5F19A}"/>
              </a:ext>
            </a:extLst>
          </p:cNvPr>
          <p:cNvSpPr/>
          <p:nvPr/>
        </p:nvSpPr>
        <p:spPr>
          <a:xfrm>
            <a:off x="389635" y="293882"/>
            <a:ext cx="802640" cy="701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F19635-276A-4AED-91F5-07D6489A8BEA}"/>
              </a:ext>
            </a:extLst>
          </p:cNvPr>
          <p:cNvSpPr/>
          <p:nvPr/>
        </p:nvSpPr>
        <p:spPr>
          <a:xfrm>
            <a:off x="6110723" y="308024"/>
            <a:ext cx="802640" cy="701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D7BFAE0-C3B0-4AC0-BA19-C907258055BC}"/>
              </a:ext>
            </a:extLst>
          </p:cNvPr>
          <p:cNvSpPr/>
          <p:nvPr/>
        </p:nvSpPr>
        <p:spPr>
          <a:xfrm>
            <a:off x="5526764" y="1922201"/>
            <a:ext cx="1099307" cy="951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1CD7BF-43A1-42F0-954D-EAB5E83B5DB1}"/>
              </a:ext>
            </a:extLst>
          </p:cNvPr>
          <p:cNvSpPr txBox="1"/>
          <p:nvPr/>
        </p:nvSpPr>
        <p:spPr>
          <a:xfrm>
            <a:off x="2302255" y="206044"/>
            <a:ext cx="2072640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TSC UKai M TT" panose="02010609030101010101" pitchFamily="49" charset="-122"/>
                <a:ea typeface="TSC UKai M TT" panose="02010609030101010101" pitchFamily="49" charset="-122"/>
              </a:rPr>
              <a:t>大衛</a:t>
            </a:r>
            <a:endParaRPr lang="en-US" sz="4800" dirty="0"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1BFD09-CA57-43DE-A437-AF26203A9F41}"/>
              </a:ext>
            </a:extLst>
          </p:cNvPr>
          <p:cNvSpPr txBox="1"/>
          <p:nvPr/>
        </p:nvSpPr>
        <p:spPr>
          <a:xfrm>
            <a:off x="684275" y="2010084"/>
            <a:ext cx="1533135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latin typeface="TSC UKai M TT" panose="02010609030101010101" pitchFamily="49" charset="-122"/>
                <a:ea typeface="TSC UKai M TT" panose="02010609030101010101" pitchFamily="49" charset="-122"/>
              </a:rPr>
              <a:t>暗嫩</a:t>
            </a:r>
            <a:endParaRPr lang="en-US" sz="4000" dirty="0"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1A0DE7-D76F-43AB-BA03-EF9D77C16BBA}"/>
              </a:ext>
            </a:extLst>
          </p:cNvPr>
          <p:cNvSpPr txBox="1"/>
          <p:nvPr/>
        </p:nvSpPr>
        <p:spPr>
          <a:xfrm>
            <a:off x="3397996" y="2014827"/>
            <a:ext cx="1903977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latin typeface="TSC UKai M TT" panose="02010609030101010101" pitchFamily="49" charset="-122"/>
                <a:ea typeface="TSC UKai M TT" panose="02010609030101010101" pitchFamily="49" charset="-122"/>
              </a:rPr>
              <a:t>押沙龍</a:t>
            </a:r>
            <a:endParaRPr lang="en-US" sz="4000" dirty="0"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DBD394-05A8-4570-AE62-8F9AAF97C624}"/>
              </a:ext>
            </a:extLst>
          </p:cNvPr>
          <p:cNvCxnSpPr>
            <a:stCxn id="12" idx="4"/>
          </p:cNvCxnSpPr>
          <p:nvPr/>
        </p:nvCxnSpPr>
        <p:spPr>
          <a:xfrm>
            <a:off x="790955" y="994922"/>
            <a:ext cx="0" cy="638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0192553-A421-4D27-8997-8A710F24ED51}"/>
              </a:ext>
            </a:extLst>
          </p:cNvPr>
          <p:cNvCxnSpPr/>
          <p:nvPr/>
        </p:nvCxnSpPr>
        <p:spPr>
          <a:xfrm>
            <a:off x="2861598" y="1047052"/>
            <a:ext cx="0" cy="596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585DF84-2F35-49B7-8463-4CBD7C11F162}"/>
              </a:ext>
            </a:extLst>
          </p:cNvPr>
          <p:cNvCxnSpPr>
            <a:stCxn id="13" idx="4"/>
            <a:endCxn id="13" idx="4"/>
          </p:cNvCxnSpPr>
          <p:nvPr/>
        </p:nvCxnSpPr>
        <p:spPr>
          <a:xfrm>
            <a:off x="6512043" y="100906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3681536-EA14-4253-8BE4-9826621722FC}"/>
              </a:ext>
            </a:extLst>
          </p:cNvPr>
          <p:cNvCxnSpPr>
            <a:cxnSpLocks/>
          </p:cNvCxnSpPr>
          <p:nvPr/>
        </p:nvCxnSpPr>
        <p:spPr>
          <a:xfrm>
            <a:off x="6520173" y="1009064"/>
            <a:ext cx="0" cy="648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58C039C-9BB3-411C-9E42-31CF3634EB8E}"/>
              </a:ext>
            </a:extLst>
          </p:cNvPr>
          <p:cNvCxnSpPr>
            <a:cxnSpLocks/>
          </p:cNvCxnSpPr>
          <p:nvPr/>
        </p:nvCxnSpPr>
        <p:spPr>
          <a:xfrm>
            <a:off x="794517" y="1623811"/>
            <a:ext cx="20670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C33E19-AF34-410A-947F-3F4D96331F74}"/>
              </a:ext>
            </a:extLst>
          </p:cNvPr>
          <p:cNvCxnSpPr/>
          <p:nvPr/>
        </p:nvCxnSpPr>
        <p:spPr>
          <a:xfrm>
            <a:off x="3793235" y="1037041"/>
            <a:ext cx="0" cy="596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A5DE5EB6-676E-4AE4-BF74-88E41B5C46FC}"/>
              </a:ext>
            </a:extLst>
          </p:cNvPr>
          <p:cNvCxnSpPr>
            <a:cxnSpLocks/>
          </p:cNvCxnSpPr>
          <p:nvPr/>
        </p:nvCxnSpPr>
        <p:spPr>
          <a:xfrm>
            <a:off x="3793235" y="1633821"/>
            <a:ext cx="27269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B2405D95-E539-4EDE-9BD4-8E30650B7A2E}"/>
              </a:ext>
            </a:extLst>
          </p:cNvPr>
          <p:cNvCxnSpPr>
            <a:cxnSpLocks/>
          </p:cNvCxnSpPr>
          <p:nvPr/>
        </p:nvCxnSpPr>
        <p:spPr>
          <a:xfrm>
            <a:off x="1250649" y="1623811"/>
            <a:ext cx="0" cy="386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840C0A7B-B5BC-487C-AD9B-16168E4873B1}"/>
              </a:ext>
            </a:extLst>
          </p:cNvPr>
          <p:cNvCxnSpPr/>
          <p:nvPr/>
        </p:nvCxnSpPr>
        <p:spPr>
          <a:xfrm>
            <a:off x="4374895" y="1657974"/>
            <a:ext cx="0" cy="376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790952BB-8392-475E-AC89-716C79FC6355}"/>
              </a:ext>
            </a:extLst>
          </p:cNvPr>
          <p:cNvSpPr txBox="1"/>
          <p:nvPr/>
        </p:nvSpPr>
        <p:spPr>
          <a:xfrm>
            <a:off x="5500119" y="2114637"/>
            <a:ext cx="1217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TSC UKai M TT" panose="02010609030101010101" pitchFamily="49" charset="-122"/>
                <a:ea typeface="TSC UKai M TT" panose="02010609030101010101" pitchFamily="49" charset="-122"/>
              </a:rPr>
              <a:t>他瑪</a:t>
            </a:r>
            <a:endParaRPr lang="en-US" sz="3600" dirty="0"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8DFDC76-7091-412E-ABCB-A4E458659907}"/>
              </a:ext>
            </a:extLst>
          </p:cNvPr>
          <p:cNvCxnSpPr>
            <a:endCxn id="14" idx="0"/>
          </p:cNvCxnSpPr>
          <p:nvPr/>
        </p:nvCxnSpPr>
        <p:spPr>
          <a:xfrm>
            <a:off x="6076417" y="1657974"/>
            <a:ext cx="1" cy="264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3D47186C-4C33-431E-83FA-E9B0D5728272}"/>
              </a:ext>
            </a:extLst>
          </p:cNvPr>
          <p:cNvSpPr txBox="1"/>
          <p:nvPr/>
        </p:nvSpPr>
        <p:spPr>
          <a:xfrm>
            <a:off x="143490" y="2987870"/>
            <a:ext cx="11865854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591297" defTabSz="1182594">
              <a:lnSpc>
                <a:spcPct val="100000"/>
              </a:lnSpc>
              <a:buSzTx/>
              <a:buNone/>
              <a:defRPr sz="1358"/>
            </a:pPr>
            <a:r>
              <a:rPr lang="zh-TW" altLang="en-US" sz="3200" dirty="0">
                <a:latin typeface="TSC UKai M TT" panose="02010609030101010101" pitchFamily="49" charset="-122"/>
                <a:ea typeface="TSC UKai M TT" panose="02010609030101010101" pitchFamily="49" charset="-122"/>
              </a:rPr>
              <a:t>長子暗嫩玷污同父異母的老三押沙龍的妹妹他瑪；大衛甚發怒</a:t>
            </a:r>
          </a:p>
          <a:p>
            <a:pPr marL="0" indent="591297" defTabSz="1182594">
              <a:lnSpc>
                <a:spcPct val="100000"/>
              </a:lnSpc>
              <a:buSzTx/>
              <a:buNone/>
              <a:defRPr sz="1358"/>
            </a:pPr>
            <a:r>
              <a:rPr lang="zh-TW" altLang="en-US" sz="3200" dirty="0">
                <a:latin typeface="TSC UKai M TT" panose="02010609030101010101" pitchFamily="49" charset="-122"/>
                <a:ea typeface="TSC UKai M TT" panose="02010609030101010101" pitchFamily="49" charset="-122"/>
              </a:rPr>
              <a:t>押沙龍兩年後謀殺暗嫩；大衛天天為暗嫩悲哀</a:t>
            </a:r>
          </a:p>
          <a:p>
            <a:pPr marL="0" indent="591297" defTabSz="1182594">
              <a:lnSpc>
                <a:spcPct val="100000"/>
              </a:lnSpc>
              <a:buSzTx/>
              <a:buNone/>
              <a:defRPr sz="1358"/>
            </a:pPr>
            <a:r>
              <a:rPr lang="zh-TW" altLang="en-US" sz="3200" dirty="0">
                <a:latin typeface="TSC UKai M TT" panose="02010609030101010101" pitchFamily="49" charset="-122"/>
                <a:ea typeface="TSC UKai M TT" panose="02010609030101010101" pitchFamily="49" charset="-122"/>
              </a:rPr>
              <a:t>押沙龍逃亡在外三年；大衛切切想念卻未採取行動，大將軍約 押促大衛允押沙龍回國。</a:t>
            </a:r>
          </a:p>
          <a:p>
            <a:pPr marL="0" indent="591297" defTabSz="1182594">
              <a:lnSpc>
                <a:spcPct val="100000"/>
              </a:lnSpc>
              <a:buSzTx/>
              <a:buNone/>
              <a:defRPr sz="1358"/>
            </a:pPr>
            <a:r>
              <a:rPr lang="zh-TW" altLang="en-US" sz="3200" dirty="0">
                <a:latin typeface="TSC UKai M TT" panose="02010609030101010101" pitchFamily="49" charset="-122"/>
                <a:ea typeface="TSC UKai M TT" panose="02010609030101010101" pitchFamily="49" charset="-122"/>
              </a:rPr>
              <a:t>押沙龍回國兩年；大衛不見之。</a:t>
            </a:r>
          </a:p>
          <a:p>
            <a:pPr marL="0" indent="591297" defTabSz="1182594">
              <a:lnSpc>
                <a:spcPct val="100000"/>
              </a:lnSpc>
              <a:buSzTx/>
              <a:buNone/>
              <a:defRPr sz="1358"/>
            </a:pPr>
            <a:r>
              <a:rPr lang="zh-TW" altLang="en-US" sz="3200" dirty="0">
                <a:latin typeface="TSC UKai M TT" panose="02010609030101010101" pitchFamily="49" charset="-122"/>
                <a:ea typeface="TSC UKai M TT" panose="02010609030101010101" pitchFamily="49" charset="-122"/>
              </a:rPr>
              <a:t>押沙龍用計促成父子相見；大衛才相見（但為時已晚，押沙龍    成為苦毒怨恨的人，最後串奪王位，卻死於非命）</a:t>
            </a:r>
            <a:r>
              <a:rPr lang="en-US" altLang="zh-TW" sz="3600" dirty="0">
                <a:latin typeface="TSC UKai M TT" panose="02010609030101010101" pitchFamily="49" charset="-122"/>
                <a:ea typeface="TSC UKai M TT" panose="02010609030101010101" pitchFamily="49" charset="-122"/>
              </a:rPr>
              <a:t>.</a:t>
            </a:r>
            <a:endParaRPr lang="zh-TW" altLang="en-US" sz="3200" dirty="0"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47604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1C1F64-21F9-48C2-8D9F-B403470680D8}"/>
              </a:ext>
            </a:extLst>
          </p:cNvPr>
          <p:cNvSpPr txBox="1"/>
          <p:nvPr/>
        </p:nvSpPr>
        <p:spPr>
          <a:xfrm>
            <a:off x="6705600" y="4220382"/>
            <a:ext cx="207264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DD9C29-7AF0-4A62-AD68-6B3962BEC01F}"/>
              </a:ext>
            </a:extLst>
          </p:cNvPr>
          <p:cNvSpPr txBox="1"/>
          <p:nvPr/>
        </p:nvSpPr>
        <p:spPr>
          <a:xfrm>
            <a:off x="737622" y="3665183"/>
            <a:ext cx="7305040" cy="28905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C274625-6812-4F61-9CDA-CAF4C6B5F19A}"/>
              </a:ext>
            </a:extLst>
          </p:cNvPr>
          <p:cNvSpPr/>
          <p:nvPr/>
        </p:nvSpPr>
        <p:spPr>
          <a:xfrm>
            <a:off x="986542" y="3869862"/>
            <a:ext cx="802640" cy="701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F19635-276A-4AED-91F5-07D6489A8BEA}"/>
              </a:ext>
            </a:extLst>
          </p:cNvPr>
          <p:cNvSpPr/>
          <p:nvPr/>
        </p:nvSpPr>
        <p:spPr>
          <a:xfrm>
            <a:off x="6707630" y="3884004"/>
            <a:ext cx="802640" cy="701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D7BFAE0-C3B0-4AC0-BA19-C907258055BC}"/>
              </a:ext>
            </a:extLst>
          </p:cNvPr>
          <p:cNvSpPr/>
          <p:nvPr/>
        </p:nvSpPr>
        <p:spPr>
          <a:xfrm>
            <a:off x="6123671" y="5498181"/>
            <a:ext cx="1099307" cy="951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1CD7BF-43A1-42F0-954D-EAB5E83B5DB1}"/>
              </a:ext>
            </a:extLst>
          </p:cNvPr>
          <p:cNvSpPr txBox="1"/>
          <p:nvPr/>
        </p:nvSpPr>
        <p:spPr>
          <a:xfrm>
            <a:off x="2899162" y="3782024"/>
            <a:ext cx="2072640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TSC UKai M TT" panose="02010609030101010101" pitchFamily="49" charset="-122"/>
                <a:ea typeface="TSC UKai M TT" panose="02010609030101010101" pitchFamily="49" charset="-122"/>
              </a:rPr>
              <a:t>大衛</a:t>
            </a:r>
            <a:endParaRPr lang="en-US" sz="4800" dirty="0"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1BFD09-CA57-43DE-A437-AF26203A9F41}"/>
              </a:ext>
            </a:extLst>
          </p:cNvPr>
          <p:cNvSpPr txBox="1"/>
          <p:nvPr/>
        </p:nvSpPr>
        <p:spPr>
          <a:xfrm>
            <a:off x="1281182" y="5586064"/>
            <a:ext cx="1533135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latin typeface="TSC UKai M TT" panose="02010609030101010101" pitchFamily="49" charset="-122"/>
                <a:ea typeface="TSC UKai M TT" panose="02010609030101010101" pitchFamily="49" charset="-122"/>
              </a:rPr>
              <a:t>暗嫩</a:t>
            </a:r>
            <a:endParaRPr lang="en-US" sz="4000" dirty="0"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1A0DE7-D76F-43AB-BA03-EF9D77C16BBA}"/>
              </a:ext>
            </a:extLst>
          </p:cNvPr>
          <p:cNvSpPr txBox="1"/>
          <p:nvPr/>
        </p:nvSpPr>
        <p:spPr>
          <a:xfrm>
            <a:off x="3994903" y="5590807"/>
            <a:ext cx="1903977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latin typeface="TSC UKai M TT" panose="02010609030101010101" pitchFamily="49" charset="-122"/>
                <a:ea typeface="TSC UKai M TT" panose="02010609030101010101" pitchFamily="49" charset="-122"/>
              </a:rPr>
              <a:t>押沙龍</a:t>
            </a:r>
            <a:endParaRPr lang="en-US" sz="4000" dirty="0"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DBD394-05A8-4570-AE62-8F9AAF97C624}"/>
              </a:ext>
            </a:extLst>
          </p:cNvPr>
          <p:cNvCxnSpPr>
            <a:stCxn id="12" idx="4"/>
          </p:cNvCxnSpPr>
          <p:nvPr/>
        </p:nvCxnSpPr>
        <p:spPr>
          <a:xfrm>
            <a:off x="1387862" y="4570902"/>
            <a:ext cx="0" cy="638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0192553-A421-4D27-8997-8A710F24ED51}"/>
              </a:ext>
            </a:extLst>
          </p:cNvPr>
          <p:cNvCxnSpPr/>
          <p:nvPr/>
        </p:nvCxnSpPr>
        <p:spPr>
          <a:xfrm>
            <a:off x="3458505" y="4623032"/>
            <a:ext cx="0" cy="596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585DF84-2F35-49B7-8463-4CBD7C11F162}"/>
              </a:ext>
            </a:extLst>
          </p:cNvPr>
          <p:cNvCxnSpPr>
            <a:stCxn id="13" idx="4"/>
            <a:endCxn id="13" idx="4"/>
          </p:cNvCxnSpPr>
          <p:nvPr/>
        </p:nvCxnSpPr>
        <p:spPr>
          <a:xfrm>
            <a:off x="7108950" y="458504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3681536-EA14-4253-8BE4-9826621722FC}"/>
              </a:ext>
            </a:extLst>
          </p:cNvPr>
          <p:cNvCxnSpPr>
            <a:cxnSpLocks/>
          </p:cNvCxnSpPr>
          <p:nvPr/>
        </p:nvCxnSpPr>
        <p:spPr>
          <a:xfrm>
            <a:off x="7117080" y="4585044"/>
            <a:ext cx="0" cy="648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58C039C-9BB3-411C-9E42-31CF3634EB8E}"/>
              </a:ext>
            </a:extLst>
          </p:cNvPr>
          <p:cNvCxnSpPr>
            <a:cxnSpLocks/>
          </p:cNvCxnSpPr>
          <p:nvPr/>
        </p:nvCxnSpPr>
        <p:spPr>
          <a:xfrm>
            <a:off x="1387862" y="5209801"/>
            <a:ext cx="20670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C33E19-AF34-410A-947F-3F4D96331F74}"/>
              </a:ext>
            </a:extLst>
          </p:cNvPr>
          <p:cNvCxnSpPr/>
          <p:nvPr/>
        </p:nvCxnSpPr>
        <p:spPr>
          <a:xfrm>
            <a:off x="4390142" y="4613021"/>
            <a:ext cx="0" cy="596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A5DE5EB6-676E-4AE4-BF74-88E41B5C46FC}"/>
              </a:ext>
            </a:extLst>
          </p:cNvPr>
          <p:cNvCxnSpPr>
            <a:cxnSpLocks/>
          </p:cNvCxnSpPr>
          <p:nvPr/>
        </p:nvCxnSpPr>
        <p:spPr>
          <a:xfrm>
            <a:off x="4390142" y="5209801"/>
            <a:ext cx="27269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B2405D95-E539-4EDE-9BD4-8E30650B7A2E}"/>
              </a:ext>
            </a:extLst>
          </p:cNvPr>
          <p:cNvCxnSpPr>
            <a:cxnSpLocks/>
          </p:cNvCxnSpPr>
          <p:nvPr/>
        </p:nvCxnSpPr>
        <p:spPr>
          <a:xfrm>
            <a:off x="1847556" y="5199791"/>
            <a:ext cx="0" cy="386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840C0A7B-B5BC-487C-AD9B-16168E4873B1}"/>
              </a:ext>
            </a:extLst>
          </p:cNvPr>
          <p:cNvCxnSpPr/>
          <p:nvPr/>
        </p:nvCxnSpPr>
        <p:spPr>
          <a:xfrm>
            <a:off x="4971802" y="5233954"/>
            <a:ext cx="0" cy="376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790952BB-8392-475E-AC89-716C79FC6355}"/>
              </a:ext>
            </a:extLst>
          </p:cNvPr>
          <p:cNvSpPr txBox="1"/>
          <p:nvPr/>
        </p:nvSpPr>
        <p:spPr>
          <a:xfrm>
            <a:off x="6097026" y="5690617"/>
            <a:ext cx="1217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TSC UKai M TT" panose="02010609030101010101" pitchFamily="49" charset="-122"/>
                <a:ea typeface="TSC UKai M TT" panose="02010609030101010101" pitchFamily="49" charset="-122"/>
              </a:rPr>
              <a:t>他瑪</a:t>
            </a:r>
            <a:endParaRPr lang="en-US" sz="3600" dirty="0"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8DFDC76-7091-412E-ABCB-A4E458659907}"/>
              </a:ext>
            </a:extLst>
          </p:cNvPr>
          <p:cNvCxnSpPr>
            <a:endCxn id="14" idx="0"/>
          </p:cNvCxnSpPr>
          <p:nvPr/>
        </p:nvCxnSpPr>
        <p:spPr>
          <a:xfrm>
            <a:off x="6673324" y="5233954"/>
            <a:ext cx="1" cy="264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3D47186C-4C33-431E-83FA-E9B0D5728272}"/>
              </a:ext>
            </a:extLst>
          </p:cNvPr>
          <p:cNvSpPr txBox="1"/>
          <p:nvPr/>
        </p:nvSpPr>
        <p:spPr>
          <a:xfrm>
            <a:off x="368811" y="452341"/>
            <a:ext cx="85618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1182594">
              <a:lnSpc>
                <a:spcPct val="100000"/>
              </a:lnSpc>
              <a:buSzTx/>
              <a:buNone/>
              <a:defRPr sz="1358"/>
            </a:pPr>
            <a:r>
              <a:rPr lang="zh-TW" altLang="en-US" sz="3600" dirty="0">
                <a:latin typeface="TSC UKai M TT" panose="02010609030101010101" pitchFamily="49" charset="-122"/>
                <a:ea typeface="TSC UKai M TT" panose="02010609030101010101" pitchFamily="49" charset="-122"/>
              </a:rPr>
              <a:t>愛的反面，不是恨，而是漠不關心。</a:t>
            </a:r>
            <a:r>
              <a:rPr lang="zh-TW" altLang="en-US" sz="3600" u="sng" dirty="0">
                <a:latin typeface="TSC UKai M TT" panose="02010609030101010101" pitchFamily="49" charset="-122"/>
                <a:ea typeface="TSC UKai M TT" panose="02010609030101010101" pitchFamily="49" charset="-122"/>
              </a:rPr>
              <a:t>大衛</a:t>
            </a:r>
            <a:r>
              <a:rPr lang="zh-TW" altLang="en-US" sz="3600" dirty="0">
                <a:latin typeface="TSC UKai M TT" panose="02010609030101010101" pitchFamily="49" charset="-122"/>
                <a:ea typeface="TSC UKai M TT" panose="02010609030101010101" pitchFamily="49" charset="-122"/>
              </a:rPr>
              <a:t>示範了愛的反面教材，他避開了衝突不去面質，結果：沒有面質長子的罪惡 </a:t>
            </a:r>
            <a:r>
              <a:rPr lang="en-US" altLang="zh-TW" sz="3600" dirty="0">
                <a:latin typeface="TSC UKai M TT" panose="02010609030101010101" pitchFamily="49" charset="-122"/>
                <a:ea typeface="TSC UKai M TT" panose="02010609030101010101" pitchFamily="49" charset="-122"/>
              </a:rPr>
              <a:t>(</a:t>
            </a:r>
            <a:r>
              <a:rPr lang="zh-TW" altLang="en-US" sz="3600" dirty="0">
                <a:latin typeface="TSC UKai M TT" panose="02010609030101010101" pitchFamily="49" charset="-122"/>
                <a:ea typeface="TSC UKai M TT" panose="02010609030101010101" pitchFamily="49" charset="-122"/>
              </a:rPr>
              <a:t>大兒子玷污女兒一事</a:t>
            </a:r>
            <a:r>
              <a:rPr lang="en-US" altLang="zh-TW" sz="3600" dirty="0">
                <a:latin typeface="TSC UKai M TT" panose="02010609030101010101" pitchFamily="49" charset="-122"/>
                <a:ea typeface="TSC UKai M TT" panose="02010609030101010101" pitchFamily="49" charset="-122"/>
              </a:rPr>
              <a:t>)</a:t>
            </a:r>
            <a:endParaRPr lang="zh-TW" altLang="en-US" sz="3600" dirty="0"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58937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1C1F64-21F9-48C2-8D9F-B403470680D8}"/>
              </a:ext>
            </a:extLst>
          </p:cNvPr>
          <p:cNvSpPr txBox="1"/>
          <p:nvPr/>
        </p:nvSpPr>
        <p:spPr>
          <a:xfrm>
            <a:off x="6705600" y="4220382"/>
            <a:ext cx="207264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DD9C29-7AF0-4A62-AD68-6B3962BEC01F}"/>
              </a:ext>
            </a:extLst>
          </p:cNvPr>
          <p:cNvSpPr txBox="1"/>
          <p:nvPr/>
        </p:nvSpPr>
        <p:spPr>
          <a:xfrm>
            <a:off x="0" y="0"/>
            <a:ext cx="7305040" cy="28905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C274625-6812-4F61-9CDA-CAF4C6B5F19A}"/>
              </a:ext>
            </a:extLst>
          </p:cNvPr>
          <p:cNvSpPr/>
          <p:nvPr/>
        </p:nvSpPr>
        <p:spPr>
          <a:xfrm>
            <a:off x="389635" y="293882"/>
            <a:ext cx="802640" cy="701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F19635-276A-4AED-91F5-07D6489A8BEA}"/>
              </a:ext>
            </a:extLst>
          </p:cNvPr>
          <p:cNvSpPr/>
          <p:nvPr/>
        </p:nvSpPr>
        <p:spPr>
          <a:xfrm>
            <a:off x="6110723" y="308024"/>
            <a:ext cx="802640" cy="701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D7BFAE0-C3B0-4AC0-BA19-C907258055BC}"/>
              </a:ext>
            </a:extLst>
          </p:cNvPr>
          <p:cNvSpPr/>
          <p:nvPr/>
        </p:nvSpPr>
        <p:spPr>
          <a:xfrm>
            <a:off x="5526764" y="1922201"/>
            <a:ext cx="1099307" cy="951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1CD7BF-43A1-42F0-954D-EAB5E83B5DB1}"/>
              </a:ext>
            </a:extLst>
          </p:cNvPr>
          <p:cNvSpPr txBox="1"/>
          <p:nvPr/>
        </p:nvSpPr>
        <p:spPr>
          <a:xfrm>
            <a:off x="2302255" y="206044"/>
            <a:ext cx="2072640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TSC UKai M TT" panose="02010609030101010101" pitchFamily="49" charset="-122"/>
                <a:ea typeface="TSC UKai M TT" panose="02010609030101010101" pitchFamily="49" charset="-122"/>
              </a:rPr>
              <a:t>大衛</a:t>
            </a:r>
            <a:endParaRPr lang="en-US" sz="4800" dirty="0"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1BFD09-CA57-43DE-A437-AF26203A9F41}"/>
              </a:ext>
            </a:extLst>
          </p:cNvPr>
          <p:cNvSpPr txBox="1"/>
          <p:nvPr/>
        </p:nvSpPr>
        <p:spPr>
          <a:xfrm>
            <a:off x="684275" y="2010084"/>
            <a:ext cx="1533135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latin typeface="TSC UKai M TT" panose="02010609030101010101" pitchFamily="49" charset="-122"/>
                <a:ea typeface="TSC UKai M TT" panose="02010609030101010101" pitchFamily="49" charset="-122"/>
              </a:rPr>
              <a:t>暗嫩</a:t>
            </a:r>
            <a:endParaRPr lang="en-US" sz="4000" dirty="0"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1A0DE7-D76F-43AB-BA03-EF9D77C16BBA}"/>
              </a:ext>
            </a:extLst>
          </p:cNvPr>
          <p:cNvSpPr txBox="1"/>
          <p:nvPr/>
        </p:nvSpPr>
        <p:spPr>
          <a:xfrm>
            <a:off x="3397996" y="2014827"/>
            <a:ext cx="1903977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latin typeface="TSC UKai M TT" panose="02010609030101010101" pitchFamily="49" charset="-122"/>
                <a:ea typeface="TSC UKai M TT" panose="02010609030101010101" pitchFamily="49" charset="-122"/>
              </a:rPr>
              <a:t>押沙龍</a:t>
            </a:r>
            <a:endParaRPr lang="en-US" sz="4000" dirty="0"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DBD394-05A8-4570-AE62-8F9AAF97C624}"/>
              </a:ext>
            </a:extLst>
          </p:cNvPr>
          <p:cNvCxnSpPr>
            <a:stCxn id="12" idx="4"/>
          </p:cNvCxnSpPr>
          <p:nvPr/>
        </p:nvCxnSpPr>
        <p:spPr>
          <a:xfrm>
            <a:off x="790955" y="994922"/>
            <a:ext cx="0" cy="638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0192553-A421-4D27-8997-8A710F24ED51}"/>
              </a:ext>
            </a:extLst>
          </p:cNvPr>
          <p:cNvCxnSpPr/>
          <p:nvPr/>
        </p:nvCxnSpPr>
        <p:spPr>
          <a:xfrm>
            <a:off x="2861598" y="1047052"/>
            <a:ext cx="0" cy="596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585DF84-2F35-49B7-8463-4CBD7C11F162}"/>
              </a:ext>
            </a:extLst>
          </p:cNvPr>
          <p:cNvCxnSpPr>
            <a:stCxn id="13" idx="4"/>
            <a:endCxn id="13" idx="4"/>
          </p:cNvCxnSpPr>
          <p:nvPr/>
        </p:nvCxnSpPr>
        <p:spPr>
          <a:xfrm>
            <a:off x="6512043" y="100906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3681536-EA14-4253-8BE4-9826621722FC}"/>
              </a:ext>
            </a:extLst>
          </p:cNvPr>
          <p:cNvCxnSpPr>
            <a:cxnSpLocks/>
          </p:cNvCxnSpPr>
          <p:nvPr/>
        </p:nvCxnSpPr>
        <p:spPr>
          <a:xfrm>
            <a:off x="6520173" y="1009064"/>
            <a:ext cx="0" cy="648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58C039C-9BB3-411C-9E42-31CF3634EB8E}"/>
              </a:ext>
            </a:extLst>
          </p:cNvPr>
          <p:cNvCxnSpPr>
            <a:cxnSpLocks/>
          </p:cNvCxnSpPr>
          <p:nvPr/>
        </p:nvCxnSpPr>
        <p:spPr>
          <a:xfrm>
            <a:off x="794517" y="1623811"/>
            <a:ext cx="20670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C33E19-AF34-410A-947F-3F4D96331F74}"/>
              </a:ext>
            </a:extLst>
          </p:cNvPr>
          <p:cNvCxnSpPr/>
          <p:nvPr/>
        </p:nvCxnSpPr>
        <p:spPr>
          <a:xfrm>
            <a:off x="3793235" y="1037041"/>
            <a:ext cx="0" cy="596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A5DE5EB6-676E-4AE4-BF74-88E41B5C46FC}"/>
              </a:ext>
            </a:extLst>
          </p:cNvPr>
          <p:cNvCxnSpPr>
            <a:cxnSpLocks/>
          </p:cNvCxnSpPr>
          <p:nvPr/>
        </p:nvCxnSpPr>
        <p:spPr>
          <a:xfrm>
            <a:off x="3793235" y="1633821"/>
            <a:ext cx="27269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B2405D95-E539-4EDE-9BD4-8E30650B7A2E}"/>
              </a:ext>
            </a:extLst>
          </p:cNvPr>
          <p:cNvCxnSpPr>
            <a:cxnSpLocks/>
          </p:cNvCxnSpPr>
          <p:nvPr/>
        </p:nvCxnSpPr>
        <p:spPr>
          <a:xfrm>
            <a:off x="1250649" y="1623811"/>
            <a:ext cx="0" cy="386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840C0A7B-B5BC-487C-AD9B-16168E4873B1}"/>
              </a:ext>
            </a:extLst>
          </p:cNvPr>
          <p:cNvCxnSpPr/>
          <p:nvPr/>
        </p:nvCxnSpPr>
        <p:spPr>
          <a:xfrm>
            <a:off x="4374895" y="1657974"/>
            <a:ext cx="0" cy="376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790952BB-8392-475E-AC89-716C79FC6355}"/>
              </a:ext>
            </a:extLst>
          </p:cNvPr>
          <p:cNvSpPr txBox="1"/>
          <p:nvPr/>
        </p:nvSpPr>
        <p:spPr>
          <a:xfrm>
            <a:off x="5500119" y="2114637"/>
            <a:ext cx="1217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TSC UKai M TT" panose="02010609030101010101" pitchFamily="49" charset="-122"/>
                <a:ea typeface="TSC UKai M TT" panose="02010609030101010101" pitchFamily="49" charset="-122"/>
              </a:rPr>
              <a:t>他瑪</a:t>
            </a:r>
            <a:endParaRPr lang="en-US" sz="3600" dirty="0"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8DFDC76-7091-412E-ABCB-A4E458659907}"/>
              </a:ext>
            </a:extLst>
          </p:cNvPr>
          <p:cNvCxnSpPr>
            <a:endCxn id="14" idx="0"/>
          </p:cNvCxnSpPr>
          <p:nvPr/>
        </p:nvCxnSpPr>
        <p:spPr>
          <a:xfrm>
            <a:off x="6076417" y="1657974"/>
            <a:ext cx="1" cy="264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3D47186C-4C33-431E-83FA-E9B0D5728272}"/>
              </a:ext>
            </a:extLst>
          </p:cNvPr>
          <p:cNvSpPr txBox="1"/>
          <p:nvPr/>
        </p:nvSpPr>
        <p:spPr>
          <a:xfrm>
            <a:off x="326146" y="2963132"/>
            <a:ext cx="10347946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591297" defTabSz="1182594">
              <a:lnSpc>
                <a:spcPct val="100000"/>
              </a:lnSpc>
              <a:buSzTx/>
              <a:buNone/>
              <a:defRPr sz="1358"/>
            </a:pPr>
            <a:r>
              <a:rPr lang="zh-TW" altLang="en-US" sz="3600" dirty="0">
                <a:latin typeface="TSC UKai M TT" panose="02010609030101010101" pitchFamily="49" charset="-122"/>
                <a:ea typeface="TSC UKai M TT" panose="02010609030101010101" pitchFamily="49" charset="-122"/>
              </a:rPr>
              <a:t>造成更嚴重問題</a:t>
            </a:r>
            <a:r>
              <a:rPr lang="zh-TW" altLang="en-US" sz="3600" dirty="0">
                <a:latin typeface="TSC UKai M TT" panose="02010609030101010101" pitchFamily="49" charset="-122"/>
                <a:ea typeface="TSC UKai M TT" panose="02010609030101010101" pitchFamily="49" charset="-122"/>
                <a:sym typeface="Wingdings" panose="05000000000000000000" pitchFamily="2" charset="2"/>
              </a:rPr>
              <a:t> </a:t>
            </a:r>
            <a:r>
              <a:rPr lang="en-US" altLang="zh-TW" sz="3600" dirty="0">
                <a:latin typeface="TSC UKai M TT" panose="02010609030101010101" pitchFamily="49" charset="-122"/>
                <a:ea typeface="TSC UKai M TT" panose="02010609030101010101" pitchFamily="49" charset="-122"/>
                <a:sym typeface="Wingdings" panose="05000000000000000000" pitchFamily="2" charset="2"/>
              </a:rPr>
              <a:t>(</a:t>
            </a:r>
            <a:r>
              <a:rPr lang="zh-TW" altLang="en-US" sz="3600" dirty="0">
                <a:latin typeface="TSC UKai M TT" panose="02010609030101010101" pitchFamily="49" charset="-122"/>
                <a:ea typeface="TSC UKai M TT" panose="02010609030101010101" pitchFamily="49" charset="-122"/>
                <a:sym typeface="Wingdings" panose="05000000000000000000" pitchFamily="2" charset="2"/>
              </a:rPr>
              <a:t>老三暗殺老大為妹妹報復，這本是大衛應當作的事情</a:t>
            </a:r>
            <a:r>
              <a:rPr lang="en-US" altLang="zh-TW" sz="3600" dirty="0">
                <a:latin typeface="TSC UKai M TT" panose="02010609030101010101" pitchFamily="49" charset="-122"/>
                <a:ea typeface="TSC UKai M TT" panose="02010609030101010101" pitchFamily="49" charset="-122"/>
                <a:sym typeface="Wingdings" panose="05000000000000000000" pitchFamily="2" charset="2"/>
              </a:rPr>
              <a:t>)</a:t>
            </a:r>
            <a:endParaRPr lang="zh-TW" altLang="en-US" sz="3600" dirty="0">
              <a:latin typeface="TSC UKai M TT" panose="02010609030101010101" pitchFamily="49" charset="-122"/>
              <a:ea typeface="TSC UKai M TT" panose="02010609030101010101" pitchFamily="49" charset="-122"/>
            </a:endParaRPr>
          </a:p>
          <a:p>
            <a:pPr marL="0" indent="591297" defTabSz="1182594">
              <a:lnSpc>
                <a:spcPct val="100000"/>
              </a:lnSpc>
              <a:buSzTx/>
              <a:buNone/>
              <a:defRPr sz="1358"/>
            </a:pPr>
            <a:r>
              <a:rPr lang="zh-TW" altLang="en-US" sz="3600" dirty="0">
                <a:latin typeface="TSC UKai M TT" panose="02010609030101010101" pitchFamily="49" charset="-122"/>
                <a:ea typeface="TSC UKai M TT" panose="02010609030101010101" pitchFamily="49" charset="-122"/>
              </a:rPr>
              <a:t>醞釀老三的苦毒怨恨 </a:t>
            </a:r>
            <a:r>
              <a:rPr lang="en-US" altLang="zh-TW" sz="3600" dirty="0">
                <a:latin typeface="TSC UKai M TT" panose="02010609030101010101" pitchFamily="49" charset="-122"/>
                <a:ea typeface="TSC UKai M TT" panose="02010609030101010101" pitchFamily="49" charset="-122"/>
              </a:rPr>
              <a:t>(</a:t>
            </a:r>
            <a:r>
              <a:rPr lang="zh-TW" altLang="en-US" sz="3600" dirty="0">
                <a:latin typeface="TSC UKai M TT" panose="02010609030101010101" pitchFamily="49" charset="-122"/>
                <a:ea typeface="TSC UKai M TT" panose="02010609030101010101" pitchFamily="49" charset="-122"/>
              </a:rPr>
              <a:t>老三回國，卻沒有面質老三的罪惡，沒有為自己的疏失向老三道歉</a:t>
            </a:r>
            <a:r>
              <a:rPr lang="en-US" altLang="zh-TW" sz="3600" dirty="0">
                <a:latin typeface="TSC UKai M TT" panose="02010609030101010101" pitchFamily="49" charset="-122"/>
                <a:ea typeface="TSC UKai M TT" panose="02010609030101010101" pitchFamily="49" charset="-122"/>
              </a:rPr>
              <a:t>)</a:t>
            </a:r>
            <a:endParaRPr lang="zh-TW" altLang="en-US" sz="3600" dirty="0">
              <a:latin typeface="TSC UKai M TT" panose="02010609030101010101" pitchFamily="49" charset="-122"/>
              <a:ea typeface="TSC UKai M TT" panose="02010609030101010101" pitchFamily="49" charset="-122"/>
            </a:endParaRPr>
          </a:p>
          <a:p>
            <a:pPr marL="0" indent="591297" defTabSz="1182594">
              <a:lnSpc>
                <a:spcPct val="100000"/>
              </a:lnSpc>
              <a:buSzTx/>
              <a:buNone/>
              <a:defRPr sz="1358"/>
            </a:pPr>
            <a:r>
              <a:rPr lang="zh-TW" altLang="en-US" sz="3600" dirty="0">
                <a:latin typeface="TSC UKai M TT" panose="02010609030101010101" pitchFamily="49" charset="-122"/>
                <a:ea typeface="TSC UKai M TT" panose="02010609030101010101" pitchFamily="49" charset="-122"/>
              </a:rPr>
              <a:t>沒有面質的惡果</a:t>
            </a:r>
            <a:r>
              <a:rPr lang="en-US" altLang="zh-TW" sz="3600" dirty="0">
                <a:latin typeface="TSC UKai M TT" panose="02010609030101010101" pitchFamily="49" charset="-122"/>
                <a:ea typeface="TSC UKai M TT" panose="02010609030101010101" pitchFamily="49" charset="-122"/>
              </a:rPr>
              <a:t>:</a:t>
            </a:r>
            <a:r>
              <a:rPr lang="zh-TW" altLang="en-US" sz="3600" dirty="0">
                <a:latin typeface="TSC UKai M TT" panose="02010609030101010101" pitchFamily="49" charset="-122"/>
                <a:ea typeface="TSC UKai M TT" panose="02010609030101010101" pitchFamily="49" charset="-122"/>
              </a:rPr>
              <a:t> 怨恨，苦毒和報復</a:t>
            </a:r>
            <a:r>
              <a:rPr lang="en-US" altLang="zh-TW" sz="3600" dirty="0">
                <a:latin typeface="TSC UKai M TT" panose="02010609030101010101" pitchFamily="49" charset="-122"/>
                <a:ea typeface="TSC UKai M TT" panose="02010609030101010101" pitchFamily="49" charset="-122"/>
              </a:rPr>
              <a:t>!</a:t>
            </a:r>
            <a:endParaRPr lang="zh-TW" altLang="en-US" sz="3600" dirty="0">
              <a:latin typeface="TSC UKai M TT" panose="02010609030101010101" pitchFamily="49" charset="-122"/>
              <a:ea typeface="TSC UKai M TT" panose="02010609030101010101" pitchFamily="49" charset="-122"/>
            </a:endParaRPr>
          </a:p>
          <a:p>
            <a:pPr marL="0" indent="591297" defTabSz="1182594">
              <a:lnSpc>
                <a:spcPct val="100000"/>
              </a:lnSpc>
              <a:buSzTx/>
              <a:buNone/>
              <a:defRPr sz="1746"/>
            </a:pPr>
            <a:endParaRPr lang="zh-TW" altLang="en-US" sz="1200" dirty="0">
              <a:latin typeface="TSC UKai M TT" panose="02010609030101010101" pitchFamily="49" charset="-122"/>
              <a:ea typeface="TSC UKai M TT" panose="02010609030101010101" pitchFamily="49" charset="-122"/>
            </a:endParaRPr>
          </a:p>
          <a:p>
            <a:pPr marL="0" indent="0" defTabSz="1182594">
              <a:lnSpc>
                <a:spcPct val="100000"/>
              </a:lnSpc>
              <a:buSzTx/>
              <a:buNone/>
              <a:defRPr sz="1746" i="1"/>
            </a:pPr>
            <a:r>
              <a:rPr lang="zh-TW" altLang="en-US" sz="3600" dirty="0">
                <a:latin typeface="TSC UKai M TT" panose="02010609030101010101" pitchFamily="49" charset="-122"/>
                <a:ea typeface="TSC UKai M TT" panose="02010609030101010101" pitchFamily="49" charset="-122"/>
              </a:rPr>
              <a:t>解決衝突的關鍵在於</a:t>
            </a:r>
            <a:r>
              <a:rPr lang="zh-TW" altLang="en-US" sz="3600" dirty="0" smtClean="0">
                <a:latin typeface="TSC UKai M TT" panose="02010609030101010101" pitchFamily="49" charset="-122"/>
                <a:ea typeface="TSC UKai M TT" panose="02010609030101010101" pitchFamily="49" charset="-122"/>
              </a:rPr>
              <a:t>「</a:t>
            </a:r>
            <a:r>
              <a:rPr lang="en-US" altLang="zh-TW" sz="3600" dirty="0" smtClean="0">
                <a:latin typeface="TSC UKai M TT" panose="02010609030101010101" pitchFamily="49" charset="-122"/>
                <a:ea typeface="TSC UKai M TT" panose="02010609030101010101" pitchFamily="49" charset="-122"/>
              </a:rPr>
              <a:t>-----------</a:t>
            </a:r>
            <a:r>
              <a:rPr lang="zh-TW" altLang="en-US" sz="3600" dirty="0">
                <a:latin typeface="TSC UKai M TT" panose="02010609030101010101" pitchFamily="49" charset="-122"/>
                <a:ea typeface="TSC UKai M TT" panose="02010609030101010101" pitchFamily="49" charset="-122"/>
              </a:rPr>
              <a:t>」。</a:t>
            </a:r>
          </a:p>
        </p:txBody>
      </p:sp>
    </p:spTree>
    <p:extLst>
      <p:ext uri="{BB962C8B-B14F-4D97-AF65-F5344CB8AC3E}">
        <p14:creationId xmlns:p14="http://schemas.microsoft.com/office/powerpoint/2010/main" val="13007324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1C1F64-21F9-48C2-8D9F-B403470680D8}"/>
              </a:ext>
            </a:extLst>
          </p:cNvPr>
          <p:cNvSpPr txBox="1"/>
          <p:nvPr/>
        </p:nvSpPr>
        <p:spPr>
          <a:xfrm>
            <a:off x="6705600" y="4220382"/>
            <a:ext cx="207264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DD9C29-7AF0-4A62-AD68-6B3962BEC01F}"/>
              </a:ext>
            </a:extLst>
          </p:cNvPr>
          <p:cNvSpPr txBox="1"/>
          <p:nvPr/>
        </p:nvSpPr>
        <p:spPr>
          <a:xfrm>
            <a:off x="0" y="0"/>
            <a:ext cx="7305040" cy="28905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C274625-6812-4F61-9CDA-CAF4C6B5F19A}"/>
              </a:ext>
            </a:extLst>
          </p:cNvPr>
          <p:cNvSpPr/>
          <p:nvPr/>
        </p:nvSpPr>
        <p:spPr>
          <a:xfrm>
            <a:off x="389635" y="293882"/>
            <a:ext cx="802640" cy="701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F19635-276A-4AED-91F5-07D6489A8BEA}"/>
              </a:ext>
            </a:extLst>
          </p:cNvPr>
          <p:cNvSpPr/>
          <p:nvPr/>
        </p:nvSpPr>
        <p:spPr>
          <a:xfrm>
            <a:off x="6110723" y="308024"/>
            <a:ext cx="802640" cy="701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D7BFAE0-C3B0-4AC0-BA19-C907258055BC}"/>
              </a:ext>
            </a:extLst>
          </p:cNvPr>
          <p:cNvSpPr/>
          <p:nvPr/>
        </p:nvSpPr>
        <p:spPr>
          <a:xfrm>
            <a:off x="5526764" y="1922201"/>
            <a:ext cx="1099307" cy="9514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1CD7BF-43A1-42F0-954D-EAB5E83B5DB1}"/>
              </a:ext>
            </a:extLst>
          </p:cNvPr>
          <p:cNvSpPr txBox="1"/>
          <p:nvPr/>
        </p:nvSpPr>
        <p:spPr>
          <a:xfrm>
            <a:off x="2302255" y="206044"/>
            <a:ext cx="2072640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TSC UKai M TT" panose="02010609030101010101" pitchFamily="49" charset="-122"/>
                <a:ea typeface="TSC UKai M TT" panose="02010609030101010101" pitchFamily="49" charset="-122"/>
              </a:rPr>
              <a:t>大衛</a:t>
            </a:r>
            <a:endParaRPr lang="en-US" sz="4800" dirty="0"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1BFD09-CA57-43DE-A437-AF26203A9F41}"/>
              </a:ext>
            </a:extLst>
          </p:cNvPr>
          <p:cNvSpPr txBox="1"/>
          <p:nvPr/>
        </p:nvSpPr>
        <p:spPr>
          <a:xfrm>
            <a:off x="684275" y="2010084"/>
            <a:ext cx="1533135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latin typeface="TSC UKai M TT" panose="02010609030101010101" pitchFamily="49" charset="-122"/>
                <a:ea typeface="TSC UKai M TT" panose="02010609030101010101" pitchFamily="49" charset="-122"/>
              </a:rPr>
              <a:t>暗嫩</a:t>
            </a:r>
            <a:endParaRPr lang="en-US" sz="4000" dirty="0"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1A0DE7-D76F-43AB-BA03-EF9D77C16BBA}"/>
              </a:ext>
            </a:extLst>
          </p:cNvPr>
          <p:cNvSpPr txBox="1"/>
          <p:nvPr/>
        </p:nvSpPr>
        <p:spPr>
          <a:xfrm>
            <a:off x="3397996" y="2014827"/>
            <a:ext cx="1903977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latin typeface="TSC UKai M TT" panose="02010609030101010101" pitchFamily="49" charset="-122"/>
                <a:ea typeface="TSC UKai M TT" panose="02010609030101010101" pitchFamily="49" charset="-122"/>
              </a:rPr>
              <a:t>押沙龍</a:t>
            </a:r>
            <a:endParaRPr lang="en-US" sz="4000" dirty="0"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DBD394-05A8-4570-AE62-8F9AAF97C624}"/>
              </a:ext>
            </a:extLst>
          </p:cNvPr>
          <p:cNvCxnSpPr>
            <a:stCxn id="12" idx="4"/>
          </p:cNvCxnSpPr>
          <p:nvPr/>
        </p:nvCxnSpPr>
        <p:spPr>
          <a:xfrm>
            <a:off x="790955" y="994922"/>
            <a:ext cx="0" cy="638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0192553-A421-4D27-8997-8A710F24ED51}"/>
              </a:ext>
            </a:extLst>
          </p:cNvPr>
          <p:cNvCxnSpPr/>
          <p:nvPr/>
        </p:nvCxnSpPr>
        <p:spPr>
          <a:xfrm>
            <a:off x="2861598" y="1047052"/>
            <a:ext cx="0" cy="596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585DF84-2F35-49B7-8463-4CBD7C11F162}"/>
              </a:ext>
            </a:extLst>
          </p:cNvPr>
          <p:cNvCxnSpPr>
            <a:stCxn id="13" idx="4"/>
            <a:endCxn id="13" idx="4"/>
          </p:cNvCxnSpPr>
          <p:nvPr/>
        </p:nvCxnSpPr>
        <p:spPr>
          <a:xfrm>
            <a:off x="6512043" y="100906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3681536-EA14-4253-8BE4-9826621722FC}"/>
              </a:ext>
            </a:extLst>
          </p:cNvPr>
          <p:cNvCxnSpPr>
            <a:cxnSpLocks/>
          </p:cNvCxnSpPr>
          <p:nvPr/>
        </p:nvCxnSpPr>
        <p:spPr>
          <a:xfrm>
            <a:off x="6520173" y="1009064"/>
            <a:ext cx="0" cy="648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58C039C-9BB3-411C-9E42-31CF3634EB8E}"/>
              </a:ext>
            </a:extLst>
          </p:cNvPr>
          <p:cNvCxnSpPr>
            <a:cxnSpLocks/>
          </p:cNvCxnSpPr>
          <p:nvPr/>
        </p:nvCxnSpPr>
        <p:spPr>
          <a:xfrm>
            <a:off x="794517" y="1623811"/>
            <a:ext cx="20670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C33E19-AF34-410A-947F-3F4D96331F74}"/>
              </a:ext>
            </a:extLst>
          </p:cNvPr>
          <p:cNvCxnSpPr/>
          <p:nvPr/>
        </p:nvCxnSpPr>
        <p:spPr>
          <a:xfrm>
            <a:off x="3793235" y="1037041"/>
            <a:ext cx="0" cy="596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A5DE5EB6-676E-4AE4-BF74-88E41B5C46FC}"/>
              </a:ext>
            </a:extLst>
          </p:cNvPr>
          <p:cNvCxnSpPr>
            <a:cxnSpLocks/>
          </p:cNvCxnSpPr>
          <p:nvPr/>
        </p:nvCxnSpPr>
        <p:spPr>
          <a:xfrm>
            <a:off x="3793235" y="1633821"/>
            <a:ext cx="27269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B2405D95-E539-4EDE-9BD4-8E30650B7A2E}"/>
              </a:ext>
            </a:extLst>
          </p:cNvPr>
          <p:cNvCxnSpPr>
            <a:cxnSpLocks/>
          </p:cNvCxnSpPr>
          <p:nvPr/>
        </p:nvCxnSpPr>
        <p:spPr>
          <a:xfrm>
            <a:off x="1250649" y="1623811"/>
            <a:ext cx="0" cy="386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840C0A7B-B5BC-487C-AD9B-16168E4873B1}"/>
              </a:ext>
            </a:extLst>
          </p:cNvPr>
          <p:cNvCxnSpPr/>
          <p:nvPr/>
        </p:nvCxnSpPr>
        <p:spPr>
          <a:xfrm>
            <a:off x="4374895" y="1657974"/>
            <a:ext cx="0" cy="376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790952BB-8392-475E-AC89-716C79FC6355}"/>
              </a:ext>
            </a:extLst>
          </p:cNvPr>
          <p:cNvSpPr txBox="1"/>
          <p:nvPr/>
        </p:nvSpPr>
        <p:spPr>
          <a:xfrm>
            <a:off x="5500119" y="2114637"/>
            <a:ext cx="1217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TSC UKai M TT" panose="02010609030101010101" pitchFamily="49" charset="-122"/>
                <a:ea typeface="TSC UKai M TT" panose="02010609030101010101" pitchFamily="49" charset="-122"/>
              </a:rPr>
              <a:t>他瑪</a:t>
            </a:r>
            <a:endParaRPr lang="en-US" sz="3600" dirty="0">
              <a:latin typeface="TSC UKai M TT" panose="02010609030101010101" pitchFamily="49" charset="-122"/>
              <a:ea typeface="TSC UKai M TT" panose="02010609030101010101" pitchFamily="49" charset="-122"/>
            </a:endParaRP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8DFDC76-7091-412E-ABCB-A4E458659907}"/>
              </a:ext>
            </a:extLst>
          </p:cNvPr>
          <p:cNvCxnSpPr>
            <a:endCxn id="14" idx="0"/>
          </p:cNvCxnSpPr>
          <p:nvPr/>
        </p:nvCxnSpPr>
        <p:spPr>
          <a:xfrm>
            <a:off x="6076417" y="1657974"/>
            <a:ext cx="1" cy="264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3D47186C-4C33-431E-83FA-E9B0D5728272}"/>
              </a:ext>
            </a:extLst>
          </p:cNvPr>
          <p:cNvSpPr txBox="1"/>
          <p:nvPr/>
        </p:nvSpPr>
        <p:spPr>
          <a:xfrm>
            <a:off x="326146" y="2963132"/>
            <a:ext cx="10347946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591297" defTabSz="1182594">
              <a:lnSpc>
                <a:spcPct val="100000"/>
              </a:lnSpc>
              <a:buSzTx/>
              <a:buNone/>
              <a:defRPr sz="1358"/>
            </a:pPr>
            <a:r>
              <a:rPr lang="zh-TW" altLang="en-US" sz="3600" dirty="0">
                <a:latin typeface="TSC UKai M TT" panose="02010609030101010101" pitchFamily="49" charset="-122"/>
                <a:ea typeface="TSC UKai M TT" panose="02010609030101010101" pitchFamily="49" charset="-122"/>
              </a:rPr>
              <a:t>造成更嚴重問題</a:t>
            </a:r>
            <a:r>
              <a:rPr lang="zh-TW" altLang="en-US" sz="3600" dirty="0">
                <a:latin typeface="TSC UKai M TT" panose="02010609030101010101" pitchFamily="49" charset="-122"/>
                <a:ea typeface="TSC UKai M TT" panose="02010609030101010101" pitchFamily="49" charset="-122"/>
                <a:sym typeface="Wingdings" panose="05000000000000000000" pitchFamily="2" charset="2"/>
              </a:rPr>
              <a:t> </a:t>
            </a:r>
            <a:r>
              <a:rPr lang="en-US" altLang="zh-TW" sz="3600" dirty="0">
                <a:latin typeface="TSC UKai M TT" panose="02010609030101010101" pitchFamily="49" charset="-122"/>
                <a:ea typeface="TSC UKai M TT" panose="02010609030101010101" pitchFamily="49" charset="-122"/>
                <a:sym typeface="Wingdings" panose="05000000000000000000" pitchFamily="2" charset="2"/>
              </a:rPr>
              <a:t>(</a:t>
            </a:r>
            <a:r>
              <a:rPr lang="zh-TW" altLang="en-US" sz="3600" dirty="0">
                <a:latin typeface="TSC UKai M TT" panose="02010609030101010101" pitchFamily="49" charset="-122"/>
                <a:ea typeface="TSC UKai M TT" panose="02010609030101010101" pitchFamily="49" charset="-122"/>
                <a:sym typeface="Wingdings" panose="05000000000000000000" pitchFamily="2" charset="2"/>
              </a:rPr>
              <a:t>老三暗殺老大為妹妹報復，這本是大衛應當作的事情</a:t>
            </a:r>
            <a:r>
              <a:rPr lang="en-US" altLang="zh-TW" sz="3600" dirty="0">
                <a:latin typeface="TSC UKai M TT" panose="02010609030101010101" pitchFamily="49" charset="-122"/>
                <a:ea typeface="TSC UKai M TT" panose="02010609030101010101" pitchFamily="49" charset="-122"/>
                <a:sym typeface="Wingdings" panose="05000000000000000000" pitchFamily="2" charset="2"/>
              </a:rPr>
              <a:t>)</a:t>
            </a:r>
            <a:endParaRPr lang="zh-TW" altLang="en-US" sz="3600" dirty="0">
              <a:latin typeface="TSC UKai M TT" panose="02010609030101010101" pitchFamily="49" charset="-122"/>
              <a:ea typeface="TSC UKai M TT" panose="02010609030101010101" pitchFamily="49" charset="-122"/>
            </a:endParaRPr>
          </a:p>
          <a:p>
            <a:pPr marL="0" indent="591297" defTabSz="1182594">
              <a:lnSpc>
                <a:spcPct val="100000"/>
              </a:lnSpc>
              <a:buSzTx/>
              <a:buNone/>
              <a:defRPr sz="1358"/>
            </a:pPr>
            <a:r>
              <a:rPr lang="zh-TW" altLang="en-US" sz="3600" dirty="0">
                <a:latin typeface="TSC UKai M TT" panose="02010609030101010101" pitchFamily="49" charset="-122"/>
                <a:ea typeface="TSC UKai M TT" panose="02010609030101010101" pitchFamily="49" charset="-122"/>
              </a:rPr>
              <a:t>醞釀老三的苦毒怨恨 </a:t>
            </a:r>
            <a:r>
              <a:rPr lang="en-US" altLang="zh-TW" sz="3600" dirty="0">
                <a:latin typeface="TSC UKai M TT" panose="02010609030101010101" pitchFamily="49" charset="-122"/>
                <a:ea typeface="TSC UKai M TT" panose="02010609030101010101" pitchFamily="49" charset="-122"/>
              </a:rPr>
              <a:t>(</a:t>
            </a:r>
            <a:r>
              <a:rPr lang="zh-TW" altLang="en-US" sz="3600" dirty="0">
                <a:latin typeface="TSC UKai M TT" panose="02010609030101010101" pitchFamily="49" charset="-122"/>
                <a:ea typeface="TSC UKai M TT" panose="02010609030101010101" pitchFamily="49" charset="-122"/>
              </a:rPr>
              <a:t>老三回國，卻沒有面質老三的罪惡，沒有為自己的疏失向老三道歉</a:t>
            </a:r>
            <a:r>
              <a:rPr lang="en-US" altLang="zh-TW" sz="3600" dirty="0">
                <a:latin typeface="TSC UKai M TT" panose="02010609030101010101" pitchFamily="49" charset="-122"/>
                <a:ea typeface="TSC UKai M TT" panose="02010609030101010101" pitchFamily="49" charset="-122"/>
              </a:rPr>
              <a:t>)</a:t>
            </a:r>
            <a:endParaRPr lang="zh-TW" altLang="en-US" sz="3600" dirty="0">
              <a:latin typeface="TSC UKai M TT" panose="02010609030101010101" pitchFamily="49" charset="-122"/>
              <a:ea typeface="TSC UKai M TT" panose="02010609030101010101" pitchFamily="49" charset="-122"/>
            </a:endParaRPr>
          </a:p>
          <a:p>
            <a:pPr marL="0" indent="591297" defTabSz="1182594">
              <a:lnSpc>
                <a:spcPct val="100000"/>
              </a:lnSpc>
              <a:buSzTx/>
              <a:buNone/>
              <a:defRPr sz="1358"/>
            </a:pPr>
            <a:r>
              <a:rPr lang="zh-TW" altLang="en-US" sz="3600" dirty="0">
                <a:latin typeface="TSC UKai M TT" panose="02010609030101010101" pitchFamily="49" charset="-122"/>
                <a:ea typeface="TSC UKai M TT" panose="02010609030101010101" pitchFamily="49" charset="-122"/>
              </a:rPr>
              <a:t>沒有面質的惡果</a:t>
            </a:r>
            <a:r>
              <a:rPr lang="en-US" altLang="zh-TW" sz="3600" dirty="0">
                <a:latin typeface="TSC UKai M TT" panose="02010609030101010101" pitchFamily="49" charset="-122"/>
                <a:ea typeface="TSC UKai M TT" panose="02010609030101010101" pitchFamily="49" charset="-122"/>
              </a:rPr>
              <a:t>:</a:t>
            </a:r>
            <a:r>
              <a:rPr lang="zh-TW" altLang="en-US" sz="3600" dirty="0">
                <a:latin typeface="TSC UKai M TT" panose="02010609030101010101" pitchFamily="49" charset="-122"/>
                <a:ea typeface="TSC UKai M TT" panose="02010609030101010101" pitchFamily="49" charset="-122"/>
              </a:rPr>
              <a:t> 怨恨，苦毒和報復</a:t>
            </a:r>
            <a:r>
              <a:rPr lang="en-US" altLang="zh-TW" sz="3600" dirty="0">
                <a:latin typeface="TSC UKai M TT" panose="02010609030101010101" pitchFamily="49" charset="-122"/>
                <a:ea typeface="TSC UKai M TT" panose="02010609030101010101" pitchFamily="49" charset="-122"/>
              </a:rPr>
              <a:t>!</a:t>
            </a:r>
            <a:endParaRPr lang="zh-TW" altLang="en-US" sz="3600" dirty="0">
              <a:latin typeface="TSC UKai M TT" panose="02010609030101010101" pitchFamily="49" charset="-122"/>
              <a:ea typeface="TSC UKai M TT" panose="02010609030101010101" pitchFamily="49" charset="-122"/>
            </a:endParaRPr>
          </a:p>
          <a:p>
            <a:pPr marL="0" indent="591297" defTabSz="1182594">
              <a:lnSpc>
                <a:spcPct val="100000"/>
              </a:lnSpc>
              <a:buSzTx/>
              <a:buNone/>
              <a:defRPr sz="1746"/>
            </a:pPr>
            <a:endParaRPr lang="zh-TW" altLang="en-US" sz="1200" dirty="0">
              <a:latin typeface="TSC UKai M TT" panose="02010609030101010101" pitchFamily="49" charset="-122"/>
              <a:ea typeface="TSC UKai M TT" panose="02010609030101010101" pitchFamily="49" charset="-122"/>
            </a:endParaRPr>
          </a:p>
          <a:p>
            <a:pPr marL="0" indent="0" defTabSz="1182594">
              <a:lnSpc>
                <a:spcPct val="100000"/>
              </a:lnSpc>
              <a:buSzTx/>
              <a:buNone/>
              <a:defRPr sz="1746" i="1"/>
            </a:pPr>
            <a:r>
              <a:rPr lang="zh-TW" altLang="en-US" sz="3600" dirty="0">
                <a:latin typeface="TSC UKai M TT" panose="02010609030101010101" pitchFamily="49" charset="-122"/>
                <a:ea typeface="TSC UKai M TT" panose="02010609030101010101" pitchFamily="49" charset="-122"/>
              </a:rPr>
              <a:t>解決衝突的關鍵在於「</a:t>
            </a:r>
            <a:r>
              <a:rPr lang="zh-TW" altLang="en-US" sz="4000" dirty="0">
                <a:solidFill>
                  <a:srgbClr val="FF0000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愛心說誠實話</a:t>
            </a:r>
            <a:r>
              <a:rPr lang="zh-TW" altLang="en-US" sz="3600" dirty="0">
                <a:latin typeface="TSC UKai M TT" panose="02010609030101010101" pitchFamily="49" charset="-122"/>
                <a:ea typeface="TSC UKai M TT" panose="02010609030101010101" pitchFamily="49" charset="-122"/>
              </a:rPr>
              <a:t>」。</a:t>
            </a:r>
          </a:p>
        </p:txBody>
      </p:sp>
    </p:spTree>
    <p:extLst>
      <p:ext uri="{BB962C8B-B14F-4D97-AF65-F5344CB8AC3E}">
        <p14:creationId xmlns:p14="http://schemas.microsoft.com/office/powerpoint/2010/main" val="29233167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131" y="457200"/>
            <a:ext cx="9281829" cy="6024880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反思</a:t>
            </a:r>
            <a:r>
              <a:rPr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你是否與某人之間有尚未解決的衝突呢</a:t>
            </a:r>
            <a:r>
              <a:rPr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 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這件事若延遲不解決，會影響主的名嗎</a:t>
            </a:r>
            <a:r>
              <a:rPr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 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會使你失去平安嗎</a:t>
            </a:r>
            <a:r>
              <a:rPr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 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會傷害到周圍的人與神的關係嗎</a:t>
            </a:r>
            <a:r>
              <a:rPr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 </a:t>
            </a:r>
          </a:p>
          <a:p>
            <a:pPr marL="0" lvl="1" algn="l">
              <a:spcBef>
                <a:spcPts val="0"/>
              </a:spcBef>
            </a:pP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會使對方被罪惡抓住嗎</a:t>
            </a:r>
            <a:r>
              <a:rPr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 </a:t>
            </a:r>
          </a:p>
          <a:p>
            <a:pPr marL="0" lvl="1" algn="l">
              <a:lnSpc>
                <a:spcPct val="100000"/>
              </a:lnSpc>
              <a:spcBef>
                <a:spcPts val="0"/>
              </a:spcBef>
            </a:pP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若是有以上的情況，你可以禱告主，給你機會能與對方愛心說實話，化解衝突，把愛找回來。</a:t>
            </a:r>
            <a:r>
              <a:rPr lang="zh-TW" altLang="en-US" sz="6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947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931" y="2743201"/>
            <a:ext cx="928182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如何說</a:t>
            </a:r>
            <a:r>
              <a:rPr lang="en-US" altLang="zh-TW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帶著怎樣的態度說</a:t>
            </a:r>
            <a:r>
              <a:rPr lang="en-US" altLang="zh-TW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050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931" y="2743201"/>
            <a:ext cx="928182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  </a:t>
            </a:r>
            <a:r>
              <a:rPr lang="zh-CN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弟兄们，若有人偶然被过犯所胜，你们属灵的人，就当用</a:t>
            </a:r>
            <a:r>
              <a:rPr lang="zh-CN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温柔的心</a:t>
            </a:r>
            <a:r>
              <a:rPr lang="zh-CN" altLang="en-US" sz="4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把他挽回过来；又当自己小心，恐怕也被引诱。</a:t>
            </a:r>
            <a:r>
              <a:rPr lang="zh-TW" altLang="en-US" sz="66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113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489" y="2089265"/>
            <a:ext cx="10202233" cy="4350563"/>
          </a:xfrm>
        </p:spPr>
        <p:txBody>
          <a:bodyPr>
            <a:noAutofit/>
          </a:bodyPr>
          <a:lstStyle/>
          <a:p>
            <a:pPr marR="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altLang="en-US" sz="4800" dirty="0">
                <a:solidFill>
                  <a:srgbClr val="FFFF00"/>
                </a:solidFill>
                <a:latin typeface="TSC UKai M TT" panose="02010609030101010101" pitchFamily="49" charset="-122"/>
                <a:ea typeface="TSC UKai M TT" panose="02010609030101010101" pitchFamily="49" charset="-122"/>
                <a:cs typeface="Times New Roman" panose="02020603050405020304" pitchFamily="18" charset="0"/>
              </a:rPr>
              <a:t>溫柔</a:t>
            </a:r>
            <a:r>
              <a:rPr lang="en-US" sz="3200" dirty="0">
                <a:solidFill>
                  <a:srgbClr val="FFFF00"/>
                </a:solidFill>
                <a:latin typeface="PMingLiU" panose="02020500000000000000" pitchFamily="18" charset="-120"/>
                <a:ea typeface="DengXian" panose="02010600030101010101" pitchFamily="2" charset="-122"/>
                <a:cs typeface="Times New Roman" panose="02020603050405020304" pitchFamily="18" charset="0"/>
              </a:rPr>
              <a:t>:    </a:t>
            </a:r>
            <a:r>
              <a:rPr lang="el-GR" sz="3200" b="1" dirty="0">
                <a:solidFill>
                  <a:srgbClr val="FFFF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πραΰτης</a:t>
            </a:r>
            <a:r>
              <a:rPr lang="en-US" sz="3200" dirty="0">
                <a:solidFill>
                  <a:srgbClr val="FFFF00"/>
                </a:solidFill>
                <a:latin typeface="PMingLiU" panose="02020500000000000000" pitchFamily="18" charset="-120"/>
                <a:ea typeface="DengXian" panose="02010600030101010101" pitchFamily="2" charset="-122"/>
                <a:cs typeface="Times New Roman" panose="02020603050405020304" pitchFamily="18" charset="0"/>
              </a:rPr>
              <a:t>              </a:t>
            </a:r>
          </a:p>
          <a:p>
            <a:pPr marR="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rgbClr val="FFC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gentleness of attitude and behavior, in contrast with harshness in one’s dealings with others—‘gentleness, meekness, mildness.</a:t>
            </a:r>
            <a:r>
              <a:rPr lang="en-US" sz="3200" dirty="0">
                <a:solidFill>
                  <a:srgbClr val="FFC000"/>
                </a:solidFill>
                <a:latin typeface="PMingLiU" panose="02020500000000000000" pitchFamily="18" charset="-120"/>
                <a:ea typeface="DengXian" panose="02010600030101010101" pitchFamily="2" charset="-122"/>
                <a:cs typeface="Calibri" panose="020F0502020204030204" pitchFamily="34" charset="0"/>
              </a:rPr>
              <a:t> ‘ </a:t>
            </a:r>
            <a:r>
              <a:rPr lang="en-US" sz="1600" dirty="0">
                <a:solidFill>
                  <a:srgbClr val="FFC000"/>
                </a:solidFill>
                <a:latin typeface="PMingLiU" panose="02020500000000000000" pitchFamily="18" charset="-120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</a:p>
          <a:p>
            <a:pPr marR="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altLang="en-US" sz="4400" dirty="0">
                <a:solidFill>
                  <a:srgbClr val="FFFF00"/>
                </a:solidFill>
                <a:latin typeface="TSC UKai M TT" panose="02010609030101010101" pitchFamily="49" charset="-122"/>
                <a:ea typeface="TSC UKai M TT" panose="02010609030101010101" pitchFamily="49" charset="-122"/>
                <a:cs typeface="Times New Roman" panose="02020603050405020304" pitchFamily="18" charset="0"/>
              </a:rPr>
              <a:t>柔和謙卑的態度，</a:t>
            </a:r>
            <a:endParaRPr lang="en-US" altLang="zh-TW" sz="44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  <a:cs typeface="Times New Roman" panose="02020603050405020304" pitchFamily="18" charset="0"/>
            </a:endParaRPr>
          </a:p>
          <a:p>
            <a:pPr marR="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TW" altLang="en-US" sz="4400" dirty="0">
                <a:solidFill>
                  <a:srgbClr val="FFFF00"/>
                </a:solidFill>
                <a:latin typeface="TSC UKai M TT" panose="02010609030101010101" pitchFamily="49" charset="-122"/>
                <a:ea typeface="TSC UKai M TT" panose="02010609030101010101" pitchFamily="49" charset="-122"/>
                <a:cs typeface="Times New Roman" panose="02020603050405020304" pitchFamily="18" charset="0"/>
              </a:rPr>
              <a:t>與嚴厲高傲不尊重的態度相反。</a:t>
            </a:r>
            <a:endParaRPr lang="en-US" sz="4400" dirty="0">
              <a:solidFill>
                <a:srgbClr val="FFFF00"/>
              </a:solidFill>
              <a:latin typeface="TSC UKai M TT" panose="02010609030101010101" pitchFamily="49" charset="-122"/>
              <a:ea typeface="TSC UKai M TT" panose="02010609030101010101" pitchFamily="49" charset="-122"/>
              <a:cs typeface="Times New Roman" panose="02020603050405020304" pitchFamily="18" charset="0"/>
            </a:endParaRPr>
          </a:p>
          <a:p>
            <a:pPr marL="0" lvl="1" algn="l">
              <a:spcBef>
                <a:spcPts val="1000"/>
              </a:spcBef>
            </a:pPr>
            <a:endParaRPr lang="zh-TW" altLang="en-US" sz="48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637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971" y="1827687"/>
            <a:ext cx="928182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為何需要有”柔和謙卑的態度”來幫助罪人離開罪惡呢</a:t>
            </a: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</a:p>
          <a:p>
            <a:pPr marL="0" lvl="1" algn="l">
              <a:spcBef>
                <a:spcPts val="1000"/>
              </a:spcBef>
            </a:pPr>
            <a:endParaRPr lang="en-US" altLang="zh-TW" sz="1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1)	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因為深知自己也是罪人，深知自己的軟弱</a:t>
            </a: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</a:p>
          <a:p>
            <a:pPr marL="0" lvl="1" algn="l">
              <a:spcBef>
                <a:spcPts val="1000"/>
              </a:spcBef>
            </a:pP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2)	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所以，加</a:t>
            </a: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6:1“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當自己小心，恐怕也被引誘”</a:t>
            </a: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925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011" y="1361441"/>
            <a:ext cx="872810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罪人幫助罪人</a:t>
            </a:r>
            <a:r>
              <a:rPr lang="en-US" altLang="zh-TW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</a:p>
          <a:p>
            <a:pPr marL="0" lvl="1" algn="l">
              <a:spcBef>
                <a:spcPts val="1000"/>
              </a:spcBef>
            </a:pPr>
            <a:r>
              <a:rPr lang="en-US" altLang="zh-TW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1)	</a:t>
            </a: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因為我們是個罪人，所以要先查自身除樑木</a:t>
            </a:r>
          </a:p>
          <a:p>
            <a:pPr marL="0" lvl="1" algn="l">
              <a:spcBef>
                <a:spcPts val="1000"/>
              </a:spcBef>
            </a:pPr>
            <a:r>
              <a:rPr lang="en-US" altLang="zh-TW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2)	</a:t>
            </a: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因為我們是個罪人，所以對其他的罪人，沒有驕傲與傲慢的態度，乃是以柔和謙卑的態度，幫助罪人離開罪，自己也要小心，自己不要也被罪給抓住了。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801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  <p:sp>
        <p:nvSpPr>
          <p:cNvPr id="7" name="Google Shape;114;p21">
            <a:extLst>
              <a:ext uri="{FF2B5EF4-FFF2-40B4-BE49-F238E27FC236}">
                <a16:creationId xmlns:a16="http://schemas.microsoft.com/office/drawing/2014/main" id="{58698511-6E37-449B-B28A-8E9332E6EE0B}"/>
              </a:ext>
            </a:extLst>
          </p:cNvPr>
          <p:cNvSpPr txBox="1">
            <a:spLocks/>
          </p:cNvSpPr>
          <p:nvPr/>
        </p:nvSpPr>
        <p:spPr>
          <a:xfrm>
            <a:off x="162206" y="243840"/>
            <a:ext cx="10738800" cy="85440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ㄧ</a:t>
            </a:r>
            <a:r>
              <a:rPr lang="en-US" altLang="zh-CN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. </a:t>
            </a:r>
            <a:r>
              <a:rPr lang="zh-TW" altLang="en-US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人有盲點：</a:t>
            </a:r>
          </a:p>
        </p:txBody>
      </p:sp>
      <p:sp>
        <p:nvSpPr>
          <p:cNvPr id="12" name="Google Shape;115;p21">
            <a:extLst>
              <a:ext uri="{FF2B5EF4-FFF2-40B4-BE49-F238E27FC236}">
                <a16:creationId xmlns:a16="http://schemas.microsoft.com/office/drawing/2014/main" id="{DEE8C2E8-C491-427B-A008-3FF8803F8EE3}"/>
              </a:ext>
            </a:extLst>
          </p:cNvPr>
          <p:cNvSpPr txBox="1">
            <a:spLocks/>
          </p:cNvSpPr>
          <p:nvPr/>
        </p:nvSpPr>
        <p:spPr>
          <a:xfrm>
            <a:off x="547679" y="1676405"/>
            <a:ext cx="8679713" cy="44703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7824" algn="l" defTabSz="1182594">
              <a:spcBef>
                <a:spcPts val="1200"/>
              </a:spcBef>
              <a:buSzPts val="1700"/>
              <a:defRPr sz="1746"/>
            </a:pPr>
            <a:r>
              <a:rPr lang="en-US" altLang="zh-TW" sz="39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1. </a:t>
            </a:r>
            <a:r>
              <a:rPr lang="zh-TW" altLang="en-US" sz="39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耶</a:t>
            </a:r>
            <a:r>
              <a:rPr lang="en-US" altLang="zh-TW" sz="39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17:9  </a:t>
            </a:r>
            <a:r>
              <a:rPr lang="zh-TW" altLang="en-US" sz="39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人心比万物都诡诈，坏到极处，谁能识透呢？ </a:t>
            </a:r>
          </a:p>
          <a:p>
            <a:pPr marL="147824" algn="l" defTabSz="1182594">
              <a:spcBef>
                <a:spcPts val="1200"/>
              </a:spcBef>
              <a:buSzPts val="1700"/>
              <a:defRPr sz="1746"/>
            </a:pPr>
            <a:r>
              <a:rPr lang="en-US" altLang="zh-TW" sz="39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2. </a:t>
            </a:r>
            <a:r>
              <a:rPr lang="zh-TW" altLang="en-US" sz="39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罪會欺騙人，蒙蔽了我們的心，所以，我們需要一個真正愛我們的人，能以真理來面質和糾正我們對自己的盲點的理解。</a:t>
            </a:r>
            <a:endParaRPr lang="en-US" altLang="zh-TW" sz="3900" dirty="0">
              <a:solidFill>
                <a:schemeClr val="bg1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  <a:p>
            <a:pPr marL="147824" algn="l" defTabSz="1182594">
              <a:spcBef>
                <a:spcPts val="1200"/>
              </a:spcBef>
              <a:buSzPts val="1700"/>
              <a:defRPr sz="1746"/>
            </a:pPr>
            <a:r>
              <a:rPr lang="en-US" altLang="zh-TW" sz="3900" dirty="0">
                <a:solidFill>
                  <a:schemeClr val="bg1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3</a:t>
            </a:r>
            <a:r>
              <a:rPr lang="en-US" altLang="zh-TW" sz="3900" dirty="0">
                <a:solidFill>
                  <a:srgbClr val="FFFF00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. </a:t>
            </a:r>
            <a:r>
              <a:rPr lang="zh-TW" altLang="en-US" sz="3900" dirty="0">
                <a:solidFill>
                  <a:srgbClr val="FFFF00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例子</a:t>
            </a:r>
            <a:r>
              <a:rPr lang="en-US" altLang="zh-TW" sz="3900" dirty="0">
                <a:solidFill>
                  <a:srgbClr val="FFFF00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: </a:t>
            </a:r>
            <a:r>
              <a:rPr lang="zh-TW" altLang="en-US" sz="3900" dirty="0">
                <a:solidFill>
                  <a:srgbClr val="FFFF00"/>
                </a:solidFill>
                <a:latin typeface="TSC UKai M TT" panose="02010609030101010101" pitchFamily="49" charset="-122"/>
                <a:ea typeface="TSC UKai M TT" panose="02010609030101010101" pitchFamily="49" charset="-122"/>
              </a:rPr>
              <a:t>巴拿巴幫助使徒們可以信任保羅。</a:t>
            </a:r>
          </a:p>
          <a:p>
            <a:pPr marL="147824" algn="l" defTabSz="1182594">
              <a:spcBef>
                <a:spcPts val="1200"/>
              </a:spcBef>
              <a:buSzPts val="1700"/>
              <a:defRPr sz="1746"/>
            </a:pPr>
            <a:endParaRPr lang="zh-TW" altLang="en-US" sz="3600" dirty="0">
              <a:solidFill>
                <a:schemeClr val="bg1"/>
              </a:solidFill>
              <a:latin typeface="TSC UKai M TT" panose="02010609030101010101" pitchFamily="49" charset="-122"/>
              <a:ea typeface="TSC UKai M TT" panose="02010609030101010101" pitchFamily="49" charset="-122"/>
            </a:endParaRPr>
          </a:p>
          <a:p>
            <a:pPr marL="591297" indent="-443473" defTabSz="1182594">
              <a:spcBef>
                <a:spcPts val="1200"/>
              </a:spcBef>
              <a:buSzPts val="1700"/>
              <a:buFontTx/>
              <a:buAutoNum type="arabicPeriod"/>
              <a:defRPr sz="1746"/>
            </a:pPr>
            <a:endParaRPr lang="en-US" sz="1746" dirty="0"/>
          </a:p>
        </p:txBody>
      </p:sp>
    </p:spTree>
    <p:extLst>
      <p:ext uri="{BB962C8B-B14F-4D97-AF65-F5344CB8AC3E}">
        <p14:creationId xmlns:p14="http://schemas.microsoft.com/office/powerpoint/2010/main" val="24642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971" y="1666241"/>
            <a:ext cx="8171421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總結</a:t>
            </a:r>
            <a:r>
              <a:rPr lang="en-US" altLang="zh-TW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愛心說實話的目標</a:t>
            </a:r>
            <a:r>
              <a:rPr lang="en-US" altLang="zh-TW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 </a:t>
            </a: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互相擔當，彼此相愛</a:t>
            </a:r>
            <a:r>
              <a:rPr lang="en-US" altLang="zh-TW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</a:p>
          <a:p>
            <a:pPr marL="0" lvl="1" algn="l">
              <a:spcBef>
                <a:spcPts val="1000"/>
              </a:spcBef>
            </a:pPr>
            <a:endParaRPr lang="en-US" altLang="zh-TW" sz="14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TW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6:2 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你们各人的重担要</a:t>
            </a: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互相担当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，如此，就完全了</a:t>
            </a: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基督的律法</a:t>
            </a:r>
            <a:r>
              <a:rPr lang="zh-TW" altLang="en-US" sz="5400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 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724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5360" y="2366408"/>
            <a:ext cx="3538912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同舟共濟</a:t>
            </a:r>
            <a:r>
              <a:rPr lang="en-US" altLang="zh-TW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53002" cy="6858000"/>
          </a:xfrm>
          <a:prstGeom prst="rect">
            <a:avLst/>
          </a:prstGeom>
        </p:spPr>
      </p:pic>
      <p:sp>
        <p:nvSpPr>
          <p:cNvPr id="4" name="Explosion 1 3"/>
          <p:cNvSpPr/>
          <p:nvPr/>
        </p:nvSpPr>
        <p:spPr>
          <a:xfrm>
            <a:off x="2833322" y="5332468"/>
            <a:ext cx="914400" cy="665019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xplosion 2 5"/>
          <p:cNvSpPr/>
          <p:nvPr/>
        </p:nvSpPr>
        <p:spPr>
          <a:xfrm>
            <a:off x="959461" y="4963013"/>
            <a:ext cx="914400" cy="738910"/>
          </a:xfrm>
          <a:prstGeom prst="irregularSeal2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xplosion 2 6"/>
          <p:cNvSpPr/>
          <p:nvPr/>
        </p:nvSpPr>
        <p:spPr>
          <a:xfrm>
            <a:off x="4430409" y="5048450"/>
            <a:ext cx="378692" cy="568036"/>
          </a:xfrm>
          <a:prstGeom prst="irregularSeal2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2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691" y="1878615"/>
            <a:ext cx="928182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彼此相愛</a:t>
            </a: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</a:p>
          <a:p>
            <a:pPr marL="0" lvl="1" algn="l">
              <a:spcBef>
                <a:spcPts val="1000"/>
              </a:spcBef>
            </a:pPr>
            <a:endParaRPr lang="en-US" altLang="zh-TW" sz="14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若別人對你有疙瘩，你可以主動去化解。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先查自身，除樑木</a:t>
            </a: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除去言語的罪，放下合理卻過度堅持的慾望。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528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1011" y="1503681"/>
            <a:ext cx="8199789" cy="4561837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用愛心，挽回人</a:t>
            </a:r>
            <a:r>
              <a:rPr lang="en-US" altLang="zh-TW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</a:p>
          <a:p>
            <a:pPr marL="0" lvl="1" algn="l">
              <a:spcBef>
                <a:spcPts val="1000"/>
              </a:spcBef>
            </a:pPr>
            <a:endParaRPr lang="en-US" altLang="zh-TW" sz="1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若有</a:t>
            </a:r>
            <a:r>
              <a:rPr lang="zh-TW" altLang="en-US" sz="44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人在</a:t>
            </a: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批評論斷的</a:t>
            </a:r>
            <a:r>
              <a:rPr lang="zh-TW" altLang="en-US" sz="44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，在</a:t>
            </a: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看對方的缺點的，我們要規勸他把愛心找回來。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若有</a:t>
            </a:r>
            <a:r>
              <a:rPr lang="zh-TW" altLang="en-US" sz="44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失</a:t>
            </a: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望，退卻的，我們要規勸</a:t>
            </a:r>
            <a:r>
              <a:rPr lang="zh-TW" altLang="en-US" sz="44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他，要</a:t>
            </a: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起來愛神，愛人。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366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691" y="1574801"/>
            <a:ext cx="856826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5400" dirty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彼此相愛</a:t>
            </a:r>
            <a:r>
              <a:rPr lang="en-US" altLang="zh-TW" sz="5400" dirty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5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最重要的，我們要彼此確實相愛。彼此用愛心說誠實話，彼此體會到對方的善意，彼此放下阻礙彼此追求和睦的障礙，讓愛與信任，與對彼此的優點的欣賞，重新回來。</a:t>
            </a:r>
            <a:endParaRPr lang="en-US" altLang="zh-TW" sz="48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310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931" y="2743201"/>
            <a:ext cx="805754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弗</a:t>
            </a:r>
            <a:r>
              <a:rPr lang="en-US" altLang="zh-CN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 25 </a:t>
            </a:r>
            <a:r>
              <a:rPr lang="zh-CN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所以你们要弃绝谎言，各人与邻舍说实话，因为我们是互相为肢体。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263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619" y="1425075"/>
            <a:ext cx="928182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當愛我們的人，帶著極大的勇氣，來面質我們時，是甜美的恩典</a:t>
            </a:r>
            <a:r>
              <a:rPr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;</a:t>
            </a: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是神聖約的記號：他們不願任憑我們迷失</a:t>
            </a:r>
            <a:r>
              <a:rPr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瞎眼</a:t>
            </a:r>
            <a:r>
              <a:rPr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困惑</a:t>
            </a:r>
            <a:r>
              <a:rPr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叛逆</a:t>
            </a:r>
            <a:r>
              <a:rPr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漂流。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神使用丈夫妻子</a:t>
            </a:r>
            <a:r>
              <a:rPr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父親母親</a:t>
            </a:r>
            <a:r>
              <a:rPr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弟兄姊妹</a:t>
            </a:r>
            <a:r>
              <a:rPr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長老執事</a:t>
            </a:r>
            <a:r>
              <a:rPr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輔導主席，鄰舍朋友，來做祂國度的工作，祂呼召我們，無論身處何地，都要幫助彼此過討神喜悅的生活。</a:t>
            </a:r>
          </a:p>
          <a:p>
            <a:pPr marL="0" lvl="1" algn="l">
              <a:spcBef>
                <a:spcPts val="1000"/>
              </a:spcBef>
            </a:pPr>
            <a:endParaRPr lang="zh-TW" altLang="en-US" sz="48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975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691" y="1827687"/>
            <a:ext cx="875114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當我們可以用愛心說實話，用愛心挽回人時，我們彼此之間的阻隔就消除了，我們彼此之間的信任就增加了，我們彼此相愛的心就會開始增長了，北堂就會開始健康起來，弟兄姊妹心中開始有主的平安，神的名就會因此得榮耀。阿門</a:t>
            </a:r>
            <a:r>
              <a:rPr lang="en-US" altLang="zh-TW" sz="44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  <a:r>
              <a:rPr lang="zh-TW" altLang="en-US" sz="66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57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AA2279-FF97-43B3-A874-D5417C2F0350}"/>
              </a:ext>
            </a:extLst>
          </p:cNvPr>
          <p:cNvCxnSpPr>
            <a:cxnSpLocks/>
          </p:cNvCxnSpPr>
          <p:nvPr/>
        </p:nvCxnSpPr>
        <p:spPr>
          <a:xfrm>
            <a:off x="7603469" y="1148393"/>
            <a:ext cx="1623923" cy="0"/>
          </a:xfrm>
          <a:prstGeom prst="line">
            <a:avLst/>
          </a:prstGeom>
          <a:ln w="50800" cap="rnd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5F14444-D606-42BF-B585-FCD3F224D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931" y="2743201"/>
            <a:ext cx="9281829" cy="3202626"/>
          </a:xfrm>
        </p:spPr>
        <p:txBody>
          <a:bodyPr>
            <a:noAutofit/>
          </a:bodyPr>
          <a:lstStyle/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第二個原因</a:t>
            </a: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因為愛神的緣故</a:t>
            </a: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</a:p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這份愛先是出於對神的愛，</a:t>
            </a:r>
            <a:endParaRPr lang="en-US" altLang="zh-TW" sz="48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r>
              <a:rPr lang="zh-TW" altLang="en-US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然後才是對人的愛</a:t>
            </a:r>
            <a:r>
              <a:rPr lang="en-US" altLang="zh-TW" sz="48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</a:p>
          <a:p>
            <a:pPr marL="0" lvl="1" algn="l">
              <a:spcBef>
                <a:spcPts val="1000"/>
              </a:spcBef>
            </a:pPr>
            <a:endParaRPr lang="zh-TW" altLang="en-US" sz="24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altLang="zh-TW" sz="44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1" algn="l">
              <a:spcBef>
                <a:spcPts val="1000"/>
              </a:spcBef>
            </a:pPr>
            <a:endParaRPr lang="en-US" sz="48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zh-TW" alt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l"/>
            <a:endParaRPr lang="en-US" sz="3600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623BA1-1154-432A-B567-2BC78445FE41}"/>
              </a:ext>
            </a:extLst>
          </p:cNvPr>
          <p:cNvCxnSpPr>
            <a:cxnSpLocks/>
          </p:cNvCxnSpPr>
          <p:nvPr/>
        </p:nvCxnSpPr>
        <p:spPr>
          <a:xfrm>
            <a:off x="2893446" y="1148393"/>
            <a:ext cx="1669211" cy="0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1AFB4-4B42-4B99-97CB-D9F8E9317D53}"/>
              </a:ext>
            </a:extLst>
          </p:cNvPr>
          <p:cNvCxnSpPr>
            <a:cxnSpLocks/>
          </p:cNvCxnSpPr>
          <p:nvPr/>
        </p:nvCxnSpPr>
        <p:spPr>
          <a:xfrm>
            <a:off x="5064066" y="1148393"/>
            <a:ext cx="2154447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C91CC4A-B2F2-4D7D-B80D-D657C580F169}"/>
              </a:ext>
            </a:extLst>
          </p:cNvPr>
          <p:cNvSpPr txBox="1">
            <a:spLocks/>
          </p:cNvSpPr>
          <p:nvPr/>
        </p:nvSpPr>
        <p:spPr>
          <a:xfrm>
            <a:off x="2479914" y="418171"/>
            <a:ext cx="6103385" cy="7302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500" dirty="0">
                <a:solidFill>
                  <a:prstClr val="white"/>
                </a:solidFill>
                <a:latin typeface="DFPFangSongW6-B5" panose="02020600000000000000" pitchFamily="18" charset="-120"/>
                <a:ea typeface="DFPFangSongW6-B5" panose="02020600000000000000" pitchFamily="18" charset="-120"/>
              </a:rPr>
              <a:t>      </a:t>
            </a:r>
            <a:endParaRPr lang="en-US" sz="4500" dirty="0">
              <a:solidFill>
                <a:srgbClr val="FFFF00"/>
              </a:solidFill>
              <a:latin typeface="DFPFangSongW6-B5" panose="02020600000000000000" pitchFamily="18" charset="-120"/>
              <a:ea typeface="DFPFangSongW6-B5" panose="020206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950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41653</TotalTime>
  <Words>4998</Words>
  <Application>Microsoft Office PowerPoint</Application>
  <PresentationFormat>Widescreen</PresentationFormat>
  <Paragraphs>788</Paragraphs>
  <Slides>87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87</vt:i4>
      </vt:variant>
    </vt:vector>
  </HeadingPairs>
  <TitlesOfParts>
    <vt:vector size="103" baseType="lpstr">
      <vt:lpstr>DengXian</vt:lpstr>
      <vt:lpstr>DFKai-SB</vt:lpstr>
      <vt:lpstr>DFLiShuW5-B5</vt:lpstr>
      <vt:lpstr>DFPFangSongW6-B5</vt:lpstr>
      <vt:lpstr>PMingLiU</vt:lpstr>
      <vt:lpstr>PMingLiU</vt:lpstr>
      <vt:lpstr>TSC UKai M TT</vt:lpstr>
      <vt:lpstr>Arial</vt:lpstr>
      <vt:lpstr>Calibri</vt:lpstr>
      <vt:lpstr>Calibri Light</vt:lpstr>
      <vt:lpstr>Corbel</vt:lpstr>
      <vt:lpstr>Times New Roman</vt:lpstr>
      <vt:lpstr>Wingdings</vt:lpstr>
      <vt:lpstr>Office Theme</vt:lpstr>
      <vt:lpstr>1_Office Theme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Matthews</dc:creator>
  <cp:lastModifiedBy>allen_chi</cp:lastModifiedBy>
  <cp:revision>263</cp:revision>
  <dcterms:created xsi:type="dcterms:W3CDTF">2020-03-11T14:22:44Z</dcterms:created>
  <dcterms:modified xsi:type="dcterms:W3CDTF">2021-05-02T15:13:36Z</dcterms:modified>
</cp:coreProperties>
</file>