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57" r:id="rId2"/>
    <p:sldId id="316" r:id="rId3"/>
    <p:sldId id="317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91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00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70" autoAdjust="0"/>
  </p:normalViewPr>
  <p:slideViewPr>
    <p:cSldViewPr>
      <p:cViewPr varScale="1">
        <p:scale>
          <a:sx n="154" d="100"/>
          <a:sy n="154" d="100"/>
        </p:scale>
        <p:origin x="-384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2240424"/>
            <a:ext cx="457200" cy="1034129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13F1-8658-4503-91E7-37998593F827}" type="datetimeFigureOut">
              <a:rPr lang="en-US"/>
              <a:pPr>
                <a:defRPr/>
              </a:pPr>
              <a:t>9/26/2020</a:t>
            </a:fld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BB9B-86B2-4DAD-9DF0-6F459F297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9E80-E1D5-4BFA-BAE5-978E4F6F8AF9}" type="datetimeFigureOut">
              <a:rPr lang="en-US"/>
              <a:pPr>
                <a:defRPr/>
              </a:pPr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8465-30E7-4732-868F-BF5586327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A37C-497C-4C79-AF76-1DF02ED941E7}" type="datetimeFigureOut">
              <a:rPr lang="en-US"/>
              <a:pPr>
                <a:defRPr/>
              </a:pPr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070D-213B-4092-B9B6-F135494B4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8E8B-411F-4A74-B792-149768AE5385}" type="datetimeFigureOut">
              <a:rPr lang="en-US"/>
              <a:pPr>
                <a:defRPr/>
              </a:pPr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DB03-5A55-4AC8-AA58-86D6FB81F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3056335"/>
            <a:ext cx="457200" cy="10156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6BDA-C50D-4E2F-9FEE-BBAF30885239}" type="datetimeFigureOut">
              <a:rPr lang="en-US"/>
              <a:pPr>
                <a:defRPr/>
              </a:pPr>
              <a:t>9/26/2020</a:t>
            </a:fld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BC36-C128-4E01-B663-8CCBFF96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D251-2882-47C8-BD34-E0B2353FFB7F}" type="datetimeFigureOut">
              <a:rPr lang="en-US"/>
              <a:pPr>
                <a:defRPr/>
              </a:pPr>
              <a:t>9/26/2020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5133-3A63-42C8-91E2-F3D8541C1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390525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390525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F224-4ACF-4231-A0B2-47C7558F43E6}" type="datetimeFigureOut">
              <a:rPr lang="en-US"/>
              <a:pPr>
                <a:defRPr/>
              </a:pPr>
              <a:t>9/26/2020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9D31-48A6-4507-8EE7-C06C6061F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1F7C-5BD3-411A-A5E3-67844B869119}" type="datetimeFigureOut">
              <a:rPr lang="en-US"/>
              <a:pPr>
                <a:defRPr/>
              </a:pPr>
              <a:t>9/26/2020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E4DF-D035-4438-8980-C221AE44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92E1-AC72-4F66-AA95-F05D452647C9}" type="datetimeFigureOut">
              <a:rPr lang="en-US"/>
              <a:pPr>
                <a:defRPr/>
              </a:pPr>
              <a:t>9/26/2020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B730-9FD8-40C4-B3C1-3CC16C0D9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331119"/>
            <a:ext cx="457200" cy="123110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0A21-D795-401A-95D3-92CB6B197515}" type="datetimeFigureOut">
              <a:rPr lang="en-US"/>
              <a:pPr>
                <a:defRPr/>
              </a:pPr>
              <a:t>9/26/2020</a:t>
            </a:fld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BC0D-7D50-48C9-AE7F-B10898CC0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2499123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EAD7-ACFB-484E-8E03-CC8EFDB27B09}" type="datetimeFigureOut">
              <a:rPr lang="en-US"/>
              <a:pPr>
                <a:defRPr/>
              </a:pPr>
              <a:t>9/26/2020</a:t>
            </a:fld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8CC0-937A-4921-96EB-C49009CBA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0"/>
            <a:ext cx="6096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E513CA-7B94-4CBE-8603-3A8A7CE68396}" type="datetimeFigureOut">
              <a:rPr lang="en-US"/>
              <a:pPr>
                <a:defRPr/>
              </a:pPr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1CA8EA-6067-4EBA-B3EC-7A0F6AB8B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UWCCYF (Big5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kumimoji="0" lang="en-US" altLang="zh-TW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zh-TW" altLang="zh-TW" sz="4000" dirty="0" smtClean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祝福</a:t>
            </a:r>
            <a:r>
              <a:rPr lang="zh-TW" altLang="zh-TW" sz="4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兒女之道</a:t>
            </a:r>
            <a:r>
              <a:rPr lang="en-US" altLang="zh-TW" sz="4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八</a:t>
            </a:r>
            <a:r>
              <a:rPr lang="en-US" altLang="zh-TW" sz="4000" dirty="0" smtClean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)</a:t>
            </a:r>
          </a:p>
          <a:p>
            <a:pPr algn="ctr"/>
            <a:r>
              <a:rPr lang="zh-TW" altLang="zh-TW" sz="6000" dirty="0" smtClean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—</a:t>
            </a:r>
            <a:r>
              <a:rPr lang="zh-TW" altLang="zh-TW" sz="6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珍惜光陰的福份</a:t>
            </a:r>
            <a:endParaRPr kumimoji="0" lang="zh-TW" altLang="zh-TW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PYanKaiW5-B5" panose="03000500000000000000" pitchFamily="66" charset="-120"/>
              <a:ea typeface="DFPYanKaiW5-B5" panose="03000500000000000000" pitchFamily="66" charset="-120"/>
            </a:endParaRPr>
          </a:p>
          <a:p>
            <a:pPr algn="ctr"/>
            <a:endParaRPr kumimoji="0" lang="zh-TW" alt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正顏楷體W5" pitchFamily="65" charset="-12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讀經</a:t>
            </a:r>
            <a:r>
              <a:rPr kumimoji="0"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﹕</a:t>
            </a:r>
            <a:r>
              <a:rPr kumimoji="0"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以弗所書</a:t>
            </a:r>
            <a:r>
              <a:rPr kumimoji="0"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5.15-17</a:t>
            </a:r>
            <a:r>
              <a:rPr kumimoji="0" lang="zh-TW" altLang="en-US" sz="4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kumimoji="0" lang="en-US" altLang="zh-TW" sz="40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kumimoji="0" lang="zh-TW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正顏楷體W5" pitchFamily="65" charset="-120"/>
            </a:endParaRPr>
          </a:p>
          <a:p>
            <a:pPr algn="ctr"/>
            <a:r>
              <a:rPr kumimoji="0"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2020/9/27 ACCCN</a:t>
            </a:r>
            <a:r>
              <a:rPr kumimoji="0"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kumimoji="0"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張</a:t>
            </a:r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麟</a:t>
            </a:r>
            <a:r>
              <a:rPr kumimoji="0"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至牧師</a:t>
            </a:r>
            <a:endParaRPr kumimoji="0" lang="zh-TW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454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光陰裏的奧秘</a:t>
            </a:r>
          </a:p>
          <a:p>
            <a:pPr algn="just"/>
            <a:endParaRPr lang="en-US" altLang="zh-TW" sz="3200" baseline="30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你們要謹慎行事﹐不要像愚昧人﹐當像智慧人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32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愛惜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光陰﹐因為現今的世代邪惡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32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不要作糊塗人﹐要明白主的旨意如何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5.15-17)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愛惜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光陰﹐用智慧與外人交往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4.5)</a:t>
            </a: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愛惜」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exagorazw</a:t>
            </a:r>
            <a:r>
              <a:rPr lang="zh-TW" alt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x4)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另見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3.13,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4.5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。原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贖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贖出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﹐商業動詞﹔另意思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充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份利用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優勢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機會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裏﹐以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第二意思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優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合本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修訂本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天道本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思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高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應把握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時機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呂振中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爭取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充分利用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時機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機會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吳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經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熊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良機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RSV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NASV, NIV,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ESV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要善用每一個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機會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KJV: </a:t>
            </a:r>
            <a:r>
              <a:rPr kumimoji="0" lang="en-US" altLang="zh-TW" sz="32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Redeeming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the time (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第一種意思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光陰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水流裏有奧秘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在其中藏有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﹗神的兒女的責任是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把握機會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﹑充份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利用稍縱即逝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的時機。傳道書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9.11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在日光之下﹕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跑的未必能贏﹐</a:t>
            </a:r>
          </a:p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力戰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的未必得勝﹔</a:t>
            </a: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智慧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的未必得糧食﹐</a:t>
            </a:r>
          </a:p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明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哲的未必得貲財﹐</a:t>
            </a:r>
          </a:p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靈巧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的未必得喜悅﹔</a:t>
            </a: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臨到眾人的﹐是在乎當時的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其實這一節是羅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8.28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－「神使萬事互相效力﹐叫愛神的人得益處。」－最佳的註腳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萬事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就是每一件事﹔那豈不是說﹐對於一個愛神的人﹐每一件事都可以變成神祝福他的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契機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嗎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?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從弗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5.15-17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這一段裏﹐我們看到三件事﹕</a:t>
            </a:r>
          </a:p>
          <a:p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智慧</a:t>
            </a:r>
            <a:r>
              <a:rPr lang="zh-TW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叫人看見機會</a:t>
            </a:r>
          </a:p>
          <a:p>
            <a:r>
              <a:rPr lang="zh-TW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勇氣叫人抓住機會</a:t>
            </a:r>
          </a:p>
          <a:p>
            <a:r>
              <a:rPr lang="zh-TW" altLang="zh-TW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毅力叫人善用</a:t>
            </a:r>
            <a:r>
              <a:rPr lang="zh-TW" altLang="zh-TW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機會</a:t>
            </a:r>
            <a:endParaRPr lang="zh-TW" altLang="zh-TW" sz="48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8.28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﹑傳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9.11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和弗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5.16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等經文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和在一起看﹐就得到一個初步的結論﹕固然在神那邊﹐祂可以使每一件事都成為祝福祂的兒女的契機﹐但是在神的兒女這邊﹐我們有一個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責任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就是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algn="just"/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4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看見</a:t>
            </a:r>
            <a:r>
              <a:rPr lang="zh-TW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機會</a:t>
            </a:r>
            <a:r>
              <a:rPr lang="zh-TW" altLang="zh-TW" sz="44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endParaRPr lang="en-US" altLang="zh-TW" sz="44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4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抓住機會</a:t>
            </a:r>
            <a:r>
              <a:rPr lang="en-US" altLang="zh-TW" sz="44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</a:p>
          <a:p>
            <a:pPr algn="ctr"/>
            <a:r>
              <a:rPr lang="zh-TW" altLang="zh-TW" sz="44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善</a:t>
            </a:r>
            <a:r>
              <a:rPr lang="zh-TW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用機會</a:t>
            </a:r>
            <a:r>
              <a:rPr lang="zh-TW" altLang="zh-TW" sz="44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4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5410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如此說來﹐父母的在教養兒女的事上﹐應當教導他們上述的三件事。如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果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做到了﹐就算幫助他們得到一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把開啟人生寶庫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鑰匙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algn="just"/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看見機會﹑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抓住機會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</a:p>
          <a:p>
            <a:pPr algn="ctr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善用機會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01" y="514351"/>
            <a:ext cx="3594399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智慧看見機會</a:t>
            </a: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時間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最公平﹐魏哲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家﹑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劉德音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Tim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Cook,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Bill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Gates,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Trump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總統等人所擁有的時間﹐和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我們一樣。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機會比人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﹖智慧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的人會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造勢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聖經思想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﹕(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必須謙卑說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是神賜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問題是我們看見機會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沒有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後見之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明沒有用。時勢造英雄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抓住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機會的人成為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英雄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5.16-17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把「抓住機會」和「明白主的旨意如何」聯在一起。明白主旨是釣桿﹐機會是魚。機會在時間的水流裏優游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其中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辨認機會呢﹖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先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帶領孩子認識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敬畏耶和華是知識的開端。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箴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1.7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明白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主的旨意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如何。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認識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神的關鍵是明白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聖經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3.15-17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﹐使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恩的智慧﹔其次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﹐使屬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神的人得以完全﹐豫備行各樣的善事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美國的小學教育確實和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我們者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不同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。我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的兒子讀小學時﹐我們常被叫到學校和老師談話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。德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智體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群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美五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育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裏﹐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老師似只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見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群育﹐她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關心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這小孩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為何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下課時不和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別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一道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玩﹐而是一個人在教室的書架旁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讀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百科全書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我十分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感激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這位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老師﹐因她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刻意為我兒子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找玩伴。</a:t>
            </a:r>
            <a:endParaRPr lang="en-US" altLang="zh-TW" sz="32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endParaRPr kumimoji="0" lang="en-US" altLang="zh-TW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合群的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才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有機會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可言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﹗</a:t>
            </a:r>
            <a:endParaRPr kumimoji="0" lang="zh-TW" altLang="en-US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14350"/>
            <a:ext cx="4800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</a:rPr>
              <a:t>仍流行虎媽風</a:t>
            </a:r>
            <a:r>
              <a:rPr lang="zh-TW" altLang="zh-TW" sz="44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</a:rPr>
              <a:t>﹗</a:t>
            </a:r>
            <a:endParaRPr lang="en-US" altLang="zh-TW" sz="4400" dirty="0" smtClean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</a:endParaRPr>
          </a:p>
          <a:p>
            <a:pPr algn="just"/>
            <a:endParaRPr lang="zh-TW" altLang="zh-TW" sz="1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不要讓你的孩子輸在人生的起跑線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上」</a:t>
            </a:r>
            <a:r>
              <a:rPr lang="en-US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?!</a:t>
            </a: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多少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父母處心積慮從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孩子小時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﹐就安排各種學習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﹐等到</a:t>
            </a:r>
            <a:r>
              <a:rPr lang="zh-TW" altLang="en-US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啟蒙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時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﹐就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已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學了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不少本事了﹗</a:t>
            </a:r>
            <a:endParaRPr kumimoji="0" lang="zh-TW" altLang="en-US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21" y="2343151"/>
            <a:ext cx="4223479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在布宜諾斯艾利斯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Argentina)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的觀察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華裔大概是世上華僑最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重視中文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教育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無異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為兒女將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創造優勢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。學習語言最佳的時機是兒女小時牙牙學語時﹐時光一過﹐再學就功倍事半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當地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台灣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長老會辦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中文教育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時很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有智慧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﹐也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教小孩如何讀和合本聖經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0"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還有古典文學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教育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兒童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主日學事工﹐給小孩提供了絕佳認識神的機會。守主日是第四誡﹐何等的重要。它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不僅帶領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小孩得救﹐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更進一步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教導他們從小認識神和祂的旨意。一旦明白了神的旨意﹐當機會從他們身旁經過時﹐他們就知道要如何掌握住﹐並且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善加利用。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87965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信心偉人摩西和撒母耳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都在斷奶後﹐離開敬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虔的母親﹔換言之﹐他們一生能夠辨明神的旨意而善加利用的基礎教育﹐是在他們斷奶之前﹗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aul Chang\Pictures\Exodus\Moses as a baby\Parents of Moses by Isaak Asknaziy 1891 at State Russian 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8" y="2404302"/>
            <a:ext cx="4168346" cy="273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2951" y="1757625"/>
            <a:ext cx="4158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 of Moses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Isaak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Asknaziy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1891 at State Russian Museum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Paul Chang\Pictures\Samuels\Samuel\The Infant Samuel by Sir Joshua Reynolds (1723~9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09194"/>
            <a:ext cx="2590800" cy="333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197178" y="3257550"/>
            <a:ext cx="2322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Infant Samuel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Joshua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Reynolds </a:t>
            </a: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1723~92)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以理和約瑟都是在青少年時淪落到異教之邦﹐他們又是怎樣學會看見神的旨意﹑而戮力遵行呢﹖是在他們從小到青少年期所受的屬靈教育。諸位家長們看見了主日學﹑主日崇拜和青少年團契的重要性了吧﹐將孩子送到教會來﹐而且您自己－不只是母親﹐還有父親－也來投身兒童和青少年事奉。</a:t>
            </a:r>
            <a:endParaRPr kumimoji="0" lang="zh-TW" altLang="en-US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ul Chang\Pictures\Daniel\In the Lion's Den\Daniel in the Lions' Den by Peter Paul Rubens 1613~15 at National Gallery of Art, Washington, D. C. Daniel 6.19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" y="-8753"/>
            <a:ext cx="4562875" cy="309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2357" y="30933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in the Lions' Den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Paul Rubens 1613~15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Gallery of Art, Washington, D. C. 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Paul Chang\Pictures\Genesis-Joseph\Joseph's Dreams\The Dream of St Joseph by Georges de La Tour (1493~1552) at Nantes Museum of Ar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34" y="1"/>
            <a:ext cx="4566709" cy="51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7066" y="42481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Dream of St Joseph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Georges de La Tour (1493~1552) at Nantes Museum of Arts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85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勇氣抓住機會</a:t>
            </a: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有機會與抓住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兩回事。機會顧名思義是稍縱即逝的﹐要即時把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握住。「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愛惜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善用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原意是「救贖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贖回」。保羅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使用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字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的用意很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深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要把握住機會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﹐且要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贖回為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神所用。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5.17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主旨如何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﹐那麼贖回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機會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目的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當然是叫它為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神旨效力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77911"/>
            <a:ext cx="868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工作上遇見升遷時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﹐做生意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遇到好機會時﹐身為基督徒我們的反應是什麼﹖除了感謝神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﹐也同時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問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神﹐你在我身上的心意是什麼呢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。既然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得到了一個好機會﹐我們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自然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這個機會奉獻在神的手中﹐叫神得到榮耀﹐也叫人得到益處。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553769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以斯帖記記載猶太女子以斯帖被選為皇后﹐對亡國奴而言﹐這是殊榮。原來神賜給她這個特別的機會是有祂的用意的。</a:t>
            </a:r>
            <a:endParaRPr kumimoji="0" lang="zh-TW" altLang="en-US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074" name="Picture 2" descr="C:\Users\Paul Chang\Pictures\Esther\Portrait\Esther by Sir. John Everett Millais 1865 (the Yellow gown  was given to General Gordon by the Chinese emperor after his defeat of the Taiping rebellion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91" y="0"/>
            <a:ext cx="36063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967750" y="33337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Esther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Sir. John Everett Millais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1865</a:t>
            </a: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Yellow gown  was given to General Gordon by the Chinese emperor after his defeat of the Taiping rebellion)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宰相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哈曼是亞甲人﹐這個族群和猶太人是死敵﹐必欲除去猶太人而後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快。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有朝一日哈曼做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了權臣﹐就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想盡辦法要殊滅整個猶太人。這是猶太人在波斯帝國生死存亡的危機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Paul Chang\Pictures\Esther\Modechai\Desperation of Mordecai The derelict attributed to Sandro Botticelli c. 1480 at Pallavicini-Rospigliosi Palace, 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6030"/>
            <a:ext cx="2438400" cy="30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0296" y="2266950"/>
            <a:ext cx="66191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猶太人末底改是以斯帖的養父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斯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2.7)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﹐就立刻將這件危機告訴以斯帖﹐催促她一定要想辦法向國王進諫﹐阻止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哈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曼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的陰謀。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57400" y="40957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Desperation of Mordecai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Derelict</a:t>
            </a: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attributed to Sandro Botticelli c. 1480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Pallavicini-Rospigliosi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Palace, Rome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以斯帖的第一反應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國王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沒有召見我﹐我若闖見﹐是死路一條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。然而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末底改說出了一句歷世歷代神的兒女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奉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圭臬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的話﹕「焉知你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王后的位分﹐不是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現今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的機會麼﹖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斯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4.14b)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Paul Chang\Pictures\Esther\Modechai\Esther and Mordecai by Aelbert van Der Schoor 1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11" y="1352551"/>
            <a:ext cx="4657419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04799" y="4248150"/>
            <a:ext cx="4144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Esther and Mordecai </a:t>
            </a:r>
            <a:endParaRPr lang="en-US" altLang="zh-TW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Aelbert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Der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Schoor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1643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61950"/>
            <a:ext cx="518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近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幾年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流行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耶魯大學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法學院教授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Amy Chu 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蔡美兒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虎媽戰歌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Battle Hymn of Tiger Mothering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2011)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書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華人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不太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需要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吧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因為我們老早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就在書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上所寫的許多事了。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44" y="1352550"/>
            <a:ext cx="3784256" cy="378425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37" y="3408939"/>
            <a:ext cx="3286129" cy="17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" y="285750"/>
            <a:ext cx="572529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以斯帖貴為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皇后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已得到機會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但這機會只是世俗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化了﹐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跟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女子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皇后沒有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差別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。多少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皇后都化為塵土﹐而今安在哉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若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斯帖沒有將她的機會「贖回」﹑成為主用的話﹐她不會被神記念。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Paul Chang\Pictures\Esther\Portrait\Queen Esther by Edwin Long 1878 at National Gallery of Victoria, Melbour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97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153297" y="40957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Queen Esther </a:t>
            </a:r>
            <a:endParaRPr lang="en-US" altLang="zh-TW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Edwin Long 1878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Gallery of Victoria, Melbourne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433363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10.31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說﹐「你們或喫或喝﹑無論作甚麼﹐都要為榮耀神而行。」神的兒女活在神所創造的世界上﹐需要把所有的機會都贖回﹐為主所用﹐好叫神得著榮耀。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Paul Chang\Pictures\Esther\Esther Becomes Queen\The Crowning of Esther by Jean François de Troy c. 1825 at Cooper Hewitt, Smithsonian Design Museum, NY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20006"/>
            <a:ext cx="4724399" cy="344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4095750"/>
            <a:ext cx="4333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Crowning of Esther </a:t>
            </a:r>
            <a:endParaRPr lang="en-US" altLang="zh-TW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 François de Troy c. 1825 at Cooper Hewitt, Smithsonian Design Museum, NYC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65003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5.16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解釋為什麼神的兒女「要贖回機會﹐因為現今的世代邪惡。」當年奧古斯丁得救時﹐神給他最重要的一句話就是﹐「總要披戴主耶穌基督﹐不要為肉體安排﹑去放縱私慾。」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13.14)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神給我們機會﹐要看我們怎樣去運用它﹕是只為著自己的好處呢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單純想念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到神的榮耀呢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Paul Chang\Pictures\CH-Ancient\St. Augustine of Hippo\Saint Augustine by Michael Lukas Leopold Willmann 1696 at National Museum in Wrocław, Po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52" y="590550"/>
            <a:ext cx="2643648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928352" y="42201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 Augustine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Lukas Leopold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Willmann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1696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Museum in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Wrocław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Poland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老約翰為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這邪惡俗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世做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了深入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詳細的詮釋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en-US" altLang="zh-TW" sz="28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2.15 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不要愛世界和世界上的事。人若愛世界﹐愛父的心就不在他裡面了。</a:t>
            </a:r>
            <a:r>
              <a:rPr lang="en-US" altLang="zh-TW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2.16 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因為凡世界上的事﹐就像肉體的情慾﹑眼目的情慾﹑並今生的驕傲﹐都不是從父來的﹐乃是從世界來的。</a:t>
            </a:r>
            <a:r>
              <a:rPr lang="en-US" altLang="zh-TW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2.17 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這世界和其上的情慾都要過去﹐惟獨遵行神旨意的﹐是永遠常存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28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我們的機會若沒有贖回歸給神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終歸虛空﹔若贖回歸給神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永遠常存。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Paul Chang\Pictures\Christ-Incidents\Disciples\St. John\St John the Evangelist by Vladimir Borovikovsky 1804~09 at Russian Muse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73048"/>
            <a:ext cx="2233044" cy="22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286000" y="44005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 John the Evangelist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Vladimir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Borovikovsky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1804~09 at Russian Museum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毅力善用機會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5.15-17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這一段經文的主動詞是一開頭的「行事」。所以這一段經文要倒過來讀﹕明白主旨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/>
              </a:rPr>
              <a:t>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善用機會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/>
              </a:rPr>
              <a:t>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行事智慧。機會來了是否就意味著水到渠成﹐了無攔阻呢﹖不。在神的旨意成就的過程上﹐還有許多的挑戰﹐要我們以信心迎戰﹐堅持到底﹐才能勝利在望。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斯帖豁出去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</a:p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我們還是來看以斯帖記﹐因為在這卷書裏有許多的機會和「偶然」﹗當以斯帖皇后冒死進去見王時﹐她說﹐「我違例進去見王﹐我若死就死罷﹗」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斯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4.16c)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機會中仍是有危機的。可是她這樣去做是符合神的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旨意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﹐因為神定意要看顧祂的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選民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參斯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4.14)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Paul Chang\Pictures\Esther\Esther Touches the Sceptor\Esther before Ahasuerus by Artemisia Gentileschi c. 1630 at Metropolitan Museum of 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70663"/>
            <a:ext cx="2971800" cy="227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608438" y="40957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Esther before Ahasuerus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Artemisia Gentileschi c. 1630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Metropolitan Museum of Art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當她違例進殿時﹐有新的機會賜給她﹐叫她存活嗎﹖有﹐就是國王「施恩於她﹐向她伸出手中的金杖。」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斯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5.2)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這樣﹐她就可以免死而向王求恩了。求什麼呢﹖國王真慷慨﹐「就是國的一半也必賜給妳」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(5.3)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她只求國王帶著哈曼兩度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赴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她的筵席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(5.4-8)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Paul Chang\Pictures\Esther\Esther Touches the Sceptor\Esther Presents herself at the Palace by Willem van Herp the Elder (1614~7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98" y="2419350"/>
            <a:ext cx="3676201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95798" y="401955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Esther Presents </a:t>
            </a:r>
            <a:r>
              <a:rPr lang="en-US" altLang="zh-TW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Herself </a:t>
            </a:r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Palace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Willem van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Herp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Elder (1614~77)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以斯帖記是一卷很有趣的歷史故事書。國王當夜居然睡不著覺﹐就吩咐人取史卷來讀﹐不偏不倚地就讀到以往末底改救他有功﹑卻未獎賞的記載。這不正是傳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9.11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所說的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所臨到眾人的﹐是在乎當時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機會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」嗎﹖機會是神為著成全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旨意創造的。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Paul Chang\Pictures\Esther\Modechai\The Triumph of Mordecai by Jean II Restout 1755 at Saint-Roch, P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21" y="1809244"/>
            <a:ext cx="3059179" cy="333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512821" y="39433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Triumph of Mordecai </a:t>
            </a:r>
            <a:endParaRPr lang="en-US" altLang="zh-TW" sz="2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 II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Restout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1755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Saint-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Roch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Paris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時候到了﹐在第二回筵席上﹐國王又給予王后一個機會可以向王求恩惠。以斯帖求什麼呢﹖「求王將我的本族賜給我。」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斯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7.3)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這時﹐王才知道原來哈曼有陰謀要殊滅整個猶太人。最後﹐王就大怒﹐把哈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曼釘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死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在他為謀害末底改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所預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的木架上。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Paul Chang\Pictures\Esther\2nd Banquet\Esther Denouncing Haman by Ernest Normand 1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79953"/>
            <a:ext cx="4265141" cy="27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04800" y="394335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Esther Denouncing Haman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Ernest Normand 1888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" y="285750"/>
            <a:ext cx="41039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最後﹐不但以斯帖解決了滅族危機﹐反而將敵人亞甲族消滅﹐直到今日猶太人還在慶祝這個凱旋的日子﹐即普珥節。</a:t>
            </a:r>
            <a:endParaRPr kumimoji="0" lang="zh-TW" altLang="en-US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5363" name="Picture 3" descr="C:\Users\Paul Chang\Pictures\Esther\Modechai\Esther and Mordechai writing the First letter of Purim by Aert de Gelder 1675 at Museo Nacional de Bellas Artes, Buenos Aires, Argent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15" y="971550"/>
            <a:ext cx="5040085" cy="416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1" y="3421792"/>
            <a:ext cx="41039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Esther and Mordechai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 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Purim </a:t>
            </a:r>
            <a:endParaRPr lang="en-US" altLang="zh-TW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Aert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Gelder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1675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Museo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Nacional de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Bellas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Buenos Aires, Argentine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519843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但另一面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﹐虎媽的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想法作法真對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嗎﹖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1999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年底時代雜誌公佈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的世紀人物愛因斯坦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若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這種虎父虎母來養育的話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位天才型人物極可能在童年時﹐就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被扼殺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掉他一生最特殊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的稟賦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﹕創意。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34" y="0"/>
            <a:ext cx="3907465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38200" y="4095749"/>
            <a:ext cx="4341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Albert Einstein: Person of the Century</a:t>
            </a: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1999 December, Time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2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父</a:t>
            </a:r>
            <a:r>
              <a:rPr lang="zh-TW" altLang="zh-TW" sz="32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親愛的</a:t>
            </a:r>
            <a:r>
              <a:rPr lang="zh-TW" altLang="zh-TW" sz="32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眼淚</a:t>
            </a:r>
            <a:endParaRPr lang="en-US" altLang="zh-TW" sz="3200" dirty="0" smtClean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6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尹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衍樑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(1950~)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是台灣著名的企業家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潤泰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總裁。幼年頑劣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青少年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在感化院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管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訓班度過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大學裏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一名畢業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。進社會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後突然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開竅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(26)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﹐對學問有興趣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什麼因素改變了他的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一生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呢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﹖父親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眼淚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現代版的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浪子回頭。父親不捨兒子﹐流淚禱告到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回頭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相信有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轉機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一時辰是專為他的兒子預留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你如此地相信神會為你的兒子有特別的時機嗎﹖做一個好父母﹐不只是幫他們安排忙碌的節目學這學那﹐而是教導他們看見他們自己人生的機會﹑抓住它並善用它。人有用了﹐神就得到榮耀。</a:t>
            </a:r>
            <a:endParaRPr kumimoji="0" lang="zh-TW" altLang="en-US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汲取光陰之福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Wendy </a:t>
            </a:r>
            <a:r>
              <a:rPr lang="en-US" altLang="zh-TW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Mogel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信猶太教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在書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裏寫到「珍惜光陰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」時﹐用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了不少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篇幅講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如何帶領兒女正視守安息日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。我們基督徒守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第四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誡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守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信仰和習慣要如何傳遞到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﹐是十分重要的事。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6387" name="Picture 3" descr="C:\Users\Public\Pictures\Pilgrims Going to Church by George Henry Boughton 1867 at New York Historical Society. higher res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42" y="2724150"/>
            <a:ext cx="4453758" cy="241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28539" y="39294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Pilgrims Going to Church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 Henry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Boughton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1867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 Historical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創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2.3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說﹐「神賜福給第七日﹐定為聖日﹐因為在這日神歇了祂一切創造的工﹐就安息了。」孩子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小時﹐父母容易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帶領他們去教會崇拜﹐大了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後就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容易﹐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除非他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得救改變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。是否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將救恩傳承給兒女﹐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跟是否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帶領他們養成主日敬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拜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奉﹐很有關係。父母有太多的機會可以將正確的世界觀潛移默化到兒女的心中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49693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AP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課程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的問題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父母親大力支持﹐甚至主導﹐不惜犧牲主日崇拜﹑主日學﹑週五團契等聚會時﹐小孩就已經知道一件事﹕屬靈宗教的事是次要的﹐它是在我的世界觀之外的一件小事而已。</a:t>
            </a:r>
            <a:endParaRPr kumimoji="0" lang="zh-TW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Paul Chang\Pictures\Christ-Birth Till 30\Salvator Mundi\Salvator Mundi by Andrea Previtali 1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28" y="438150"/>
            <a:ext cx="4174672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395749" y="4395916"/>
            <a:ext cx="249946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Salvator Mundi </a:t>
            </a:r>
            <a:endParaRPr lang="it-IT" altLang="zh-TW" sz="2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t-IT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it-IT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Andrea Previtali 1519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09550"/>
            <a:ext cx="5181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然而主日的賜福攸關永遠的救恩﹐乃是生命的基石﹐文化的基因﹐也是聖經世界觀的原則。當社會大多數的百姓都能夠確守主日為聖時﹐它所呈現出來的光景絕對不是我們今天打開電視﹑報紙﹐所讀到聽到看到的亂象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Paul Chang\Pictures\Genesis-Creation\Gott erschafft den Weltkreis (God creates the world) by Rudolf von Ems 1350~75 at University and State Library Ful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50" y="590550"/>
            <a:ext cx="379229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85800" y="43176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Creates 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Rudolf von Ems 1350~75 at University and State Library Fulda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James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Dobson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全家去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滑雪﹐計劃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週六可以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回來。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結果氣候不好都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不能滑雪﹐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他就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改變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計劃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禮拜天果然放晴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溫度夠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冷﹐是個滑雪的好天氣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計劃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主日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早晨簡略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崇拜﹐然後孩子們可以去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滑雪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可是有個兒子怏怏不樂﹐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他問怎麼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回事。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兒子說﹐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Daddy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﹐你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不總是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說主日是聖日﹐不應該改做他用﹐怎麼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這次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匆匆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崇拜﹐叫我們去滑雪呢﹖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Dobson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立刻認罪悔改﹐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維持守主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日的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初衷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5486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這樣的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堅持我們做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嗎﹖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Dobson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博士在孩子心中立下了一個好榜樣﹕掌握住光陰中最大的奧祕﹐就是藏在每個主日中的福份﹐它是永遠的救恩﹐也是文化的基石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ea typeface="標楷體" pitchFamily="65" charset="-120"/>
            </a:endParaRPr>
          </a:p>
        </p:txBody>
      </p:sp>
      <p:pic>
        <p:nvPicPr>
          <p:cNvPr id="19458" name="Picture 2" descr="C:\Users\Public\Pictures\James Dob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73373"/>
            <a:ext cx="3188044" cy="41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498124" y="371475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James Dobson (1936~)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kumimoji="0" lang="en-US" altLang="zh-TW" sz="3200" dirty="0" smtClean="0">
              <a:solidFill>
                <a:srgbClr val="FFFF00"/>
              </a:solidFill>
              <a:ea typeface="標楷體" pitchFamily="65" charset="-120"/>
            </a:endParaRPr>
          </a:p>
          <a:p>
            <a:pPr algn="just"/>
            <a:r>
              <a:rPr kumimoji="0" lang="zh-TW" altLang="zh-TW" sz="3200" dirty="0" smtClean="0">
                <a:solidFill>
                  <a:srgbClr val="FFFF00"/>
                </a:solidFill>
                <a:ea typeface="標楷體" pitchFamily="65" charset="-120"/>
              </a:rPr>
              <a:t>創造</a:t>
            </a:r>
            <a:r>
              <a:rPr kumimoji="0" lang="zh-TW" altLang="zh-TW" sz="3200" dirty="0">
                <a:solidFill>
                  <a:srgbClr val="FFFF00"/>
                </a:solidFill>
                <a:ea typeface="標楷體" pitchFamily="65" charset="-120"/>
              </a:rPr>
              <a:t>秩序發</a:t>
            </a:r>
            <a:r>
              <a:rPr kumimoji="0" lang="zh-TW" altLang="zh-TW" sz="3200" dirty="0" smtClean="0">
                <a:solidFill>
                  <a:srgbClr val="FFFF00"/>
                </a:solidFill>
                <a:ea typeface="標楷體" pitchFamily="65" charset="-120"/>
              </a:rPr>
              <a:t>威</a:t>
            </a:r>
            <a:endParaRPr kumimoji="0" lang="zh-TW" altLang="en-US" sz="3200" dirty="0">
              <a:solidFill>
                <a:srgbClr val="FFFF00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1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kumimoji="0" lang="en-US" altLang="zh-TW" sz="3200" dirty="0" smtClean="0">
              <a:solidFill>
                <a:srgbClr val="FFFF00"/>
              </a:solidFill>
              <a:ea typeface="標楷體" pitchFamily="65" charset="-120"/>
            </a:endParaRPr>
          </a:p>
          <a:p>
            <a:pPr algn="just"/>
            <a:r>
              <a:rPr kumimoji="0" lang="zh-TW" altLang="zh-TW" sz="3200" dirty="0" smtClean="0">
                <a:solidFill>
                  <a:srgbClr val="FFFF00"/>
                </a:solidFill>
                <a:ea typeface="標楷體" pitchFamily="65" charset="-120"/>
              </a:rPr>
              <a:t>創造</a:t>
            </a:r>
            <a:r>
              <a:rPr kumimoji="0" lang="zh-TW" altLang="zh-TW" sz="3200" dirty="0">
                <a:solidFill>
                  <a:srgbClr val="FFFF00"/>
                </a:solidFill>
                <a:ea typeface="標楷體" pitchFamily="65" charset="-120"/>
              </a:rPr>
              <a:t>秩序發</a:t>
            </a:r>
            <a:r>
              <a:rPr kumimoji="0" lang="zh-TW" altLang="zh-TW" sz="3200" dirty="0" smtClean="0">
                <a:solidFill>
                  <a:srgbClr val="FFFF00"/>
                </a:solidFill>
                <a:ea typeface="標楷體" pitchFamily="65" charset="-120"/>
              </a:rPr>
              <a:t>威</a:t>
            </a:r>
            <a:endParaRPr kumimoji="0" lang="zh-TW" altLang="en-US" sz="3200" dirty="0">
              <a:solidFill>
                <a:srgbClr val="FFFF00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1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14350"/>
            <a:ext cx="8686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雖然如此﹐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中國人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流行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虎媽風來管教兒女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。有一背景是美國人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所沒有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少數移民在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環境中受到莫明其妙的壓力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﹑打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壓﹑歧視和霸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凌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這些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反而成了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華裔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力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爭上游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的力量。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7950"/>
            <a:ext cx="9144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kumimoji="0" lang="en-US" altLang="zh-TW" sz="3200" dirty="0" smtClean="0">
              <a:solidFill>
                <a:srgbClr val="FFFF00"/>
              </a:solidFill>
              <a:ea typeface="標楷體" pitchFamily="65" charset="-120"/>
            </a:endParaRPr>
          </a:p>
          <a:p>
            <a:pPr algn="just"/>
            <a:r>
              <a:rPr kumimoji="0" lang="zh-TW" altLang="zh-TW" sz="3200" dirty="0" smtClean="0">
                <a:solidFill>
                  <a:srgbClr val="FFFF00"/>
                </a:solidFill>
                <a:ea typeface="標楷體" pitchFamily="65" charset="-120"/>
              </a:rPr>
              <a:t>創造</a:t>
            </a:r>
            <a:r>
              <a:rPr kumimoji="0" lang="zh-TW" altLang="zh-TW" sz="3200" dirty="0">
                <a:solidFill>
                  <a:srgbClr val="FFFF00"/>
                </a:solidFill>
                <a:ea typeface="標楷體" pitchFamily="65" charset="-120"/>
              </a:rPr>
              <a:t>秩序發</a:t>
            </a:r>
            <a:r>
              <a:rPr kumimoji="0" lang="zh-TW" altLang="zh-TW" sz="3200" dirty="0" smtClean="0">
                <a:solidFill>
                  <a:srgbClr val="FFFF00"/>
                </a:solidFill>
                <a:ea typeface="標楷體" pitchFamily="65" charset="-120"/>
              </a:rPr>
              <a:t>威</a:t>
            </a:r>
            <a:endParaRPr kumimoji="0" lang="zh-TW" altLang="en-US" sz="3200" dirty="0">
              <a:solidFill>
                <a:srgbClr val="FFFF00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1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571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Amu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Chu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就是一例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同學加給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她的種族歧視。但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她表現傑出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﹐終能揚眉吐氣。高中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畢業第一名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致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答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辭的光榮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哈佛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法學院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出生﹐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形同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美國貴族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血統一樣﹐使人刮目相看。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或許菲律賓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閩南人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家庭的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儒家傳統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﹐促使她使用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儒式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教育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法則﹐來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養育兩女。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463850"/>
            <a:ext cx="3276600" cy="467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Wendy </a:t>
            </a:r>
            <a:r>
              <a:rPr lang="en-US" altLang="zh-TW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Mogel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講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故事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單親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母親尋求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拉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比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幫助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﹐因為她的小孩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Jordan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一直都很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生氣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拉比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知道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原因了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。妳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把妳的小孩弄得太緊張了﹐他只是一個小孩子﹐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他需要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有自己輕鬆玩耍的時間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和別的小孩玩耍其實是小孩心理發展上很重要的一環﹐它屬於群育。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跟小孩釣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過魚嗎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過棋嗎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騎腳踏車是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嗎﹖當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他第一次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放騎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﹐你親眼看見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興奮嗎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﹖跟小孩放過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風箏沒有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別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孩子們的時間排得太緊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小時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﹐父母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有這樣對待我們嗎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還不是長大了﹐有比別人差嗎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虎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媽們﹐妳要懷疑自己的小孩會不會是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愛因斯坦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而妳可能正在阻攔創意天才在他心中的滋長呢﹗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4267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人的身心成熟﹐不在乎智育﹑體育﹐而在乎德育和情育﹐而德育和情育又常在群育中成長。可見群育是何等地重要。這一個成熟﹐在聖經上屬於人生智慧的一部份。</a:t>
            </a:r>
            <a:endParaRPr kumimoji="0" lang="zh-TW" altLang="en-US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84" y="1795458"/>
            <a:ext cx="4445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2">
      <a:majorFont>
        <a:latin typeface="Arial Narrow"/>
        <a:ea typeface="UWCCYF (Big5)"/>
        <a:cs typeface=""/>
      </a:majorFont>
      <a:minorFont>
        <a:latin typeface="Arial Narrow"/>
        <a:ea typeface="UWCCYF (Big5)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760</TotalTime>
  <Words>3487</Words>
  <Application>Microsoft Office PowerPoint</Application>
  <PresentationFormat>如螢幕大小 (16:9)</PresentationFormat>
  <Paragraphs>188</Paragraphs>
  <Slides>50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1" baseType="lpstr">
      <vt:lpstr>Elemental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Lei</dc:creator>
  <cp:lastModifiedBy>Paul Chang</cp:lastModifiedBy>
  <cp:revision>209</cp:revision>
  <dcterms:created xsi:type="dcterms:W3CDTF">2014-01-10T15:01:01Z</dcterms:created>
  <dcterms:modified xsi:type="dcterms:W3CDTF">2020-09-27T03:26:51Z</dcterms:modified>
</cp:coreProperties>
</file>