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7" r:id="rId2"/>
    <p:sldId id="427" r:id="rId3"/>
    <p:sldId id="431" r:id="rId4"/>
    <p:sldId id="434" r:id="rId5"/>
    <p:sldId id="433" r:id="rId6"/>
    <p:sldId id="432" r:id="rId7"/>
    <p:sldId id="485" r:id="rId8"/>
    <p:sldId id="435" r:id="rId9"/>
    <p:sldId id="437" r:id="rId10"/>
    <p:sldId id="436" r:id="rId11"/>
    <p:sldId id="438" r:id="rId12"/>
    <p:sldId id="439" r:id="rId13"/>
    <p:sldId id="440" r:id="rId14"/>
    <p:sldId id="257" r:id="rId15"/>
    <p:sldId id="442" r:id="rId16"/>
    <p:sldId id="443" r:id="rId17"/>
    <p:sldId id="445" r:id="rId18"/>
    <p:sldId id="444" r:id="rId19"/>
    <p:sldId id="446" r:id="rId20"/>
    <p:sldId id="447" r:id="rId21"/>
    <p:sldId id="448" r:id="rId22"/>
    <p:sldId id="449" r:id="rId23"/>
    <p:sldId id="424" r:id="rId24"/>
    <p:sldId id="451" r:id="rId25"/>
    <p:sldId id="487" r:id="rId26"/>
    <p:sldId id="486" r:id="rId27"/>
    <p:sldId id="354" r:id="rId28"/>
    <p:sldId id="452" r:id="rId29"/>
    <p:sldId id="453" r:id="rId30"/>
    <p:sldId id="454" r:id="rId31"/>
    <p:sldId id="426" r:id="rId32"/>
    <p:sldId id="428" r:id="rId33"/>
    <p:sldId id="455" r:id="rId34"/>
    <p:sldId id="456" r:id="rId35"/>
    <p:sldId id="457" r:id="rId36"/>
    <p:sldId id="430" r:id="rId37"/>
    <p:sldId id="460" r:id="rId38"/>
    <p:sldId id="461" r:id="rId39"/>
    <p:sldId id="462" r:id="rId40"/>
    <p:sldId id="463" r:id="rId41"/>
    <p:sldId id="464" r:id="rId42"/>
    <p:sldId id="466" r:id="rId43"/>
    <p:sldId id="465" r:id="rId44"/>
    <p:sldId id="467" r:id="rId45"/>
    <p:sldId id="469" r:id="rId46"/>
    <p:sldId id="470" r:id="rId47"/>
    <p:sldId id="472" r:id="rId48"/>
    <p:sldId id="468" r:id="rId49"/>
    <p:sldId id="471" r:id="rId50"/>
    <p:sldId id="474" r:id="rId51"/>
    <p:sldId id="473" r:id="rId52"/>
    <p:sldId id="476" r:id="rId53"/>
    <p:sldId id="475" r:id="rId54"/>
    <p:sldId id="477" r:id="rId55"/>
    <p:sldId id="478" r:id="rId56"/>
    <p:sldId id="479" r:id="rId57"/>
    <p:sldId id="488" r:id="rId58"/>
    <p:sldId id="480" r:id="rId59"/>
    <p:sldId id="481" r:id="rId60"/>
    <p:sldId id="482" r:id="rId61"/>
    <p:sldId id="484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4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9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1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9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2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6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4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3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169DC-406E-4BE7-8689-E38F35858FB5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3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CC4C2BD-4596-429E-BC5E-E76818CFB1AF}"/>
              </a:ext>
            </a:extLst>
          </p:cNvPr>
          <p:cNvSpPr txBox="1">
            <a:spLocks/>
          </p:cNvSpPr>
          <p:nvPr/>
        </p:nvSpPr>
        <p:spPr>
          <a:xfrm>
            <a:off x="1711635" y="753116"/>
            <a:ext cx="8169007" cy="1035886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8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踏浪者信心之歌</a:t>
            </a:r>
            <a:endParaRPr lang="en-US" altLang="zh-TW" sz="8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id="{26DBEF45-4517-49A6-B665-643EDA41B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5520" y="1873549"/>
            <a:ext cx="2640959" cy="465444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齊一仁 牧師</a:t>
            </a:r>
          </a:p>
          <a:p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409A27-9F49-4C3E-9791-488E380A7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635" y="2615565"/>
            <a:ext cx="8169007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792" y="2294589"/>
            <a:ext cx="10570463" cy="4045527"/>
          </a:xfrm>
        </p:spPr>
        <p:txBody>
          <a:bodyPr>
            <a:noAutofit/>
          </a:bodyPr>
          <a:lstStyle/>
          <a:p>
            <a:pPr algn="l"/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今天，每個族裔的百姓都在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同一艘大船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上，被大風大浪折磨著。在這個時候，教會的主，耶穌基督對教會說，”你們給他們吃吧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!”(2x) 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，你們要去。。。</a:t>
            </a:r>
          </a:p>
          <a:p>
            <a:pPr algn="l"/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a)	“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傳好信息給貧窮的人，醫好傷心的人，。。。安慰一切悲哀的人。” </a:t>
            </a:r>
            <a:r>
              <a:rPr lang="en-US" altLang="zh-TW" sz="40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0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賽 </a:t>
            </a:r>
            <a:r>
              <a:rPr lang="en-US" altLang="zh-TW" sz="40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61:1-2)</a:t>
            </a:r>
            <a:endParaRPr lang="en-US" altLang="zh-TW" sz="4400" spc="-3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386835" y="106440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供應靈魂需要的挑戰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1217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7550" y="2130460"/>
            <a:ext cx="9347478" cy="3703782"/>
          </a:xfrm>
        </p:spPr>
        <p:txBody>
          <a:bodyPr>
            <a:noAutofit/>
          </a:bodyPr>
          <a:lstStyle/>
          <a:p>
            <a:pPr algn="l"/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今天當教會自己都處在大風大浪之中的時候，我們或許會問與門徒一樣的問題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“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我們能給他們吃嗎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?”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，還有，”我們需要走出去嗎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走出去安全嗎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?”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，這問題沒有簡單的答案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  <a:endParaRPr lang="zh-TW" altLang="en-US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633723" y="1357011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供應靈魂需要的挑戰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5547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163" y="2567845"/>
            <a:ext cx="8488219" cy="3703782"/>
          </a:xfrm>
        </p:spPr>
        <p:txBody>
          <a:bodyPr>
            <a:noAutofit/>
          </a:bodyPr>
          <a:lstStyle/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1.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坐在船裏安全的基督徒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2.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行在水面上的踏浪者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615435" y="144409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供應靈魂需要的挑戰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2301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7008" y="2523224"/>
            <a:ext cx="9692639" cy="3703782"/>
          </a:xfrm>
        </p:spPr>
        <p:txBody>
          <a:bodyPr>
            <a:noAutofit/>
          </a:bodyPr>
          <a:lstStyle/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1.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坐在船裏安全的基督徒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Couch Potato Christian </a:t>
            </a:r>
            <a:r>
              <a:rPr 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沙發馬鈴薯基督徒</a:t>
            </a:r>
            <a:r>
              <a:rPr lang="en-US" altLang="zh-TW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供應靈魂需要的挑戰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0066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9" y="1148393"/>
            <a:ext cx="7395864" cy="55479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03469" y="3999346"/>
            <a:ext cx="4037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Couch Potato Man</a:t>
            </a:r>
          </a:p>
        </p:txBody>
      </p:sp>
    </p:spTree>
    <p:extLst>
      <p:ext uri="{BB962C8B-B14F-4D97-AF65-F5344CB8AC3E}">
        <p14:creationId xmlns:p14="http://schemas.microsoft.com/office/powerpoint/2010/main" val="1730778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1338723"/>
            <a:ext cx="10341863" cy="5099023"/>
          </a:xfrm>
        </p:spPr>
        <p:txBody>
          <a:bodyPr>
            <a:noAutofit/>
          </a:bodyPr>
          <a:lstStyle/>
          <a:p>
            <a:pPr algn="l"/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a)	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我曾經想用金錢十一奉獻支持教會的發展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---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但是，從未持續過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pPr algn="l"/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b)	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我曾經想用金錢幫助缺乏的人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—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但從未有過。</a:t>
            </a:r>
          </a:p>
          <a:p>
            <a:pPr algn="l"/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c)	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曾經想花足夠的時間關心配偶，聆聽配偶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---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但從未嘗試。</a:t>
            </a:r>
          </a:p>
          <a:p>
            <a:pPr algn="l"/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d)	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曾經想花足夠的時間，心力陪伴孩子，做孩子的朋友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---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但從未開始。</a:t>
            </a: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13909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1952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1338723"/>
            <a:ext cx="9636021" cy="5099023"/>
          </a:xfrm>
        </p:spPr>
        <p:txBody>
          <a:bodyPr>
            <a:noAutofit/>
          </a:bodyPr>
          <a:lstStyle/>
          <a:p>
            <a:pPr algn="l"/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e)	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曾經想多幫忙家事，洗碗，倒垃圾，拖地，洗衣服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---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但總有藉口。</a:t>
            </a:r>
          </a:p>
          <a:p>
            <a:pPr algn="l"/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f)	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曾經想</a:t>
            </a:r>
            <a:r>
              <a:rPr lang="zh-TW" altLang="en-US" sz="4400" spc="-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再</a:t>
            </a:r>
            <a:r>
              <a:rPr lang="zh-TW" altLang="en-US" sz="4400" spc="-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對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家人大發脾氣，讓家人害怕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---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但從未克制自己。</a:t>
            </a:r>
          </a:p>
          <a:p>
            <a:pPr algn="l"/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g)	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曾經想化解與朋友的嫌隙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---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但從未努力過。</a:t>
            </a:r>
          </a:p>
          <a:p>
            <a:pPr algn="l"/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h)	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曾經想對朋友愛中說實話，作透明敞開的交談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----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但從不敢嘗試。</a:t>
            </a:r>
          </a:p>
          <a:p>
            <a:pPr algn="l"/>
            <a:endParaRPr lang="zh-TW" altLang="en-US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13909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7992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105" y="1741060"/>
            <a:ext cx="9930383" cy="4303124"/>
          </a:xfrm>
        </p:spPr>
        <p:txBody>
          <a:bodyPr>
            <a:noAutofit/>
          </a:bodyPr>
          <a:lstStyle/>
          <a:p>
            <a:pPr algn="l"/>
            <a:r>
              <a:rPr lang="en-US" altLang="zh-TW" sz="4400" spc="-300" dirty="0" err="1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i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	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曾經想每天花足夠的時間讀神的話，默想神的話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---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但ㄧ天打魚，十天曬網。</a:t>
            </a:r>
          </a:p>
          <a:p>
            <a:pPr algn="l"/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j)	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曾經想固定持續的禱告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-----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總是忘記。</a:t>
            </a:r>
          </a:p>
          <a:p>
            <a:pPr algn="l"/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k)	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曾經想花時間帶人讀聖經，或ㄧ對ㄧ的門徒帶領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----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但從未開口邀約。</a:t>
            </a:r>
          </a:p>
          <a:p>
            <a:pPr algn="l"/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l)	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曾經想投入教會的服事</a:t>
            </a:r>
            <a:r>
              <a:rPr lang="en-US" altLang="zh-TW" sz="4400" spc="-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---</a:t>
            </a:r>
            <a:r>
              <a:rPr lang="zh-TW" altLang="en-US" sz="4400" spc="-3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卻從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未開始。</a:t>
            </a:r>
          </a:p>
          <a:p>
            <a:pPr algn="l"/>
            <a:endParaRPr lang="zh-TW" altLang="en-US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13909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5972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928" y="1790108"/>
            <a:ext cx="10698479" cy="5099023"/>
          </a:xfrm>
        </p:spPr>
        <p:txBody>
          <a:bodyPr>
            <a:noAutofit/>
          </a:bodyPr>
          <a:lstStyle/>
          <a:p>
            <a:pPr algn="l"/>
            <a:r>
              <a:rPr lang="en-US" altLang="zh-TW" sz="40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m)	</a:t>
            </a:r>
            <a:r>
              <a:rPr lang="zh-TW" altLang="en-US" sz="40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曾經想堅持誠實正直，不說謊，即使要為此付出大的代價</a:t>
            </a:r>
            <a:r>
              <a:rPr lang="en-US" altLang="zh-TW" sz="40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----</a:t>
            </a:r>
            <a:r>
              <a:rPr lang="zh-TW" altLang="en-US" sz="40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但臨陣退卻。</a:t>
            </a:r>
          </a:p>
          <a:p>
            <a:pPr algn="l"/>
            <a:r>
              <a:rPr lang="en-US" altLang="zh-TW" sz="40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n)	</a:t>
            </a:r>
            <a:r>
              <a:rPr lang="zh-TW" altLang="en-US" sz="40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最後，我發現自己，好像個馬鈴薯，只是很安全的坐在沙發上，拿著遙控器，滑著手機，看著連續劇，。。。但是，我的心靈卻ㄧ天一天的枯萎。。。。我知道這個世界，到處都有需要神的愛的人們，偉大的神呼召我有分於這偉大的使命，我可以活得不一樣，但是，我確沒有改變的行動。</a:t>
            </a: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13909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6878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833" y="1338723"/>
            <a:ext cx="10250424" cy="5099023"/>
          </a:xfrm>
        </p:spPr>
        <p:txBody>
          <a:bodyPr>
            <a:noAutofit/>
          </a:bodyPr>
          <a:lstStyle/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我們在面對大風大浪的挑戰的時候，在面對周圍靈魂的需要的時候，我們當如何克服內心的懼怕，如何有信心可以供應別人的需要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如何產生信心的行動力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 </a:t>
            </a:r>
          </a:p>
          <a:p>
            <a:pPr algn="l"/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太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14:22-33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這段經文，告訴我們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建立信心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三個重要的原因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。主耶穌自己透過這三個原因來幫助門徒的信心得以成長。</a:t>
            </a: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13909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297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401455"/>
            <a:ext cx="8488219" cy="4331854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93507" y="2036343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十四章的背景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5256" y="3166998"/>
            <a:ext cx="100766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spc="-300" dirty="0">
                <a:solidFill>
                  <a:schemeClr val="bg1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主的門徒已經跟隨主兩年多了，離主耶穌上十字架的時間愈來愈近了，主耶穌也加緊對門徒</a:t>
            </a:r>
            <a:r>
              <a:rPr lang="zh-TW" altLang="en-US" sz="4400" spc="-300" dirty="0">
                <a:solidFill>
                  <a:srgbClr val="FFFF00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信心的訓練</a:t>
            </a:r>
            <a:r>
              <a:rPr lang="zh-TW" altLang="en-US" sz="4400" spc="-300" dirty="0">
                <a:solidFill>
                  <a:schemeClr val="bg1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。十四章就是主耶穌藉著兩個大的挑戰，來加強門徒對主的信心的強度。</a:t>
            </a:r>
            <a:endParaRPr lang="en-US" sz="4400" spc="-300" dirty="0">
              <a:solidFill>
                <a:schemeClr val="bg1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8194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1477818"/>
            <a:ext cx="8488219" cy="4959928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第一個原因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認識神創造的權能彰顯在耶穌基督身上。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13909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0374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1477818"/>
            <a:ext cx="8488219" cy="4959928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第一個原因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認識神創造的權能彰顯在耶穌基督身上。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從無到有的大能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從空虛混沌的混亂產生次序與規律中，彰顯出神的智慧設計，神治理大地的能力。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13909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4843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8777" y="1578402"/>
            <a:ext cx="8488219" cy="4959928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第一個原因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認識神創造的權能彰顯在耶穌基督身上。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zh-TW" sz="48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a)</a:t>
            </a:r>
            <a:r>
              <a:rPr lang="zh-TW" altLang="en-US" sz="48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神第三天使水的聚集為大海，第五天神就造出”</a:t>
            </a:r>
            <a:r>
              <a:rPr lang="zh-TW" altLang="en-US" sz="48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大魚</a:t>
            </a:r>
            <a:r>
              <a:rPr lang="zh-TW" altLang="en-US" sz="48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”來。</a:t>
            </a:r>
            <a:endParaRPr lang="en-US" altLang="zh-TW" sz="4800" spc="-3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13909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7365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050473"/>
            <a:ext cx="8488219" cy="36391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8392"/>
            <a:ext cx="8700655" cy="57096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37964" y="3925455"/>
            <a:ext cx="17235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</a:rPr>
              <a:t>大魚，</a:t>
            </a:r>
            <a:endParaRPr lang="en-US" altLang="zh-TW" sz="4000" dirty="0">
              <a:solidFill>
                <a:schemeClr val="bg1"/>
              </a:solidFill>
            </a:endParaRPr>
          </a:p>
          <a:p>
            <a:r>
              <a:rPr lang="zh-TW" altLang="en-US" sz="4000" dirty="0">
                <a:solidFill>
                  <a:schemeClr val="bg1"/>
                </a:solidFill>
              </a:rPr>
              <a:t>大海怪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46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1477818"/>
            <a:ext cx="8488219" cy="4959928"/>
          </a:xfrm>
        </p:spPr>
        <p:txBody>
          <a:bodyPr>
            <a:noAutofit/>
          </a:bodyPr>
          <a:lstStyle/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36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</a:t>
            </a: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是，聖經的獨特之處，就是告訴這些懼怕大海，恐懼大海怪的巴比倫人，迦南人，埃及人，不要害怕這些大魚，因為，聖經宣告</a:t>
            </a:r>
            <a:r>
              <a:rPr lang="en-US" altLang="zh-TW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我們的神，耶和華在海中掌權。</a:t>
            </a:r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13909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5564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1477818"/>
            <a:ext cx="8488219" cy="4959928"/>
          </a:xfrm>
        </p:spPr>
        <p:txBody>
          <a:bodyPr>
            <a:noAutofit/>
          </a:bodyPr>
          <a:lstStyle/>
          <a:p>
            <a:pPr algn="l"/>
            <a:r>
              <a:rPr lang="zh-TW" altLang="en-US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神設立大海的界線</a:t>
            </a:r>
            <a:r>
              <a:rPr lang="en-US" altLang="zh-TW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pPr algn="l"/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伯</a:t>
            </a:r>
            <a:r>
              <a:rPr lang="en-US" altLang="zh-TW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38: 8 </a:t>
            </a:r>
            <a:r>
              <a:rPr lang="zh-TW" altLang="en-US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海水</a:t>
            </a: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衝出，如出胎胞，那時，誰將它關閉呢？</a:t>
            </a:r>
            <a:r>
              <a:rPr lang="en-US" altLang="zh-TW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9 </a:t>
            </a: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是我用雲彩當海的衣服，用幽暗當包裹它的布，</a:t>
            </a:r>
            <a:r>
              <a:rPr lang="en-US" altLang="zh-TW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10 </a:t>
            </a: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為它</a:t>
            </a:r>
            <a:r>
              <a:rPr lang="zh-TW" altLang="en-US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定界限</a:t>
            </a: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，又安門和閂，</a:t>
            </a:r>
            <a:r>
              <a:rPr lang="en-US" altLang="zh-TW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11 </a:t>
            </a: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說：‘你只可到這裡，</a:t>
            </a:r>
            <a:r>
              <a:rPr lang="zh-TW" altLang="en-US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不可越過</a:t>
            </a: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，你狂傲的浪要到此止住。</a:t>
            </a: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13909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8833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4168" y="1477818"/>
            <a:ext cx="9509759" cy="4959928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神馴服海中的大魚。</a:t>
            </a:r>
            <a:endParaRPr lang="en-US" altLang="zh-TW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詩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74:12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神自古以來為我的王── 在地上施行拯救。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你曾用能力將海分開，將水中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大魚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的頭 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US" altLang="zh-TW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תַּנִּ</a:t>
            </a:r>
            <a:r>
              <a:rPr lang="en-US" altLang="zh-TW" sz="4400" dirty="0" err="1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ין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，大海怪的頭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打破。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14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你曾砸碎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鱷魚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的頭 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US" altLang="zh-TW" sz="4400" dirty="0" err="1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לִוְיָתָן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，鱷魚，大海蛇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，把牠給曠野的禽獸為食物。</a:t>
            </a: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13909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1167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401455"/>
            <a:ext cx="8488219" cy="4331854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8727"/>
            <a:ext cx="8839966" cy="5149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78109" y="4156364"/>
            <a:ext cx="17235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</a:rPr>
              <a:t>鱷魚，</a:t>
            </a:r>
            <a:endParaRPr lang="en-US" altLang="zh-TW" sz="4000" dirty="0">
              <a:solidFill>
                <a:schemeClr val="bg1"/>
              </a:solidFill>
            </a:endParaRPr>
          </a:p>
          <a:p>
            <a:r>
              <a:rPr lang="zh-TW" altLang="en-US" sz="4000" dirty="0">
                <a:solidFill>
                  <a:schemeClr val="bg1"/>
                </a:solidFill>
              </a:rPr>
              <a:t>大海蛇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44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1477818"/>
            <a:ext cx="8488219" cy="4959928"/>
          </a:xfrm>
        </p:spPr>
        <p:txBody>
          <a:bodyPr>
            <a:noAutofit/>
          </a:bodyPr>
          <a:lstStyle/>
          <a:p>
            <a:pPr algn="l"/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神馴服海中的大魚。</a:t>
            </a:r>
            <a:endParaRPr lang="en-US" altLang="zh-TW" sz="44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伯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41:1”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你能用魚鉤釣上鱷魚嗎？”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…      5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你豈可拿牠當雀鳥玩耍嗎？  豈可為你的幼女將牠拴住嗎？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人不能，但神能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!)</a:t>
            </a:r>
            <a:endParaRPr lang="zh-TW" altLang="en-US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13909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1844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459" y="1477818"/>
            <a:ext cx="9043693" cy="4959928"/>
          </a:xfrm>
        </p:spPr>
        <p:txBody>
          <a:bodyPr>
            <a:noAutofit/>
          </a:bodyPr>
          <a:lstStyle/>
          <a:p>
            <a:pPr algn="l"/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神使深海分開，使以色列人走乾地。</a:t>
            </a: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賽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51:9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耶和華的膀臂啊，興起！興起！ 以能力為衣穿上， 像古時的年日、上古的世代興起一樣。 。。。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10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使海與深淵的水乾涸、 使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海的深處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變為贖民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經過之路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的， 不是你嗎？</a:t>
            </a: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13909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189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1890" y="3428999"/>
            <a:ext cx="8488219" cy="2048903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太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14:22”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耶穌隨即催門徒上船，先渡到那邊去，。。。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23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。到了晚上，。。。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24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那時，船在海中，因風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不順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，被浪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搖撼。”</a:t>
            </a: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523995" y="1594755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r>
              <a:rPr lang="zh-TW" altLang="en-US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大風大浪的挑戰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6411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1477818"/>
            <a:ext cx="8488219" cy="4959928"/>
          </a:xfrm>
        </p:spPr>
        <p:txBody>
          <a:bodyPr>
            <a:noAutofit/>
          </a:bodyPr>
          <a:lstStyle/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所以，門徒認識耶和華神是給海設界線的神，是制伏海中怪獸的神，是使海分開的神，整本聖經都宣告說，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神是在海中掌權的神</a:t>
            </a:r>
            <a:r>
              <a:rPr lang="en-US" altLang="zh-TW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神是在全地掌權的神。</a:t>
            </a: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13909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4456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401455"/>
            <a:ext cx="8488219" cy="4331854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287" y="748145"/>
            <a:ext cx="7823200" cy="53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91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401455"/>
            <a:ext cx="8488219" cy="4331854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034" y="967509"/>
            <a:ext cx="7719706" cy="492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16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1477818"/>
            <a:ext cx="8488219" cy="4959928"/>
          </a:xfrm>
        </p:spPr>
        <p:txBody>
          <a:bodyPr>
            <a:noAutofit/>
          </a:bodyPr>
          <a:lstStyle/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對當時的以色列人而言，這位在海上掌權的</a:t>
            </a:r>
            <a:r>
              <a:rPr lang="zh-TW" altLang="en-US" sz="6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神似乎隱藏了</a:t>
            </a:r>
            <a:r>
              <a:rPr lang="en-US" altLang="zh-TW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 </a:t>
            </a: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13909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8704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1635" y="1947912"/>
            <a:ext cx="8488219" cy="3763260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太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14: 22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耶穌隨即催門徒上船，先渡到那邊去，。。。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23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。。。，他就獨自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上山去禱告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。到了晚上，只有他一人在那裡。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13909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5224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756" y="1477818"/>
            <a:ext cx="9016261" cy="4959928"/>
          </a:xfrm>
        </p:spPr>
        <p:txBody>
          <a:bodyPr>
            <a:noAutofit/>
          </a:bodyPr>
          <a:lstStyle/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耶穌為門徒禱告，為他們對神的信心成長迫切的禱告。為甚麼是迫切的禱告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因為耶穌一直禱告到凌晨三點鐘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1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zh-TW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14:24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那時，船在海中，因風不順，被浪搖撼。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25 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夜裡四更天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，。。。耶穌。。。往門徒那裡去。</a:t>
            </a: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13909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2200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8777" y="1854097"/>
            <a:ext cx="8488219" cy="4331854"/>
          </a:xfrm>
        </p:spPr>
        <p:txBody>
          <a:bodyPr>
            <a:noAutofit/>
          </a:bodyPr>
          <a:lstStyle/>
          <a:p>
            <a:pPr algn="l"/>
            <a:r>
              <a:rPr lang="en-US" altLang="zh-TW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14:25 </a:t>
            </a:r>
            <a:r>
              <a:rPr lang="zh-TW" altLang="en-US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夜裡四更天，。。。耶穌</a:t>
            </a:r>
            <a:r>
              <a:rPr lang="zh-TW" altLang="en-US" sz="6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在海面上走</a:t>
            </a:r>
            <a:r>
              <a:rPr lang="zh-TW" altLang="en-US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，往門徒那裡去。</a:t>
            </a: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zh-TW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Walk on the sea!</a:t>
            </a:r>
            <a:endParaRPr lang="zh-TW" altLang="en-US" sz="44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0429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401455"/>
            <a:ext cx="8488219" cy="4331854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14:26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門徒看見他在海面上走，就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驚慌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了，說：“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是個鬼怪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！”便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害怕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喊叫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起來。</a:t>
            </a: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8654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8777" y="1835809"/>
            <a:ext cx="8488219" cy="4331854"/>
          </a:xfrm>
        </p:spPr>
        <p:txBody>
          <a:bodyPr>
            <a:noAutofit/>
          </a:bodyPr>
          <a:lstStyle/>
          <a:p>
            <a:pPr algn="l"/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14:27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耶穌連忙對他們說：“你們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放心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，是我，不要怕！”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你們放心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 ( </a:t>
            </a:r>
            <a:r>
              <a:rPr lang="el-GR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θαρσέω </a:t>
            </a:r>
            <a:r>
              <a:rPr lang="zh-TW" altLang="el-GR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 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be courageous,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命令句，你們要鼓起勇氣來，你們要勇敢，不要害怕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!)</a:t>
            </a:r>
            <a:endParaRPr lang="zh-TW" altLang="en-US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73751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8211" y="1752231"/>
            <a:ext cx="8668789" cy="4331854"/>
          </a:xfrm>
        </p:spPr>
        <p:txBody>
          <a:bodyPr>
            <a:noAutofit/>
          </a:bodyPr>
          <a:lstStyle/>
          <a:p>
            <a:pPr algn="l"/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14:27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耶穌連忙對他們說：“你們放心，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是我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，不要怕！”</a:t>
            </a:r>
          </a:p>
          <a:p>
            <a:pPr algn="l"/>
            <a:endParaRPr lang="en-US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l-GR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ἐγώ εἰμι </a:t>
            </a:r>
            <a:r>
              <a:rPr lang="el-GR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I am ，”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我是”， 我是自有永有的那一位，我是始，我是終，我是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在海上掌權的那一位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，我是走在海上的神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endParaRPr lang="en-US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556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720" y="2497724"/>
            <a:ext cx="9848087" cy="4054764"/>
          </a:xfrm>
        </p:spPr>
        <p:txBody>
          <a:bodyPr>
            <a:noAutofit/>
          </a:bodyPr>
          <a:lstStyle/>
          <a:p>
            <a:pPr algn="l"/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太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14:22”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耶穌隨即催門徒上船，先渡到那邊去，。。。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23 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。到了晚上，。。。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24 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那時，船在海中，因風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不順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，被浪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搖撼。”</a:t>
            </a:r>
          </a:p>
          <a:p>
            <a:pPr algn="l"/>
            <a:endParaRPr lang="en-US" altLang="zh-TW" sz="1100" spc="-3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搖撼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el-GR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βασανίζω   (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torture, torment 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被折磨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harass 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被騷擾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): </a:t>
            </a:r>
            <a:endParaRPr lang="zh-TW" altLang="en-US" sz="4400" spc="-3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r>
              <a:rPr lang="zh-TW" altLang="en-US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大風大浪的挑戰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65833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7443" y="1935111"/>
            <a:ext cx="9390887" cy="4331854"/>
          </a:xfrm>
        </p:spPr>
        <p:txBody>
          <a:bodyPr>
            <a:noAutofit/>
          </a:bodyPr>
          <a:lstStyle/>
          <a:p>
            <a:pPr algn="l"/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約伯紀 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9:8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9 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有ㄧ段很特別的經文，描述神的偉大，“ 他獨自鋪張蒼天，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步行在海浪之上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，他造北斗，參星，昴星，並南方的密宮，他行大事不可測度，行奇事不可勝數。”，。。。，當我讀到”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他步行在在海浪之上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”，我心中很受感動，這位受苦的約伯，在受苦中預先看見這一個畫面，”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神步行在海浪之上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”</a:t>
            </a:r>
            <a:endParaRPr lang="zh-TW" altLang="en-US" sz="40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06047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401455"/>
            <a:ext cx="8211127" cy="4331854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所以，親愛的弟兄姊妹，聖子主耶穌將聖父在海上掌權的榮耀彰顯出來，這位”我是”</a:t>
            </a:r>
            <a:r>
              <a:rPr lang="zh-TW" altLang="en-US" sz="48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步行</a:t>
            </a:r>
            <a:r>
              <a:rPr lang="zh-TW" altLang="en-US" sz="48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在海浪之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上</a:t>
            </a:r>
            <a:r>
              <a:rPr lang="zh-TW" altLang="en-US" sz="48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彰顯神全地掌權的榮耀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endParaRPr lang="zh-TW" alt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3615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401455"/>
            <a:ext cx="8488219" cy="4331854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05123" y="2434828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66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默想這個畫面</a:t>
            </a:r>
            <a:endParaRPr lang="en-US" sz="66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19899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1890" y="2145423"/>
            <a:ext cx="8488219" cy="4331854"/>
          </a:xfrm>
        </p:spPr>
        <p:txBody>
          <a:bodyPr>
            <a:noAutofit/>
          </a:bodyPr>
          <a:lstStyle/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當我默想這個畫面時，我的心感到深深的敬畏與戰兢。這個畫面比海上的朝霞還榮耀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 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上主創世的光輝在耶穌基督的身上彰顯出來</a:t>
            </a:r>
            <a:r>
              <a:rPr lang="en-US" altLang="zh-TW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讓我們心靈的眼睛單單的被</a:t>
            </a:r>
            <a:r>
              <a:rPr lang="zh-TW" altLang="en-US" sz="4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步</a:t>
            </a:r>
            <a:r>
              <a:rPr lang="zh-TW" altLang="en-US" sz="4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行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</a:t>
            </a:r>
            <a:r>
              <a:rPr lang="zh-TW" altLang="en-US" sz="4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海浪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之上</a:t>
            </a:r>
            <a:r>
              <a:rPr lang="zh-TW" altLang="en-US" sz="4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榮光給吸引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endParaRPr lang="zh-TW" altLang="en-US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50153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401455"/>
            <a:ext cx="8488219" cy="4331854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86469" y="2523224"/>
            <a:ext cx="710963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6000" dirty="0">
                <a:solidFill>
                  <a:schemeClr val="bg1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建立信心的第二步</a:t>
            </a:r>
            <a:r>
              <a:rPr lang="en-US" altLang="zh-TW" sz="6000" dirty="0">
                <a:solidFill>
                  <a:schemeClr val="bg1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: </a:t>
            </a:r>
          </a:p>
          <a:p>
            <a:pPr algn="ctr"/>
            <a:r>
              <a:rPr lang="zh-TW" altLang="en-US" sz="6000" dirty="0">
                <a:solidFill>
                  <a:schemeClr val="bg1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渴慕更深經歷耶穌。</a:t>
            </a:r>
            <a:endParaRPr lang="en-US" sz="6000" dirty="0">
              <a:solidFill>
                <a:schemeClr val="bg1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41016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780" y="1443418"/>
            <a:ext cx="10002416" cy="5068218"/>
          </a:xfrm>
        </p:spPr>
        <p:txBody>
          <a:bodyPr>
            <a:noAutofit/>
          </a:bodyPr>
          <a:lstStyle/>
          <a:p>
            <a:pPr algn="l"/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14:28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彼得說： “主，如果是你，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請叫我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從水面上走到你那裡去。”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20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“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請叫我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” 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命令句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): “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命令我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” 走到你那裏去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你下命令，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大海必順服你的命令，讓我可以走在海上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，因為你的權能顯在深海中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讓我可以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經歷你的權能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，並走到你的身邊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親近你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94148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6364" y="2105891"/>
            <a:ext cx="8488219" cy="4331854"/>
          </a:xfrm>
        </p:spPr>
        <p:txBody>
          <a:bodyPr>
            <a:noAutofit/>
          </a:bodyPr>
          <a:lstStyle/>
          <a:p>
            <a:pPr algn="l"/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”14:29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耶穌說：“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你來吧！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”</a:t>
            </a:r>
          </a:p>
          <a:p>
            <a:pPr algn="l"/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“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Come!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” (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命令句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)! “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你來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””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來親近我”</a:t>
            </a: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2985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6364" y="2105891"/>
            <a:ext cx="8488219" cy="4331854"/>
          </a:xfrm>
        </p:spPr>
        <p:txBody>
          <a:bodyPr>
            <a:noAutofit/>
          </a:bodyPr>
          <a:lstStyle/>
          <a:p>
            <a:pPr algn="l"/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14:29 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。。。彼得就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從船上下去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在水面上走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，要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到耶穌那裡去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；</a:t>
            </a:r>
            <a:endParaRPr lang="en-US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6457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401455"/>
            <a:ext cx="8488219" cy="4331854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4105" y="2013232"/>
            <a:ext cx="808586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6000" dirty="0">
                <a:solidFill>
                  <a:schemeClr val="bg1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建立信心的第三個原則</a:t>
            </a:r>
            <a:r>
              <a:rPr lang="en-US" altLang="zh-TW" sz="6000" dirty="0">
                <a:solidFill>
                  <a:schemeClr val="bg1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:</a:t>
            </a:r>
          </a:p>
          <a:p>
            <a:pPr algn="ctr"/>
            <a:r>
              <a:rPr lang="zh-TW" altLang="en-US" sz="6000" dirty="0">
                <a:solidFill>
                  <a:schemeClr val="bg1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為小信而悔改</a:t>
            </a:r>
            <a:endParaRPr lang="en-US" sz="6000" dirty="0">
              <a:solidFill>
                <a:schemeClr val="bg1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95572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6364" y="2105891"/>
            <a:ext cx="8488219" cy="4331854"/>
          </a:xfrm>
        </p:spPr>
        <p:txBody>
          <a:bodyPr>
            <a:noAutofit/>
          </a:bodyPr>
          <a:lstStyle/>
          <a:p>
            <a:pPr algn="l"/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14:30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只因見風甚大，就害怕，將要沉下去，便喊著說：“主啊，救我！”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31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耶穌趕緊伸手拉住他，說：“你這小信的人哪，為甚麼疑惑呢？”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678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2465973"/>
            <a:ext cx="10488168" cy="3943927"/>
          </a:xfrm>
        </p:spPr>
        <p:txBody>
          <a:bodyPr>
            <a:noAutofit/>
          </a:bodyPr>
          <a:lstStyle/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就很像現今世界的挑戰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當年初新冠大流行的風吹起，加上中美貿易戰的浪潮捲起，突然之間，大風大浪把大家的船給搖撼的很辛苦。</a:t>
            </a:r>
          </a:p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這個世界突然之間，從以前的很熟悉很確定的世界，突然變得不確定了。</a:t>
            </a: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32305" y="1471801"/>
            <a:ext cx="6131068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r>
              <a:rPr lang="zh-TW" altLang="en-US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大風大浪的挑戰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48543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944" y="1835809"/>
            <a:ext cx="10122408" cy="4331854"/>
          </a:xfrm>
        </p:spPr>
        <p:txBody>
          <a:bodyPr>
            <a:noAutofit/>
          </a:bodyPr>
          <a:lstStyle/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彼得一開始走得很好，因為他ㄧ直專注在耶穌身上。當他不去在乎風浪的大小，當他專心注目耶穌時，他走得很好。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直到他分心，轉移目光，看見大風大浪，注意環境有多困難，問題有這麼大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 </a:t>
            </a:r>
          </a:p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當他注目那”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可怕的風暴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”，而不是”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耶穌偉大的同在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”，就開始害怕了。</a:t>
            </a:r>
            <a:endParaRPr lang="en-US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17523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6364" y="2105891"/>
            <a:ext cx="8488219" cy="4331854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因此，踏浪者建立信心最重要的就是不要在乎大風大浪，只要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專心信靠耶穌。</a:t>
            </a:r>
            <a:endParaRPr lang="en-US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82566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220" y="1685267"/>
            <a:ext cx="8488219" cy="4331854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小信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不是沒有信心，小信是有信心的。只是信心太小，因為把信心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放錯了對象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pPr algn="l"/>
            <a:endParaRPr lang="en-US" altLang="zh-TW" sz="1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我們若把信心放在自己的能力上，倚靠自己的能力，我們絕不可能走在水面上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56169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6364" y="2105891"/>
            <a:ext cx="8488219" cy="4331854"/>
          </a:xfrm>
        </p:spPr>
        <p:txBody>
          <a:bodyPr>
            <a:noAutofit/>
          </a:bodyPr>
          <a:lstStyle/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我們若把我們的信心，我們的眼光放在人的身上，放在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眼目的情慾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，肉體的情慾與今生的驕傲之上，我們也一定會沉下去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endParaRPr lang="en-US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92652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084" y="1575539"/>
            <a:ext cx="8488219" cy="4331854"/>
          </a:xfrm>
        </p:spPr>
        <p:txBody>
          <a:bodyPr>
            <a:noAutofit/>
          </a:bodyPr>
          <a:lstStyle/>
          <a:p>
            <a:pPr algn="l"/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專心信靠耶穌</a:t>
            </a:r>
            <a:endParaRPr lang="en-US" altLang="zh-TW" sz="44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1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親愛的弟兄姊妹，請問你現在的信心是處在哪個階段呢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如果用以下四個情況來描述你的屬靈光景，你問你現在是處在哪一個光景之中呢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endParaRPr lang="en-US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474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345" y="1588655"/>
            <a:ext cx="10140327" cy="4839854"/>
          </a:xfrm>
        </p:spPr>
        <p:txBody>
          <a:bodyPr>
            <a:noAutofit/>
          </a:bodyPr>
          <a:lstStyle/>
          <a:p>
            <a:pPr algn="l"/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1.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在船上穿好救生衣，繫好安全帶，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安全的坐在船裏。</a:t>
            </a:r>
          </a:p>
          <a:p>
            <a:pPr algn="l"/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2.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ㄧ支腳在船內，ㄧ支腳在船外。</a:t>
            </a:r>
          </a:p>
          <a:p>
            <a:pPr algn="l"/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3.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我正在水面行走，而且樂在其中。</a:t>
            </a:r>
          </a:p>
          <a:p>
            <a:pPr algn="l"/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4.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風浪很大，情況不妙，正在下沉中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，”主啊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，救我”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</a:p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      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(1, 2, 3, 4,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請打勾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!)</a:t>
            </a: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30484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345" y="1588655"/>
            <a:ext cx="8878455" cy="4839854"/>
          </a:xfrm>
        </p:spPr>
        <p:txBody>
          <a:bodyPr>
            <a:noAutofit/>
          </a:bodyPr>
          <a:lstStyle/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我想反問各位弟兄姊妹， 在過去這七個月，你與主的關係如何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</a:p>
          <a:p>
            <a:pPr algn="l"/>
            <a:r>
              <a:rPr lang="zh-TW" altLang="en-US" sz="4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你是否靠著自己的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力</a:t>
            </a:r>
            <a:r>
              <a:rPr lang="zh-TW" altLang="en-US" sz="4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量拼命搖槳，甚是辛苦呢</a:t>
            </a:r>
            <a:r>
              <a:rPr lang="en-US" altLang="zh-TW" sz="4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還是你有專心信靠耶穌，與主步行在海浪之上，經歷神的同在呢</a:t>
            </a:r>
            <a:r>
              <a:rPr lang="en-US" altLang="zh-TW" sz="4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87289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345" y="1588655"/>
            <a:ext cx="8878455" cy="4839854"/>
          </a:xfrm>
        </p:spPr>
        <p:txBody>
          <a:bodyPr>
            <a:noAutofit/>
          </a:bodyPr>
          <a:lstStyle/>
          <a:p>
            <a:pPr algn="l"/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你活在懼怕中嗎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</a:p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你有去服事去愛周圍有需要的人嗎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</a:p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你有信靠主去完成一件很困難的事情嗎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83465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7921" y="1336323"/>
            <a:ext cx="9719703" cy="4839854"/>
          </a:xfrm>
        </p:spPr>
        <p:txBody>
          <a:bodyPr>
            <a:noAutofit/>
          </a:bodyPr>
          <a:lstStyle/>
          <a:p>
            <a:pPr algn="l"/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當你看到教會的青少年有需要時，</a:t>
            </a:r>
            <a:endParaRPr lang="en-US" altLang="zh-TW" sz="4400" spc="-3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周報上登出來” 秋季青少年主日學 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九 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~ 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十一月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 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急需數位助理老師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，只要保證一季能參加主日學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/ 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不遲到早退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/ 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參與學生小組討論即可。有負擔者，請聯繫丁焱。</a:t>
            </a:r>
            <a:endParaRPr lang="en-US" altLang="zh-TW" sz="4400" spc="-3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200" spc="-3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你願意回應主的呼召，踏入水中，來服事我們的青少年嗎</a:t>
            </a:r>
            <a:r>
              <a:rPr lang="en-US" altLang="zh-TW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endParaRPr lang="en-US" sz="4400" spc="-3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52126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236" y="1607128"/>
            <a:ext cx="9624291" cy="4839854"/>
          </a:xfrm>
        </p:spPr>
        <p:txBody>
          <a:bodyPr>
            <a:noAutofit/>
          </a:bodyPr>
          <a:lstStyle/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還是，你快變成一個”沙發馬鈴薯基督徒”嗎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</a:p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你的眼睛已經被情慾與罪惡綑綁了嗎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</a:p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趕快悔改，求主伸手拯救，把你從情慾的大海中拉出來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endParaRPr lang="en-US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756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212" y="2282583"/>
            <a:ext cx="10552175" cy="4331854"/>
          </a:xfrm>
        </p:spPr>
        <p:txBody>
          <a:bodyPr>
            <a:noAutofit/>
          </a:bodyPr>
          <a:lstStyle/>
          <a:p>
            <a:pPr algn="l"/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似乎我們突然省悟過來，原來我們從來不曾擁有一個” 確定的世界” ，所謂” 確定的世界” 原來是暫時的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 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過去三十年的風平浪靜只是暫時的幸福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 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，。。。但是，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真實的世界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，其實是”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不確定的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”，是會有大風大浪來騷擾，來折磨人的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。。。是會讓人擔心，害怕的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。。。</a:t>
            </a: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64608" y="1122135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大風大浪的挑戰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45017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820" y="1338723"/>
            <a:ext cx="9989220" cy="4839854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讓我們這周一起來思想我們的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主耶穌基督，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1.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思想神創造的權能彰顯在耶穌基督身上 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2.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禱告渴慕更深的經歷神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--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與耶穌在風浪中同行 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3.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並為我們的小信而悔改 </a:t>
            </a: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39576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727" y="1607128"/>
            <a:ext cx="10667999" cy="4839854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讓我們跟隨主走在海面上，</a:t>
            </a:r>
            <a:endParaRPr lang="en-US" altLang="zh-TW" sz="54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不再懼怕大風大浪，</a:t>
            </a:r>
            <a:endParaRPr lang="en-US" altLang="zh-TW" sz="54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不再找藉口不願意改變</a:t>
            </a:r>
          </a:p>
          <a:p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讓我們看見周圍的需要，順服主的命令，起來”給他們吃吧</a:t>
            </a:r>
            <a:r>
              <a:rPr lang="en-US" altLang="zh-TW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!”</a:t>
            </a: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896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401455"/>
            <a:ext cx="8488219" cy="2856343"/>
          </a:xfrm>
        </p:spPr>
        <p:txBody>
          <a:bodyPr>
            <a:noAutofit/>
          </a:bodyPr>
          <a:lstStyle/>
          <a:p>
            <a:pPr marL="0" lvl="1">
              <a:spcBef>
                <a:spcPts val="1000"/>
              </a:spcBef>
            </a:pPr>
            <a:endParaRPr lang="en-US" sz="4800" dirty="0">
              <a:solidFill>
                <a:srgbClr val="00B0F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6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3600" dirty="0">
              <a:solidFill>
                <a:srgbClr val="00B0F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sz="3600" dirty="0">
              <a:solidFill>
                <a:srgbClr val="00B0F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r>
              <a:rPr lang="zh-TW" altLang="en-US" sz="120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供應靈魂需要的挑戰</a:t>
            </a:r>
            <a:endParaRPr lang="en-US" sz="120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677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401455"/>
            <a:ext cx="8488219" cy="2856343"/>
          </a:xfrm>
        </p:spPr>
        <p:txBody>
          <a:bodyPr>
            <a:noAutofit/>
          </a:bodyPr>
          <a:lstStyle/>
          <a:p>
            <a:pPr marL="0" lvl="1">
              <a:spcBef>
                <a:spcPts val="1000"/>
              </a:spcBef>
            </a:pPr>
            <a:endParaRPr lang="en-US" sz="4800" dirty="0">
              <a:solidFill>
                <a:srgbClr val="00B0F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3600" dirty="0">
              <a:solidFill>
                <a:srgbClr val="00B0F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6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你們給他們吃吧</a:t>
            </a:r>
            <a:r>
              <a:rPr lang="en-US" altLang="zh-TW" sz="6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endParaRPr lang="zh-TW" altLang="en-US" sz="6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3600" dirty="0">
              <a:solidFill>
                <a:srgbClr val="00B0F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sz="3600" dirty="0">
              <a:solidFill>
                <a:srgbClr val="00B0F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81195" y="1338723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</a:t>
            </a:r>
            <a:r>
              <a:rPr lang="zh-TW" altLang="en-US" sz="120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供應靈魂需要的挑戰</a:t>
            </a:r>
            <a:endParaRPr lang="en-US" sz="120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7849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656" y="2238801"/>
            <a:ext cx="10570464" cy="4137891"/>
          </a:xfrm>
        </p:spPr>
        <p:txBody>
          <a:bodyPr>
            <a:noAutofit/>
          </a:bodyPr>
          <a:lstStyle/>
          <a:p>
            <a:pPr algn="l"/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美國的社會進步指數，比</a:t>
            </a:r>
            <a:r>
              <a:rPr lang="en-US" altLang="zh-TW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2011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年退步許多，從原本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</a:t>
            </a:r>
            <a:r>
              <a:rPr lang="en-US" altLang="zh-TW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19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名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倒退到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</a:t>
            </a:r>
            <a:r>
              <a:rPr lang="en-US" altLang="zh-TW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28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名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，排名還在比美國貧窮的捷克，希臘之後。例如，美國的醫療技術領先全球，但是國民獲得良好的醫療照顧卻排名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</a:t>
            </a:r>
            <a:r>
              <a:rPr lang="en-US" altLang="zh-TW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97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位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。值得注意的是，自新冠大流行以來美國百姓的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憂鬱症狀增加”三倍”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。。。 美國社會正經歷著不斷</a:t>
            </a:r>
            <a:r>
              <a:rPr lang="zh-TW" altLang="en-US" sz="4400" spc="-3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上升的痛苦和絕望</a:t>
            </a:r>
            <a:r>
              <a:rPr lang="zh-TW" altLang="en-US" sz="4400" spc="-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”</a:t>
            </a: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23411" y="1046115"/>
            <a:ext cx="6103385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Calibri Light" panose="020F0302020204030204"/>
                <a:ea typeface="新細明體" panose="02020500000000000000" pitchFamily="18" charset="-120"/>
              </a:rPr>
              <a:t>      供應靈魂需要的挑戰</a:t>
            </a:r>
            <a:endParaRPr lang="en-US" sz="45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294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11372</TotalTime>
  <Words>3466</Words>
  <Application>Microsoft Office PowerPoint</Application>
  <PresentationFormat>Widescreen</PresentationFormat>
  <Paragraphs>245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DFKai-SB</vt:lpstr>
      <vt:lpstr>DFPFangSongW6-B5</vt:lpstr>
      <vt:lpstr>新細明體</vt:lpstr>
      <vt:lpstr>TSC UKai M TT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Matthews</dc:creator>
  <cp:lastModifiedBy>allen_chi</cp:lastModifiedBy>
  <cp:revision>59</cp:revision>
  <dcterms:created xsi:type="dcterms:W3CDTF">2020-03-11T14:22:44Z</dcterms:created>
  <dcterms:modified xsi:type="dcterms:W3CDTF">2020-09-13T12:41:54Z</dcterms:modified>
</cp:coreProperties>
</file>