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57" r:id="rId2"/>
    <p:sldId id="342" r:id="rId3"/>
    <p:sldId id="361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62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92" r:id="rId24"/>
    <p:sldId id="363" r:id="rId25"/>
    <p:sldId id="364" r:id="rId26"/>
    <p:sldId id="365" r:id="rId27"/>
    <p:sldId id="393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94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383" r:id="rId4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100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70" autoAdjust="0"/>
  </p:normalViewPr>
  <p:slideViewPr>
    <p:cSldViewPr>
      <p:cViewPr varScale="1">
        <p:scale>
          <a:sx n="124" d="100"/>
          <a:sy n="124" d="100"/>
        </p:scale>
        <p:origin x="176" y="9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2240424"/>
            <a:ext cx="457200" cy="1034129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13F1-8658-4503-91E7-37998593F827}" type="datetimeFigureOut">
              <a:rPr lang="en-US"/>
              <a:pPr>
                <a:defRPr/>
              </a:pPr>
              <a:t>8/3/20</a:t>
            </a:fld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BB9B-86B2-4DAD-9DF0-6F459F297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9E80-E1D5-4BFA-BAE5-978E4F6F8AF9}" type="datetimeFigureOut">
              <a:rPr lang="en-US"/>
              <a:pPr>
                <a:defRPr/>
              </a:pPr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8465-30E7-4732-868F-BF5586327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1A37C-497C-4C79-AF76-1DF02ED941E7}" type="datetimeFigureOut">
              <a:rPr lang="en-US"/>
              <a:pPr>
                <a:defRPr/>
              </a:pPr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070D-213B-4092-B9B6-F135494B4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8E8B-411F-4A74-B792-149768AE5385}" type="datetimeFigureOut">
              <a:rPr lang="en-US"/>
              <a:pPr>
                <a:defRPr/>
              </a:pPr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DB03-5A55-4AC8-AA58-86D6FB81F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3056335"/>
            <a:ext cx="457200" cy="10156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6BDA-C50D-4E2F-9FEE-BBAF30885239}" type="datetimeFigureOut">
              <a:rPr lang="en-US"/>
              <a:pPr>
                <a:defRPr/>
              </a:pPr>
              <a:t>8/3/20</a:t>
            </a:fld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BC36-C128-4E01-B663-8CCBFF96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D251-2882-47C8-BD34-E0B2353FFB7F}" type="datetimeFigureOut">
              <a:rPr lang="en-US"/>
              <a:pPr>
                <a:defRPr/>
              </a:pPr>
              <a:t>8/3/20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5133-3A63-42C8-91E2-F3D8541C1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390525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390525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F224-4ACF-4231-A0B2-47C7558F43E6}" type="datetimeFigureOut">
              <a:rPr lang="en-US"/>
              <a:pPr>
                <a:defRPr/>
              </a:pPr>
              <a:t>8/3/20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9D31-48A6-4507-8EE7-C06C6061F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1F7C-5BD3-411A-A5E3-67844B869119}" type="datetimeFigureOut">
              <a:rPr lang="en-US"/>
              <a:pPr>
                <a:defRPr/>
              </a:pPr>
              <a:t>8/3/20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E4DF-D035-4438-8980-C221AE44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C92E1-AC72-4F66-AA95-F05D452647C9}" type="datetimeFigureOut">
              <a:rPr lang="en-US"/>
              <a:pPr>
                <a:defRPr/>
              </a:pPr>
              <a:t>8/3/20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B730-9FD8-40C4-B3C1-3CC16C0D9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331119"/>
            <a:ext cx="457200" cy="123110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0A21-D795-401A-95D3-92CB6B197515}" type="datetimeFigureOut">
              <a:rPr lang="en-US"/>
              <a:pPr>
                <a:defRPr/>
              </a:pPr>
              <a:t>8/3/20</a:t>
            </a:fld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BC0D-7D50-48C9-AE7F-B10898CC0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2499123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EAD7-ACFB-484E-8E03-CC8EFDB27B09}" type="datetimeFigureOut">
              <a:rPr lang="en-US"/>
              <a:pPr>
                <a:defRPr/>
              </a:pPr>
              <a:t>8/3/20</a:t>
            </a:fld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8CC0-937A-4921-96EB-C49009CBA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0"/>
            <a:ext cx="6096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E513CA-7B94-4CBE-8603-3A8A7CE68396}" type="datetimeFigureOut">
              <a:rPr lang="en-US"/>
              <a:pPr>
                <a:defRPr/>
              </a:pPr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1CA8EA-6067-4EBA-B3EC-7A0F6AB8B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UWCCYF (Big5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kumimoji="0" lang="en-US" altLang="zh-TW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zh-HK" altLang="zh-TW" sz="6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作神的後嗣</a:t>
            </a:r>
            <a:endParaRPr kumimoji="0" lang="zh-TW" altLang="zh-TW" sz="6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PYanKaiW5-B5" panose="03000500000000000000" pitchFamily="66" charset="-120"/>
              <a:ea typeface="DFPYanKaiW5-B5" panose="03000500000000000000" pitchFamily="66" charset="-120"/>
            </a:endParaRPr>
          </a:p>
          <a:p>
            <a:pPr algn="ctr"/>
            <a:endParaRPr kumimoji="0" lang="zh-TW" altLang="en-US" sz="4000" dirty="0">
              <a:solidFill>
                <a:srgbClr val="FFFF00"/>
              </a:solidFill>
              <a:latin typeface="Times New Roman" pitchFamily="18" charset="0"/>
              <a:ea typeface="華康正顏楷體W5" pitchFamily="65" charset="-12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讀經</a:t>
            </a:r>
            <a:r>
              <a:rPr kumimoji="0"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﹕</a:t>
            </a:r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加拉太書</a:t>
            </a:r>
            <a:r>
              <a:rPr kumimoji="0"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4.1-7</a:t>
            </a:r>
            <a:r>
              <a:rPr kumimoji="0" lang="zh-TW" altLang="en-US" sz="40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kumimoji="0" lang="zh-TW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正顏楷體W5" pitchFamily="65" charset="-120"/>
            </a:endParaRPr>
          </a:p>
          <a:p>
            <a:pPr algn="ctr"/>
            <a:endParaRPr kumimoji="0"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kumimoji="0"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2020/8/2 ACCCN</a:t>
            </a:r>
          </a:p>
          <a:p>
            <a:pPr algn="ctr"/>
            <a:endParaRPr kumimoji="0" lang="en-US" altLang="zh-TW" sz="16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張麟至 牧師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「父親預定的時候來到」﹐少主就可承受產業﹐做富有快樂自由的主人。「他們是以色列人﹔那兒子的名分﹑榮耀﹑諸約﹑律法﹑禮儀﹑應許都是他們的。」(羅9.4)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節清楚講明舊約時代神的兒女享受到的特權﹐可是這一切都只是「後事的影兒﹐那形體卻是基督。」(西2.17) 他們還在等待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….</a:t>
            </a:r>
          </a:p>
          <a:p>
            <a:pPr algn="just"/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0"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羅9.4的「兒子的名份」與加4.5者迥異。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5143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最能突顯新約福份的恩典﹐非兒子的名份莫屬。加拉太書第四章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在其前論到新約的福份﹐多把焦點放在罪得赦免﹑因信稱義﹑脫離咒詛﹐甚至新造形像等。這些福份都與罪的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除去有關。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4.1-7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則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進一步講到新約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積極的福份﹐也是最末世性的﹑最富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末世榮耀的福份﹐即承受屬靈的產業﹐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或說得享兒子的名份。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Paul Chang\Pictures\Joshua\Conquest of Cana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70" y="2188176"/>
            <a:ext cx="201523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114800" y="4324350"/>
            <a:ext cx="3013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0" lang="zh-TW" altLang="en-US" sz="2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進迦南預表</a:t>
            </a:r>
            <a:endParaRPr kumimoji="0" lang="en-US" altLang="zh-TW" sz="20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kumimoji="0" lang="zh-TW" altLang="en-US" sz="2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承受屬靈的基業</a:t>
            </a:r>
            <a:endParaRPr lang="zh-TW" altLang="en-US" sz="20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神的兒子到地上來做什麼呢﹖4.5用了兩個連接詞</a:t>
            </a:r>
            <a:r>
              <a:rPr lang="en-US" altLang="zh-TW" sz="3200" i="1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hina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﹐來說明主來的目的。主來的目的是將我們從律法的捆綁下「贖出來」(</a:t>
            </a:r>
            <a:r>
              <a:rPr lang="en-US" altLang="zh-TW" sz="3200" i="1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eksagorasei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l-GR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意是釋放﹐使人得自由﹔這是救贖工作的積極面。第二個目的子句進一步地說明神使我們釋放的內容﹐即賜給我們兒子的名份。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" y="26258"/>
            <a:ext cx="2988037" cy="510745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40" y="489122"/>
            <a:ext cx="4489860" cy="252554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28950"/>
            <a:ext cx="3657600" cy="2057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53940" y="3181350"/>
            <a:ext cx="24324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4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Ben-</a:t>
            </a:r>
            <a:r>
              <a:rPr lang="en-US" altLang="zh-TW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Hur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華康行書體" panose="02010609000101010101" pitchFamily="49" charset="-120"/>
                <a:cs typeface="Times New Roman" panose="02020603050405020304" pitchFamily="18" charset="0"/>
              </a:rPr>
              <a:t>賓漢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(1959)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電影最能說明什麼叫做兒子的名份所帶來的自由與光榮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35563" y="497530"/>
            <a:ext cx="1608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Ben-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Saves Quintus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Arrius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8218" y="2090991"/>
            <a:ext cx="1608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Ben-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Croned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the Caesar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2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49"/>
            <a:ext cx="5325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BDAG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注意到﹐在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LXX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裏沒有出現過「兒子的名份」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huiothesia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這個字眼。為什麼呢﹖因為它根本就是新約時代特有的恩典。兒子的名份是區分新舊兩約迥異性﹑指標性的恩典﹐它是劃時代的﹐也是最具末世性的。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Paul Chang\Pictures\Christ-Resurrection\11 Ascension of Jesus\Ascension of Christ by Dosso Dossi 16th cent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00" y="361950"/>
            <a:ext cx="3537926" cy="480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740300" y="432435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Ascension of Christ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Dosso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Dossi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16th century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救恩的灰姑娘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然而兒子的名份卻是教會裏的灰姑娘﹐常被我們忽略了。它在教義史上被重視﹐不得不提起加爾文。這教義是他的最愛。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不論是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行書體" panose="02010609000101010101" pitchFamily="49" charset="-120"/>
                <a:cs typeface="Times New Roman" panose="02020603050405020304" pitchFamily="18" charset="0"/>
              </a:rPr>
              <a:t>基督教要義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還是聖經註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釋或講道集﹐大概每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幾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頁都有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機會出現這個字眼或其神學概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念。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0" y="2495551"/>
            <a:ext cx="3580906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28800" y="590550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加爾文也說過﹐神對我們的愛沒有比稱我們為神的兒女﹐來得更大了﹔它是「屬靈好處之豐滿」。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4" name="Picture 2" descr="C:\Users\Paul Chang\Pictures\CH-Reformation\John Calvin\John Calvin by an unknown artist 16th century from the Bibliothèque de Genève, Library of Gene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1950"/>
            <a:ext cx="1752600" cy="26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57200" y="3081397"/>
            <a:ext cx="6176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巴刻博士稱這一個福份是「冠頂的祝福」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(crowning blessing)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是聖靈在聖徒身上所施行救恩的成全﹐最具末世性的福份。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Paul Chang\Pictures\CH-Puritans\J I Pack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85" y="2647949"/>
            <a:ext cx="2038336" cy="24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兒子名份定義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次寫入信仰告白的是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行書體" panose="02010609000101010101" pitchFamily="49" charset="-120"/>
                <a:cs typeface="Times New Roman" panose="02020603050405020304" pitchFamily="18" charset="0"/>
              </a:rPr>
              <a:t>西敏士信仰告白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XII﹐它也出現在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行書體" panose="02010609000101010101" pitchFamily="49" charset="-120"/>
                <a:cs typeface="Times New Roman" panose="02020603050405020304" pitchFamily="18" charset="0"/>
              </a:rPr>
              <a:t>大教義問答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74﹐及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行書體" panose="02010609000101010101" pitchFamily="49" charset="-120"/>
                <a:cs typeface="Times New Roman" panose="02020603050405020304" pitchFamily="18" charset="0"/>
              </a:rPr>
              <a:t>小教義問答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34裏。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後者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給予簡單的定義﹕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兒子的名份乃是神白白恩典的一項作為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約壹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﹐藉此我們被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接納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在神的眾子的數目之內﹐並有權享受其所有的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特權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巴刻博士進一步詮釋它﹕</a:t>
            </a:r>
          </a:p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在保羅的世界裏﹐兒子的名份通常是指有好品格的年輕成年男子﹐變成了富有卻無子者的後嗣﹐好持續他的家族姓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氏。可是保羅卻宣告﹕神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恩惠的兒子的名份乃是祂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領養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品格的人﹐成為神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的後嗣﹐和基督同作後嗣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8.17)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。」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27" y="2266949"/>
            <a:ext cx="4288448" cy="285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沒有比路15章的浪子回頭的比喻﹐更能詮釋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兒子的名份了。小兒子背叛父親﹐飄流在外。悔改回到父家前﹐心中想什麼﹖我只要做個雇工就好了﹐混口飯吃。結果他得到的是什麼﹖父親的親吻﹑上好袍子﹑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戒指﹑新鞋﹑筵席。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Paul Chang\Pictures\Christ-Parables\The Prodigal Son\Return-of-the-Prodigal-Son by Bartolomé Esteban Murillo 1667~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41" y="2495550"/>
            <a:ext cx="4737059" cy="262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8535" y="3714750"/>
            <a:ext cx="4298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of the Prodigal Son </a:t>
            </a:r>
          </a:p>
          <a:p>
            <a:pPr algn="r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Bartolomé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Esteban Murillo 1667~70</a:t>
            </a:r>
          </a:p>
          <a:p>
            <a:pPr algn="r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National Gallery of Art, D. C.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劃時代的祝福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每年聖誕節在慶祝什麼﹖慶祝救主耶穌的降生。「在至高之處榮耀歸於神﹐在地上平安歸於祂所喜悅的人。」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2.14)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兒子把救恩帶到人間﹐我們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怎能不大大歡慶呢﹖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350" y="2343151"/>
            <a:ext cx="3811293" cy="27989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31874" y="401955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Annunciation to the Shepherds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Benjamin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Gerritsz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Cuyp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Museum of Fine Arts, Houston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83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2133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一言以蔽之﹐就是「兒子的名分」﹐遠遠超乎小兒子的想像﹐連大兒子也從未想到過的。其實誰才是浪子﹖是大兒子﹐一個活在父親家中的浪子﹗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大兒子隱約在左上角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﹗)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-6693"/>
            <a:ext cx="3943350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8055" y="398934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of the Prodigal Son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Rembrandt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Harmensz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Rijn c. 1668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Hermitage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創世以前預定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這個大恩典老早就在神的心中﹐要厚賜給選民的。「</a:t>
            </a:r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1.5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[神]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因愛我們﹐就按著自己意旨所喜悅的﹐預定我們藉著耶穌基督得兒子的名分﹐</a:t>
            </a:r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1.6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使祂榮耀的恩典得著稱讚。」(弗1.5-6) 這是神從創立世界以前就預定好了的。</a:t>
            </a: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預定論在教會史上鬧得沸沸揚揚的。弗1.6開了我們的心眼﹐看看什麼是聖經上正宗的預定論﹐原來它所要突顯的是神在萬古之先﹐在基督裏預定蒙恩者在永世裏享盡兒子的名份的風光﹗神從永遠看到永遠﹐這是救恩舞台上最耀眼的珍珠﹐它是神的最愛﹐你看到了沒有﹖這才是正確的預定論。預定論絕非神給我們演練邏輯體操的﹐而是讓我們欣賞﹑驚嘆﹑讚美﹑敬拜的－因著祂所賜的末世精品﹐兒子的名份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" y="24198"/>
            <a:ext cx="4448191" cy="51193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97618" y="363855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 with a Pearl Earring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Johannes Vermeer c. 1665 </a:t>
            </a:r>
          </a:p>
          <a:p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Mauritshuis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Hague, Netherland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68786" y="590550"/>
            <a:ext cx="39894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這幅畫是尼德蘭的國寶</a:t>
            </a:r>
            <a:r>
              <a:rPr lang="en-US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TW" altLang="en-US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它的重點是女孩所佩戴的珍珠耳環。神也給我們佩戴珍珠</a:t>
            </a:r>
            <a:r>
              <a:rPr lang="en-US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TW" altLang="en-US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就是兒子的名份。</a:t>
            </a:r>
          </a:p>
        </p:txBody>
      </p:sp>
    </p:spTree>
    <p:extLst>
      <p:ext uri="{BB962C8B-B14F-4D97-AF65-F5344CB8AC3E}">
        <p14:creationId xmlns:p14="http://schemas.microsoft.com/office/powerpoint/2010/main" val="1887552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9563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主成全這名份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神怎樣備妥這福份﹖加4.4-5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使我們得到兒子的名份﹐是神子道成肉身終極的目的。因此主復活後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次顯現時﹐就向宣佈﹐「我要升上去見我的父﹐也是你們的父﹔見我的神﹐也是你們的神。」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Paul Chang\Pictures\Christ-Resurrection\1 Noli me tangere\Noli me tangere by Herbert Gustave Schmalz c. 1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0957"/>
            <a:ext cx="2951498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575315" y="42481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Noli me tangere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Herbert Gustave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Schmalz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1890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74711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這是新約最偉大的宣告﹐神成為我們的父﹐是舊約理想的實現﹐ 也是主禱文的根基。新約時代的神的兒女怎樣可以來到施恩座前呢﹖惟獨因為神是我們的父﹐而恩約下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父子的關係正是主復活後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為我們贏取的第一特權。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Paul Chang\Pictures\Christ-Resurrection\1 Noli me tangere\Christ and the two Marys by William Holman Hunt 1847 &amp; 1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15" y="870010"/>
            <a:ext cx="3399288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127404" y="439382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and the Two Marys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William Holman Hunt 1847 &amp; 1897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直等身體得贖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兒子的名份好是好﹐畢竟是末日才全然兌現的。「我們這有</a:t>
            </a:r>
            <a:r>
              <a:rPr lang="zh-TW" altLang="zh-TW" sz="32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靈初結果子的﹐也是自己心裏歎息﹐等候得著兒子的名分﹐乃是我們的身體得贖。」(羅8.23)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惟當復活變化﹑得到新造的身體時﹐即主再來時﹐我們才得享這一福份。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aul Chang\Pictures\Christ-Resurrection\00 Resurrection of Jesus\The Resurrection by Sebastiano Ricci c. 1715 at Dulwich Picture 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8504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858270" y="894835"/>
            <a:ext cx="228572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Resurrection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Sebastiano Ricci </a:t>
            </a:r>
          </a:p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1715 </a:t>
            </a:r>
          </a:p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Dulwich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Picture Gallery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37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這究竟是怎樣的福份呢﹖難道真有一塊產業要賜給我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嗎﹖那是純屬靈的﹐約壹書3.2給予我們最佳的指津﹕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親愛的弟兄啊﹐我們現在是神的兒女。</a:t>
            </a:r>
          </a:p>
          <a:p>
            <a:pPr algn="just"/>
            <a:r>
              <a:rPr lang="zh-TW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將來如何還未顯明。</a:t>
            </a:r>
          </a:p>
          <a:p>
            <a:pPr algn="just"/>
            <a:r>
              <a:rPr lang="zh-TW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但我們知道﹐當</a:t>
            </a:r>
            <a:r>
              <a:rPr lang="zh-TW" altLang="zh-TW" sz="30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將來如何</a:t>
            </a:r>
            <a:r>
              <a:rPr lang="zh-TW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顯明時﹐我們必要像祂﹐</a:t>
            </a:r>
          </a:p>
          <a:p>
            <a:pPr algn="just"/>
            <a:r>
              <a:rPr lang="zh-TW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因為必得見祂的真體。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3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kumimoji="0"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這裏的「祂」乃是父神﹐不是子神。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兒子的名份提及兩件事﹕像父神與見父神。其間又用「因為」將之連結起來。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像神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就是成聖﹐像父神那樣的聖潔﹐其終極目的是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見神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。何等不可思議﹐受造之物面對面看見住在人不能靠光裏的父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參提前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6.16)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﹗這是兒子的名份成全的指標。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Paul Chang\Pictures\Christ-Miracles\Resurrection of Laz, etc\Resurrection of Lazarus by Colin d'Amiens (aka Nicholas d'Amiens or Nicholas d'Ypres), 1450-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25" y="2952750"/>
            <a:ext cx="4897475" cy="218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27116" y="3585173"/>
            <a:ext cx="42736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Resurrection of Lazarus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Colin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d'Amiens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 Nicholas d'Ypres, 1450-60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85750"/>
            <a:ext cx="8305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4.1-7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3.23-29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一樣﹐都襯托出救恩史上兩個世代的對比。在前者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</a:t>
            </a:r>
            <a:r>
              <a:rPr lang="zh-TW" altLang="zh-TW" sz="32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得救的理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」劃分了舊約和新約兩大世代。在後者看到隱祕「時候」之滿足﹐於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是神子道成肉身﹐劃分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了神的兒女在律法之下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的約束﹐及得著聖靈與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兒子的名份的自由。</a:t>
            </a:r>
            <a:endParaRPr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aul Chang\Pictures\BT\Law and Gospel by Lucas Cranach the Elder 1529 at Herzogliches Museum, Gotha, Germa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43802"/>
            <a:ext cx="4724400" cy="329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48281" y="4229606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and Gospel </a:t>
            </a:r>
          </a:p>
          <a:p>
            <a:pPr algn="r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Lucas Cranach the Elder 1529 </a:t>
            </a:r>
          </a:p>
          <a:p>
            <a:pPr algn="r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Herzogliches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Museum, Gotha, Germany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1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「凡向祂有這指望的﹐就潔淨自己﹐像祂潔淨一樣。」前面也說﹐「但我們知道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」末日的兒子的名份在今生帶動了兩項重要的恩惠﹕成聖與救恩的確據。末日恩惠和今生恩惠就像橢圓的兩個焦點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675" y="2495550"/>
            <a:ext cx="5164325" cy="26479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297" y="2928507"/>
            <a:ext cx="3969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振動時﹐會帶動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另一個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－成聖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確據－也振動。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233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兒子的名份看得到吃不到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當我們極其渴慕追求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時﹐聖潔的火焰就被挑旺起來﹕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但願聖火今在我心 就已發旺不休</a:t>
            </a:r>
          </a:p>
          <a:p>
            <a:pPr algn="ctr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燒掉所有卑情下品 並使高山鎔流</a:t>
            </a:r>
          </a:p>
          <a:p>
            <a:pPr algn="ctr"/>
            <a:r>
              <a:rPr lang="en-US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搖動的心求你扶掖 使它變成堅崖</a:t>
            </a:r>
          </a:p>
          <a:p>
            <a:pPr algn="ctr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基督成為我的世界 我的全心成愛</a:t>
            </a:r>
          </a:p>
          <a:p>
            <a:pPr algn="just"/>
            <a:endParaRPr lang="en-US" altLang="zh-TW" sz="1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新約的靈命與倫理都是末世性的﹐推動力主要不是來自良心對十誡的順服﹐而是因著末日榮耀的吸引而產生的。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43" y="438150"/>
            <a:ext cx="86233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聖靈今日工作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最重要的是如何今生享受兒子的名份﹖這正是聖靈今日昇級版的工作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平行經文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2800" dirty="0">
                <a:solidFill>
                  <a:srgbClr val="FF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加4.6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﹕你們既為兒子﹐神就差祂的兒子的靈進入我們的心﹐呼叫﹕「阿爸﹗父﹗」</a:t>
            </a:r>
          </a:p>
          <a:p>
            <a:pPr algn="just"/>
            <a:r>
              <a:rPr lang="zh-TW" altLang="zh-TW" sz="2800" dirty="0">
                <a:solidFill>
                  <a:srgbClr val="FF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羅8.14-16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28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8.14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因為凡被神的靈引導的﹐都是神的兒子。</a:t>
            </a:r>
            <a:r>
              <a:rPr lang="zh-TW" altLang="zh-TW" sz="28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8.15b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你們所受的…乃是</a:t>
            </a:r>
            <a:r>
              <a:rPr lang="zh-TW" altLang="zh-TW" sz="28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使人得著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兒子的名份之</a:t>
            </a:r>
            <a:r>
              <a:rPr lang="zh-TW" altLang="zh-TW" sz="28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靈﹐因此我們呼叫﹕「阿爸﹗父﹗」</a:t>
            </a:r>
            <a:r>
              <a:rPr lang="zh-TW" altLang="zh-TW" sz="28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8.16</a:t>
            </a:r>
            <a:r>
              <a:rPr lang="zh-TW" altLang="zh-TW" sz="28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靈與我們的心同證我們是神的兒女。</a:t>
            </a: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兒子的名份是末日才兌現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亦即我們改變得像父神一樣地聖潔﹐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得以面見祂的榮耀。那是將來在榮耀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的事。可是加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4.6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說﹐一旦成為神的兒女﹐神就差派祂的兒子的靈－其實就是聖靈－進入我們的心中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呼叫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聖靈的內住就是重生。聖靈呼叫什麼呢﹖「阿爸父啊﹗」這是聖靈的見證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教義﹐我們要用羅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8.15-16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的平行經文﹐說得更細一些。</a:t>
            </a:r>
          </a:p>
          <a:p>
            <a:pPr algn="just"/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聖靈引導我們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在聖靈呼叫之前﹐祂先引導我們﹐使我們治死罪﹐這是漸進成聖的工夫。羅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8.12-14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8.12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弟兄們﹐這樣看來﹐我們並不是欠肉體的債去順從肉體活著。</a:t>
            </a:r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8.13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你們若順從肉體活著﹐必要死﹔若靠著</a:t>
            </a:r>
            <a:r>
              <a:rPr lang="zh-TW" altLang="zh-TW" sz="32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靈治死身體的</a:t>
            </a:r>
            <a:r>
              <a:rPr lang="zh-TW" altLang="zh-TW" sz="32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惡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行﹐必要活著。</a:t>
            </a:r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8.14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因為凡被神的靈引導的﹐都是神的兒子。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aul Chang\Pictures\Judges\Samson\Samson in the Treadmill by Carl Bloch 1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" y="5664"/>
            <a:ext cx="3788629" cy="513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00986" y="4248150"/>
            <a:ext cx="3133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Samson in the Treadmill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Carl Bloch 1863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00986" y="590550"/>
            <a:ext cx="48096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參孫一生真的開始追求聖潔</a:t>
            </a:r>
            <a:r>
              <a:rPr lang="en-US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﹑</a:t>
            </a:r>
            <a:r>
              <a:rPr lang="zh-TW" altLang="en-US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對付自己的罪惡</a:t>
            </a:r>
            <a:r>
              <a:rPr lang="en-US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TW" altLang="en-US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是從他眼被剜了</a:t>
            </a:r>
            <a:r>
              <a:rPr lang="en-US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﹑</a:t>
            </a:r>
            <a:r>
              <a:rPr lang="zh-TW" altLang="en-US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瞎了開始。他的心眼反而亮了</a:t>
            </a:r>
            <a:r>
              <a:rPr lang="en-US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TW" altLang="en-US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時刻尋求主旨</a:t>
            </a:r>
            <a:r>
              <a:rPr lang="en-US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TW" altLang="en-US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追求祂的榮耀</a:t>
            </a:r>
            <a:r>
              <a:rPr lang="en-US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TW" altLang="en-US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成為被主靈引導者。</a:t>
            </a:r>
          </a:p>
        </p:txBody>
      </p:sp>
    </p:spTree>
    <p:extLst>
      <p:ext uri="{BB962C8B-B14F-4D97-AF65-F5344CB8AC3E}">
        <p14:creationId xmlns:p14="http://schemas.microsoft.com/office/powerpoint/2010/main" val="2387778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7277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8.4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起啟示神的兒女歸主後聖靈與情慾相爭的經歷﹔而我們必須要在聖戰裏靠主打贏﹐敵人不是別的﹐就是自己的敗壞。保羅用「肉體」來表達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。有這樣經歷的人﹐稱之為神的兒子。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Paul Chang\Pictures\Genesis-Jacob\Peniel\Jacob wrestling with the Angel by Eugène Ferdinand Victor Delacroix 1854~61 (detai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33400" y="3790950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Jacob Wrestling with the Angel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(detail)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Eugène Ferdinand Victor Delacroix 1854~61 from Mural of Saint-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Sulpice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Paris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聖靈在我們心中的呼叫﹐是十分強烈﹑不尋常的經歷﹐我們相信神樂意經歷到這種說不出來﹑滿有榮光大喜樂之經歷</a:t>
            </a:r>
            <a:endParaRPr lang="en-US" altLang="zh-TW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的人﹐是心靈裏已經有相當</a:t>
            </a:r>
            <a:endParaRPr lang="en-US" altLang="zh-TW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潔淨的人﹔這樣﹐也會帶來</a:t>
            </a:r>
            <a:endParaRPr lang="en-US" altLang="zh-TW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善果。</a:t>
            </a:r>
            <a:endParaRPr kumimoji="0" lang="en-US" altLang="zh-TW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C:\Users\Paul Chang\Pictures\CH-Medieval\St. Francis\Stigmatisation of Saint Francis by Giotto di Bondone 1325 at Basilica of Santa Cro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5" y="1393001"/>
            <a:ext cx="3879316" cy="375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92685" y="348615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Stigmatisation</a:t>
            </a:r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of Saint Francis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by Giotto di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Bondone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1325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at Basilica of Santa Croce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良心向神坦然</a:t>
            </a:r>
            <a:endParaRPr lang="en-US" altLang="zh-TW" sz="32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6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救恩的確據有三種來源﹕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第一﹑神救恩的話﹕如約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3.16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第二﹑內在的證據﹕這是我們良心觀察了我們自己的言行﹑經歷﹐自省有否救恩的見證。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第三﹑聖靈的見證﹕這是聖靈證明我們有救恩無誤的﹑直接的﹑立即的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(infallible, direct, immediate)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見證﹐如羅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8.16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﹐約壹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1.4, 3.1-3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3.16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是第一層的確據﹕大前提﹕約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3.16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＝神救恩的應許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/>
              </a:rPr>
              <a:t>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小前提﹕我信主了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/>
              </a:rPr>
              <a:t>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結論﹕我得永生。悔改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都是主觀的經歷﹐但確據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建造在神的應許上。這種較客觀的確據乃是根基。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可是聖靈的工作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繼續做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成聖的基礎﹐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這樣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良心看到父神時是安穩的。「我們的心若不責備我們﹐就可以向神坦然無懼了。」這正是羅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8.15b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所說的事﹕「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呼叫﹕『阿爸﹗父﹗』」注意﹐這個呼叫是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我們自己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對父的呼叫。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這兩段經文－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3.23-29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4.1-7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－是平行經文﹔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那麼﹐為什麼要再說一遍呢﹖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其實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4.1-7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在前進﹐透露出神賜給我們更多的恩惠。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3.29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說﹐救恩包括承受屬靈的產業﹐就是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4.7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所說的﹑我們乃是神的後嗣﹗做後嗣﹐我們都懂。不過保羅用了一個神學性的詞彙－兒子的名份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huiothesia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－來表達。</a:t>
            </a: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78627"/>
            <a:ext cx="86233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聖靈直接同證</a:t>
            </a:r>
            <a:endParaRPr lang="en-US" altLang="zh-TW" sz="32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6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最奇妙的事發生了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靈與我們的心同證我們是神的兒女。」當我們呼叫「阿爸父啊﹗」時﹐同時另一聲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音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也同呼叫「阿爸父啊﹗」。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是出自聖靈的聲音。到底幾個聲音呢﹖也可以說是一個﹐因為都在呼叫「阿爸父啊﹗」可是有時聖靈也在其中呼叫。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是最神聖的見證﹐是聖靈所做的見證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無誤的﹑直接的﹑立即的(infallible, direct, immediate)。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90550"/>
            <a:ext cx="8623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這個聖靈的見證也正是加4.6所說兒子的靈在我們心中的呼叫阿爸父啊﹗「呼叫」(</a:t>
            </a:r>
            <a:r>
              <a:rPr lang="en-US" altLang="zh-TW" sz="3200" i="1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krazon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是中性分詞﹐分明是兒子的靈的動作﹐不是我們的心的動作。它是強烈的動作﹐因此我們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必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能感受到的。這個呼叫本身也是一個啟示﹐要我們看見父的慈愛是何等地闊長高深。</a:t>
            </a: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89505" y="3486150"/>
            <a:ext cx="285449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Receiving the Stigmata</a:t>
            </a:r>
            <a:r>
              <a:rPr kumimoji="0"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</a:p>
          <a:p>
            <a:r>
              <a:rPr kumimoji="0"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by Fra Angelico c. 1429</a:t>
            </a:r>
          </a:p>
          <a:p>
            <a:r>
              <a:rPr kumimoji="0"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at Vatican Pinacoteca</a:t>
            </a:r>
          </a:p>
        </p:txBody>
      </p:sp>
      <p:pic>
        <p:nvPicPr>
          <p:cNvPr id="21506" name="Picture 2" descr="https://upload.wikimedia.org/wikipedia/commons/c/c4/Fra_Angelico_-_Receiving_the_Stigmata_-_WGA00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" y="-9591"/>
            <a:ext cx="628793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194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小兒子為什麼想要回家﹐因為他在心中遠遠地看見了父親的豐富。為什麼從前看不見﹑而現在看見了呢﹖因為在苦難中他改變了。他說﹐「我父親有多少的雇工﹐口糧有餘。」(路15.17)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Paul Chang\Pictures\Christ-Parables\The Prodigal Son\The Prodigal Son by Salvator Rosa 1650 at Hermitage. Luke 15.16-18 (Confession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8"/>
            <a:ext cx="3963564" cy="51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91065" y="401955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Prodigal Son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Salvator Rosa 1650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Hermitage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有兒子的名份之特權的人﹐我們看見什麼呢﹖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西1.19﹕</a:t>
            </a:r>
            <a:r>
              <a:rPr lang="zh-TW" altLang="zh-TW" sz="32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父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喜歡叫一切的豐盛在祂[基督]裏面居住。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西2.2-3﹕</a:t>
            </a:r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神的奧秘﹐就是基督﹔</a:t>
            </a:r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2.3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所積蓄的一切智慧知識﹐都在祂裏面藏著。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西2.9-10a﹕</a:t>
            </a:r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2.9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神本性一切的豐盛都有形有體地居住在基督裏面﹐</a:t>
            </a:r>
            <a:r>
              <a:rPr lang="zh-TW" altLang="zh-TW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2.10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你們在祂裏面也得了豐盛。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6565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聖靈開我們的心眼﹐使我們看見在基督裏的恩召的指望﹑基業的豐盛﹑能力的浩大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1.18-19)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﹐使我們以父為傲﹐不禁呼叫神為我們的阿爸父啊。這時﹐我們的心中也湧起渴慕﹐要得著祂要賜給我們諸般的豐盛。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Paul Chang\Pictures\Revelation\John at Patmos\St. John on Patmos by Hans Memling c 1433 ~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656"/>
            <a:ext cx="2590800" cy="49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981200" y="37147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St. John on Patmos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Hans Memling c 1433 ~94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803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末世性的兒子的名份之恩典﹐會在今日帶動我們追求成聖與救恩的確據。加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4.7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的結論說﹐基督的降臨使我們成為神的兒子﹔不但如此﹐進一步使我們成為神的後嗣﹐可以承受神在基督裏一切的豐盛。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-- end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C:\Users\Paul Chang\Pictures\Christ-Incidents\Transfiguration of Christ\Transfiguration of Christ by Raphael 1516~20 at Pinacoteca Vaticana, Vatican City. Higher Res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38" y="361950"/>
            <a:ext cx="3277062" cy="477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57200" y="3901380"/>
            <a:ext cx="533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Transfiguration of Christ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Raphael 1516~20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Pinacoteca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Vaticana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Vatican City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3287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字在新約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現五次﹐另見羅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8.15, 23, 9.4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﹐弗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1.5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光有這福份還不夠﹐聖靈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(3.2, 14)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進一步引導我們今日經歷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兒子的名份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所帶來的福份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(4.6)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。這福份又引來了救恩的確據。</a:t>
            </a:r>
          </a:p>
        </p:txBody>
      </p:sp>
      <p:pic>
        <p:nvPicPr>
          <p:cNvPr id="2050" name="Picture 2" descr="C:\Users\Paul Chang\Pictures\ST\Soteriology\The Favorite [Adotion] by Georgios Iakovidis 1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98" y="0"/>
            <a:ext cx="3827902" cy="51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717325" y="40195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Favorite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[Adoption]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Georgios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Iakovidis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1890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末日榮耀破曉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什麼是新世代呢﹖聖經只有兩個世代﹐一是舊世代﹐另一是新世代。舊者因人的犯罪漸漸過去了﹐而新者因神子降臨﹐不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但引進了救恩﹐且如旭日東昇﹐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越照越明。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Paul Chang\Pictures\Christ-Birth Till 30\Adoration of Shepherds at Manger\Adoration of the Shepherds by Benjamin Gerritsz Cuyp before 1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80" y="2343150"/>
            <a:ext cx="3421261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136323" y="40195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Adoration of the Shepherds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Benjamin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Gerritsz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Cuyp before 1650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56610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神在新世代按著新約賜福我們﹔神子在受難夜和我們諦訂新約﹐在祂復活後﹐就帶著祂的血進入榮耀﹐在父神那裏完成新約的實質。末日的榮耀破曉了﹗所以這約下所有的福份都染上厚重末日榮耀之光彩。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Paul Chang\Pictures\Christ-Resurrection\11 Ascension of Jesus\The Ascension by John Singleton Copley 1775 at Museum of Fine Arts, Bos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06" y="1123950"/>
            <a:ext cx="3590593" cy="40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981406" y="39013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Ascension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John Singleton Copley 1775 </a:t>
            </a:r>
          </a:p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Museum of Fine Arts, Boston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在舊約時代﹐神的兒女固然蒙福﹐但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3.23-29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說乃在律法的訓蒙和看守之下﹐直等信心時代的來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4.1-3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說蒙恩者就像已承受產業之全業的主人﹐可是因他還是孩童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l-GR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νήπιος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光景就像奴僕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一樣﹐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師傅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管家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。他在等父親預定時候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之滿足。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Paul Chang\Pictures\Genesis-Issac\Rebecca &amp; Eliezer\Isaac's servant tying the bracelet on Rebecca's arm by Benjamin West 1775 at Yale Center for British 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959187"/>
            <a:ext cx="3962400" cy="31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30196" y="39591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Eliezer (Isaac’s Guardian) </a:t>
            </a:r>
          </a:p>
          <a:p>
            <a:pPr algn="r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Tying the Bracelet on Rebecca's Arm </a:t>
            </a:r>
          </a:p>
          <a:p>
            <a:pPr algn="r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Benjamin West 1775 </a:t>
            </a:r>
          </a:p>
          <a:p>
            <a:pPr algn="r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Yale Center for British Art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(Prince Charles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還在等嗎﹖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Queen Elizabeth II 1926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年生﹐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1953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年登基﹐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67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年﹐打破有史以來的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記錄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Charles 1948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生﹐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1958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年封為太子﹐到如今已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年了。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" y="2571748"/>
            <a:ext cx="4340759" cy="25717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06" y="2579471"/>
            <a:ext cx="2155877" cy="25640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04" y="2190750"/>
            <a:ext cx="2165795" cy="29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2">
      <a:majorFont>
        <a:latin typeface="Arial Narrow"/>
        <a:ea typeface="UWCCYF (Big5)"/>
        <a:cs typeface=""/>
      </a:majorFont>
      <a:minorFont>
        <a:latin typeface="Arial Narrow"/>
        <a:ea typeface="UWCCYF (Big5)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2218</TotalTime>
  <Words>3666</Words>
  <Application>Microsoft Macintosh PowerPoint</Application>
  <PresentationFormat>On-screen Show (16:9)</PresentationFormat>
  <Paragraphs>199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DFKai-SB</vt:lpstr>
      <vt:lpstr>DFKai-SB</vt:lpstr>
      <vt:lpstr>DFLiShuW5-B5</vt:lpstr>
      <vt:lpstr>DFPYanKaiW5-B5</vt:lpstr>
      <vt:lpstr>UWCCYF (Big5)</vt:lpstr>
      <vt:lpstr>華康正顏楷體W5</vt:lpstr>
      <vt:lpstr>華康行書體</vt:lpstr>
      <vt:lpstr>Arial</vt:lpstr>
      <vt:lpstr>Arial Narrow</vt:lpstr>
      <vt:lpstr>Times New Roman</vt:lpstr>
      <vt:lpstr>Wingdings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Lei</dc:creator>
  <cp:lastModifiedBy>Microsoft Office User</cp:lastModifiedBy>
  <cp:revision>321</cp:revision>
  <dcterms:created xsi:type="dcterms:W3CDTF">2014-01-10T15:01:01Z</dcterms:created>
  <dcterms:modified xsi:type="dcterms:W3CDTF">2020-08-03T14:44:03Z</dcterms:modified>
</cp:coreProperties>
</file>