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58" r:id="rId5"/>
    <p:sldId id="259" r:id="rId6"/>
    <p:sldId id="18798" r:id="rId7"/>
    <p:sldId id="18897" r:id="rId8"/>
    <p:sldId id="18896" r:id="rId9"/>
    <p:sldId id="18853" r:id="rId10"/>
    <p:sldId id="18854" r:id="rId11"/>
    <p:sldId id="18855" r:id="rId12"/>
    <p:sldId id="18856" r:id="rId13"/>
    <p:sldId id="18898" r:id="rId14"/>
    <p:sldId id="18911" r:id="rId15"/>
    <p:sldId id="18858" r:id="rId16"/>
    <p:sldId id="18859" r:id="rId17"/>
    <p:sldId id="18912" r:id="rId18"/>
    <p:sldId id="18861" r:id="rId19"/>
    <p:sldId id="18863" r:id="rId20"/>
    <p:sldId id="18866" r:id="rId21"/>
    <p:sldId id="18865" r:id="rId22"/>
    <p:sldId id="18902" r:id="rId23"/>
    <p:sldId id="18900" r:id="rId24"/>
    <p:sldId id="18903" r:id="rId25"/>
    <p:sldId id="18901" r:id="rId26"/>
    <p:sldId id="18899" r:id="rId27"/>
    <p:sldId id="18869" r:id="rId28"/>
    <p:sldId id="18870" r:id="rId29"/>
    <p:sldId id="18871" r:id="rId30"/>
    <p:sldId id="18918" r:id="rId31"/>
    <p:sldId id="18872" r:id="rId32"/>
    <p:sldId id="18919" r:id="rId33"/>
    <p:sldId id="18920" r:id="rId34"/>
    <p:sldId id="18921" r:id="rId35"/>
    <p:sldId id="18922" r:id="rId36"/>
    <p:sldId id="18923" r:id="rId37"/>
    <p:sldId id="18924" r:id="rId38"/>
    <p:sldId id="18904" r:id="rId39"/>
    <p:sldId id="18914" r:id="rId40"/>
    <p:sldId id="18877" r:id="rId41"/>
    <p:sldId id="18905" r:id="rId42"/>
    <p:sldId id="18913" r:id="rId43"/>
    <p:sldId id="18906" r:id="rId44"/>
    <p:sldId id="18907" r:id="rId45"/>
    <p:sldId id="18915" r:id="rId46"/>
    <p:sldId id="18908" r:id="rId47"/>
    <p:sldId id="18916" r:id="rId48"/>
    <p:sldId id="18917" r:id="rId49"/>
    <p:sldId id="18909" r:id="rId50"/>
    <p:sldId id="18892" r:id="rId51"/>
    <p:sldId id="18893" r:id="rId52"/>
    <p:sldId id="18910" r:id="rId5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662"/>
    <a:srgbClr val="594379"/>
    <a:srgbClr val="674D8C"/>
    <a:srgbClr val="5F4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7340-9864-452F-8B3D-E22E34FA240D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6722-1255-461E-B291-3A19D1AE3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1092D-A1C1-4E2C-9A98-354C1D1E0D5D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D9A84-A723-4296-B6C0-487BB75E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27E4-7097-4BB3-8E4C-202DB19F4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40060-F10B-4BB0-B90C-69117B8CE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4968-2BD8-4D94-8D61-BF4A6515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564F-8788-4071-8F03-3BF13CF276F7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1BE0-B798-4938-B452-0C0A984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15D6B-4FF3-4E2F-B2EC-74AE6373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99CB-B096-4E53-8605-F782286A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72131-122F-4815-B629-B016D9DE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345D1-1F06-4AF4-8EF1-BEA9C4F5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29EF-D2EF-4AB0-A2AE-102FD928590A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C0ECD-4895-4140-AF39-C80B9AED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C32B-6F1B-4669-8F2A-3B007836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68DF2-AA49-4AB1-A0CB-0E69D1073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06646-A0A2-43A9-B46F-4DEAFE0DE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6DEBE-778A-409F-A1AF-5EF87183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31D-71B6-4BAB-B127-E802199CB84F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36D7-4E1A-4D3D-93A6-2B406451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9469E-9EA8-40EF-9CFD-6E69B8A0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FF8F-76B3-48FC-9088-D1195EA2D70B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C517-83D4-4699-A2E2-68694DC97C5B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D5E9-F62D-4D3C-A692-4AFDDD6DCAD6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7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BA1-A239-412C-8D09-71C8FD91AEFF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79B4-5BC3-4590-8BD1-592C3CB2E5DB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4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EA6D-BCD0-4AFA-9EAF-1B5FD31AAFF7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1DE7-D1FB-4EC4-AB0D-0DE6B8328917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4F67-90B2-483C-97C4-98D9159D87BF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F45-5107-4B86-8EB6-4E2FC3D5DD4F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8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3DA1-7296-4C26-B63C-240371BD7568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39E-5ACD-4BE9-8620-0A79AA2E46F0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9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ED11-E666-43AC-B18A-0B959B223957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F33-2919-4710-9A6F-BEC039EEABF6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5C8-433E-4A30-AAF7-673338F42C5E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B949-0215-4BEF-B413-FA4153F9C0D3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3B55-BDE5-4E94-ADE4-C049BA1F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A471-861D-4C68-A4C7-89CC6B07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8C6F4-8740-42B6-9B65-29314B2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0BA3-BB74-4F85-A5B5-941C669250CC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5D236-F2FF-4741-BF1B-E6DD7DD3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94A83-D924-46F9-BF73-7B678404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6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F754-0A11-4B43-AC9D-B2A72D68EE7E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ED61-77F6-4A08-AE78-8914AEC91AE3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BF05-8131-4746-BC90-1C2052C681B2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4F2B-34B7-4B16-A965-EE21466387A0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29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FFBE-B209-4DDC-AF7C-3AFD5625FED1}" type="datetime1">
              <a:rPr lang="en-US" altLang="zh-TW" smtClean="0">
                <a:solidFill>
                  <a:srgbClr val="FFFFFF"/>
                </a:solidFill>
              </a:rPr>
              <a:t>7/25/2020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796-3420-424E-AF75-0B975532F714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ED9C-7BE5-4E0E-A935-226E425A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DE49F-FA21-4336-B954-23C3A460B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88800-5EB4-44A4-979C-2CCF32BC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D68B-37DE-4EC6-AC15-3DCE5C7A235C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21A-A787-4C92-81FA-41A158A9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1B985-C2DE-4B02-98F5-A7097E33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8C20-1BD0-4355-8ADA-C70041D4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A6F3-E1E0-402E-BB0B-1724836F2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E4188-1AFB-44EB-B547-965ACB0E1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D0431-008D-4520-8789-D3E5B23C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7B6D-993F-4533-8933-2F704CC40ADD}" type="datetime1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87919-E508-4414-924F-F6B3C667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0CD4-AF6F-4967-8C6C-090B4394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444A-915A-42FE-B186-0FF1DAAD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C269-4135-4ACD-945E-6369BD125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3B4BA-20FE-4A3B-8392-200AE4C06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2D871-DCE4-4A72-9EF1-06863CD2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A31CD-DC11-4E37-AAFD-35133681B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8BE57-AA2B-4595-904E-4B9C46FE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9477-4B3D-42FE-92C0-1708645B4A27}" type="datetime1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18F77-3B47-450A-B9E2-E3E0C2E7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196FB-9145-45D7-B285-B3F0DE79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F30E-564D-4A2F-8986-12D9722D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9E14C-D248-4E91-A5ED-C0D9AF96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7EE6-CA8B-4D95-A905-2570A36AF784}" type="datetime1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6733C-2C89-43FD-8EFD-221B2CA3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7D85C-B0BC-4ACE-8075-866CF2BE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57926-2C64-4DCC-B355-83F87FC4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F6E9-7645-4F98-8C15-8E2EA642F1DF}" type="datetime1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6D556-F65F-44B6-82A3-B5668E5F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28D6F-ABE2-4C67-9C07-91C83105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0648-0FF0-4974-8400-C82905C0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89F5-E04B-427E-926F-3C307799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7C3ED-82B0-4598-9504-BFD76D5A9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E70D4-274D-4045-B841-11D6EE9B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95CB-4CDE-44AB-912C-D84EF9D762D1}" type="datetime1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90F99-9116-47AB-BD57-EDE81E65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0D4D2-DEFD-4388-B969-218F2ACB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5382-0AD6-471F-B9CE-992C4687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E69F0-4A15-4A94-9743-084D27E9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022A1-E07F-430B-AEEF-8258BB82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192A6-B0D6-412B-8C99-C3F3AC21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7A72-525E-40CC-8EBB-940C4543C13C}" type="datetime1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C9C5A-340C-4ACC-926F-58655E2C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6A657-FA46-4A7E-8336-48F3A897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33CF5-18F0-45E9-80B8-5FFDDA0C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9573-6C1C-4E18-90D8-DC0A26ADA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F98E-4C2A-4B28-8120-6A4E4D73F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7B16-94DF-464F-9DE0-6F3F2D85AF19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C80E3-5C85-4358-B139-912430EF4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9C85-8DB8-45DA-ADA6-1354345DA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F4C7-EBBB-486B-8852-2DF4B9B4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422E6C-4C93-40AC-82D4-2E95FC0043FF}" type="datetime1">
              <a:rPr lang="en-US" altLang="zh-TW" smtClean="0"/>
              <a:t>7/25/2020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3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092C58-FA2B-48C2-B425-422FBACD244F}"/>
              </a:ext>
            </a:extLst>
          </p:cNvPr>
          <p:cNvSpPr txBox="1"/>
          <p:nvPr/>
        </p:nvSpPr>
        <p:spPr>
          <a:xfrm>
            <a:off x="1051560" y="1236173"/>
            <a:ext cx="10488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SC UKai M TT" panose="02010609030101010101" pitchFamily="49" charset="-122"/>
                <a:ea typeface="TSC UKai M TT" panose="02010609030101010101" pitchFamily="49" charset="-122"/>
              </a:rPr>
              <a:t>脱去旧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SC UKai M TT" panose="02010609030101010101" pitchFamily="49" charset="-122"/>
                <a:ea typeface="TSC UKai M TT" panose="02010609030101010101" pitchFamily="49" charset="-122"/>
              </a:rPr>
              <a:t>人</a:t>
            </a:r>
            <a:r>
              <a:rPr lang="en-US" altLang="zh-CN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SC UKai M TT" panose="02010609030101010101" pitchFamily="49" charset="-122"/>
                <a:ea typeface="TSC UKai M TT" panose="02010609030101010101" pitchFamily="49" charset="-122"/>
              </a:rPr>
              <a:t>,</a:t>
            </a:r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SC UKai M TT" panose="02010609030101010101" pitchFamily="49" charset="-122"/>
                <a:ea typeface="TSC UKai M TT" panose="02010609030101010101" pitchFamily="49" charset="-122"/>
              </a:rPr>
              <a:t>穿</a:t>
            </a:r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SC UKai M TT" panose="02010609030101010101" pitchFamily="49" charset="-122"/>
                <a:ea typeface="TSC UKai M TT" panose="02010609030101010101" pitchFamily="49" charset="-122"/>
              </a:rPr>
              <a:t>上新人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A1E9D-02E9-440D-B47A-E98E31CC4319}"/>
              </a:ext>
            </a:extLst>
          </p:cNvPr>
          <p:cNvSpPr txBox="1"/>
          <p:nvPr/>
        </p:nvSpPr>
        <p:spPr>
          <a:xfrm>
            <a:off x="3977640" y="4746136"/>
            <a:ext cx="403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黃子嘉 牧師</a:t>
            </a:r>
            <a:endParaRPr lang="en-US" sz="44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1562" y="3081502"/>
            <a:ext cx="4615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4400" dirty="0" smtClean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以弗所書 </a:t>
            </a:r>
            <a:r>
              <a:rPr lang="en-US" altLang="zh-TW" sz="4400" dirty="0" smtClean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4:17-5:2</a:t>
            </a:r>
            <a:endParaRPr lang="en-US" altLang="zh-TW" sz="4400" dirty="0">
              <a:solidFill>
                <a:prstClr val="white"/>
              </a:solidFill>
              <a:latin typeface="Cambria" panose="02040503050406030204" pitchFamily="18" charset="0"/>
              <a:ea typeface="KaiTi" panose="02010609060101010101" pitchFamily="49" charset="-12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1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4:30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不要叫　神的聖靈擔憂．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你們原是受了他的印記、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等候得贖的日子來到。</a:t>
                      </a:r>
                    </a:p>
                    <a:p>
                      <a:pPr lvl="1"/>
                      <a:endParaRPr lang="en-US" altLang="zh-TW" sz="2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4:31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</a:t>
                      </a:r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一切苦毒、惱恨、忿怒、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嚷鬧、毀謗、並一切的惡毒、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〔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或作陰毒</a:t>
                      </a:r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〕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都當從你們中間除掉．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02300"/>
              </p:ext>
            </p:extLst>
          </p:nvPr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4:32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並要以恩慈相待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、存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憐憫的心、彼此饒恕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、正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如　神在基督裡饒恕了你們一樣。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11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19094"/>
              </p:ext>
            </p:extLst>
          </p:nvPr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5:1 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所以你们该效法　神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好像蒙慈爱的儿女一样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。</a:t>
                      </a:r>
                      <a:endParaRPr lang="zh-TW" altLang="en-US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en-US" altLang="zh-TW" sz="2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 defTabSz="914400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5:2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</a:t>
                      </a:r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也要凭爱心行事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正如基督爱我们</a:t>
                      </a:r>
                      <a:endParaRPr lang="en-US" altLang="zh-CN" sz="4800" spc="-300" dirty="0" smtClean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 defTabSz="914400"/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为我们舍了自己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当作馨香的供物和祭物献与　神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．</a:t>
                      </a:r>
                      <a:endParaRPr lang="zh-TW" altLang="en-US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12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05206" y="576367"/>
            <a:ext cx="98640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dirty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一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. </a:t>
            </a:r>
            <a:r>
              <a:rPr lang="zh-TW" altLang="en-US" sz="6000" dirty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舊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人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的認识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1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.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lang="zh-TW" altLang="en-US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舊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人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的由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来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C517-83D4-4699-A2E2-68694DC97C5B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13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8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56616" y="237046"/>
            <a:ext cx="116220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A.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虛妄的心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(4:17)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4:17】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所以我说，且在主里确实地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说，你们行事，不要再像外邦人存虚妄的心行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事</a:t>
            </a: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 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a.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心（</a:t>
            </a:r>
            <a:r>
              <a:rPr kumimoji="0" lang="el-GR" altLang="zh-CN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νούς</a:t>
            </a:r>
            <a:r>
              <a:rPr kumimoji="0" lang="zh-CN" altLang="el-G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：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mind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,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心思，念想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  b.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虚妄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kumimoji="0" lang="el-GR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ματαιότης</a:t>
            </a:r>
            <a:r>
              <a:rPr kumimoji="0" lang="zh-CN" altLang="el-G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vanity in morally depravity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      	      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重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在道德面之墮落虚妄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  c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.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由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亞当到世人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14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4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92608" y="340310"/>
            <a:ext cx="118353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B.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心地昏味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(4:18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4:18】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他们心地昏昧，与　神所赐的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生命隔绝了，都因自己无知，心里刚硬。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a.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心地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kumimoji="0" lang="el-GR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διάνοια</a:t>
            </a:r>
            <a:r>
              <a:rPr kumimoji="0" lang="el-GR" altLang="zh-CN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:</a:t>
            </a:r>
            <a:r>
              <a:rPr kumimoji="0" lang="el-GR" altLang="zh-CN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δία</a:t>
            </a:r>
            <a:r>
              <a:rPr kumimoji="0" lang="en-US" altLang="zh-CN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</a:t>
            </a:r>
            <a:r>
              <a:rPr kumimoji="0" lang="el-GR" altLang="zh-CN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+</a:t>
            </a:r>
            <a:r>
              <a:rPr kumimoji="0" lang="en-US" altLang="zh-CN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</a:t>
            </a:r>
            <a:r>
              <a:rPr kumimoji="0" lang="el-GR" altLang="zh-CN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νούς</a:t>
            </a:r>
            <a:r>
              <a:rPr kumimoji="0" lang="zh-TW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</a:t>
            </a:r>
            <a:r>
              <a:rPr kumimoji="0" lang="el-GR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=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understanding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dirty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	</a:t>
            </a:r>
            <a:r>
              <a:rPr lang="en-US" altLang="zh-TW" sz="4800" dirty="0" smtClean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	</a:t>
            </a:r>
            <a:r>
              <a:rPr lang="zh-TW" altLang="en-US" sz="4800" dirty="0" smtClean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理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解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与認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知功能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b.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昏昧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kumimoji="0" lang="el-GR" altLang="zh-CN" sz="4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σκοτόω</a:t>
            </a:r>
            <a:r>
              <a:rPr kumimoji="0" lang="el-GR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  <a:r>
              <a:rPr kumimoji="0" lang="zh-CN" altLang="el-G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：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充滿黑暗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,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眼瞎 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>
                <a:solidFill>
                  <a:prstClr val="white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  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(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be full of darkness)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15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7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05206" y="576367"/>
            <a:ext cx="986409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一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舊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人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的認识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1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.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舊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人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的由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来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2.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 舊人的情況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C517-83D4-4699-A2E2-68694DC97C5B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16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5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262747"/>
            <a:ext cx="1157630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无知剛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硬 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    (</a:t>
            </a:r>
            <a:r>
              <a:rPr kumimoji="0" lang="zh-CN" alt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拒绝福音，不肯悔改認罪，不肯信主耶稣</a:t>
            </a:r>
            <a:r>
              <a:rPr kumimoji="0" lang="en-US" altLang="zh-CN" sz="44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. 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     (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；罗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1:21, 28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36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4:18</a:t>
            </a:r>
            <a:r>
              <a:rPr kumimoji="0" lang="en-US" altLang="zh-CN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kumimoji="0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他们心地昏昧，与　神所赐的生命隔绝了，都因自己无知，心里刚硬</a:t>
            </a:r>
            <a:r>
              <a:rPr kumimoji="0" lang="zh-CN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。</a:t>
            </a:r>
            <a:endParaRPr kumimoji="0" lang="en-US" altLang="zh-CN" sz="3600" b="0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罗</a:t>
            </a:r>
            <a:r>
              <a:rPr lang="en-US" altLang="zh-CN" sz="3600" u="sng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1:21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因为，他们虽然知道　神，却不当作　神荣耀他，也不感谢他。他们的思念变为虚妄，无知的心就昏暗了</a:t>
            </a:r>
            <a:r>
              <a:rPr lang="zh-CN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。</a:t>
            </a:r>
            <a:endParaRPr lang="en-US" altLang="zh-CN" sz="3600" spc="-150" dirty="0">
              <a:solidFill>
                <a:prstClr val="white"/>
              </a:solidFill>
              <a:latin typeface="Cambria" panose="02040503050406030204" pitchFamily="18" charset="0"/>
              <a:ea typeface="KaiTi" panose="0201060906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罗</a:t>
            </a:r>
            <a:r>
              <a:rPr lang="en-US" altLang="zh-CN" sz="3600" u="sng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1:28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他们既然故意不认识　神，　神就任凭他们存邪僻的心，行那些不合理的事</a:t>
            </a:r>
            <a:r>
              <a:rPr lang="zh-CN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。</a:t>
            </a:r>
            <a:endParaRPr kumimoji="0" lang="zh-CN" altLang="en-US" sz="36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17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12420" y="241987"/>
            <a:ext cx="1156716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B.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良心喪尽，放纵私慾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36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4:19</a:t>
            </a:r>
            <a:r>
              <a:rPr kumimoji="0" lang="en-US" altLang="zh-CN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kumimoji="0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良心既然丧尽，就放纵私欲，贪行种种的污秽。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罗</a:t>
            </a:r>
            <a:r>
              <a:rPr kumimoji="0" lang="en-US" altLang="zh-CN" sz="36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1:29</a:t>
            </a:r>
            <a:r>
              <a:rPr kumimoji="0" lang="en-US" altLang="zh-CN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kumimoji="0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装满了各样不义、邪恶、贪婪、恶毒（或作“阴毒”），满心是嫉妒、凶杀、争竞、诡诈、毒恨</a:t>
            </a:r>
            <a:r>
              <a:rPr kumimoji="0" lang="zh-CN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，</a:t>
            </a:r>
            <a:endParaRPr kumimoji="0" lang="en-US" altLang="zh-CN" sz="3600" b="0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罗</a:t>
            </a:r>
            <a:r>
              <a:rPr lang="en-US" altLang="zh-CN" sz="3600" u="sng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1:32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他们虽知道　神判定行这样事的人是当死的，然而他们不但自己去行，还喜欢别人去行。</a:t>
            </a:r>
          </a:p>
          <a:p>
            <a:pPr lvl="0"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lang="en-US" altLang="zh-CN" sz="3600" u="sng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4:22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就要脱去你们从前行为上的旧人，这旧人是因私欲的迷惑渐渐变坏的。</a:t>
            </a:r>
          </a:p>
          <a:p>
            <a:pPr lvl="0"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lang="en-US" altLang="zh-CN" sz="3600" u="sng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4:31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一切苦毒、恼恨、忿怒、嚷闹、毁谤，并一切的恶毒（或作“阴毒”），都当从你们中间除掉。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18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19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75844" y="262664"/>
            <a:ext cx="1164031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TW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4:22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[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和合本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]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就要脱去你们从前行为上的旧人，这旧人是因私欲的迷惑渐渐变坏的。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[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现代中文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]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那么，你们要脱下那一向使你们生活在腐败中的“旧我”；那旧我是由于私欲的诱惑而腐化了的。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(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而敗坏了的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TW" sz="4000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而成為一直是敗坏的</a:t>
            </a:r>
            <a:r>
              <a:rPr lang="en-US" altLang="zh-TW" sz="4000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沒有漸漸的意思</a:t>
            </a:r>
            <a:r>
              <a:rPr lang="en-US" altLang="zh-TW" sz="4000" b="1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TW" sz="4000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故亞當一墮落就一直是敗坏的</a:t>
            </a:r>
            <a:r>
              <a:rPr lang="en-US" altLang="zh-TW" sz="4000" dirty="0" smtClean="0">
                <a:solidFill>
                  <a:prstClr val="white"/>
                </a:solidFill>
                <a:latin typeface="Times New Roman" panose="02020603050405020304" pitchFamily="18" charset="0"/>
                <a:ea typeface="TSC UKai M TT" panose="0201060903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SC UKai M TT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3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74904" y="419904"/>
            <a:ext cx="113111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主題經文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】</a:t>
            </a:r>
          </a:p>
          <a:p>
            <a:endParaRPr lang="en-US" altLang="zh-CN" sz="4800" dirty="0" smtClean="0">
              <a:solidFill>
                <a:schemeClr val="bg1"/>
              </a:solidFill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4:22】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就要脱去你们从前行为上的旧人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4:24】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并且穿上新人，这新人是照着　神的形像造的，有真理的仁义和圣洁。</a:t>
            </a:r>
          </a:p>
        </p:txBody>
      </p:sp>
    </p:spTree>
    <p:extLst>
      <p:ext uri="{BB962C8B-B14F-4D97-AF65-F5344CB8AC3E}">
        <p14:creationId xmlns:p14="http://schemas.microsoft.com/office/powerpoint/2010/main" val="292725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1161190" y="781877"/>
            <a:ext cx="10490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[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ESV]to put off your old self, which is corrupt through deceitful desires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,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1508760" y="2707339"/>
            <a:ext cx="9381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“</a:t>
            </a:r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φθειρόμενον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  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  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κα</a:t>
            </a:r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τά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   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</a:t>
            </a:r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τάς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who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is corrupt  according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to  the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επ</a:t>
            </a:r>
            <a:r>
              <a:rPr kumimoji="0" lang="en-US" altLang="zh-TW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ιθυμί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ας      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τής          απάτης"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  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lusts            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</a:rPr>
              <a:t>of   the        devote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20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05206" y="576367"/>
            <a:ext cx="986409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二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. 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新人的認识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1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.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新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人的由来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4:18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smtClean="0">
                <a:solidFill>
                  <a:srgbClr val="5F4882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2.</a:t>
            </a:r>
            <a:r>
              <a:rPr lang="zh-TW" altLang="en-US" sz="4800" dirty="0" smtClean="0">
                <a:solidFill>
                  <a:srgbClr val="5F4882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新人的情況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5F4882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21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22732" y="491488"/>
            <a:ext cx="1114653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A. 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神所赐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800" u="sng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4:18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CN" sz="4000" dirty="0" smtClean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【</a:t>
            </a:r>
            <a:r>
              <a:rPr lang="zh-CN" alt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4:18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】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他们心地昏昧，与　神所赐的生命隔绝了，都因自己无知，心里刚硬</a:t>
            </a:r>
            <a:r>
              <a:rPr lang="zh-CN" altLang="en-US" sz="4000" spc="-150" dirty="0" smtClean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。</a:t>
            </a:r>
            <a:endParaRPr lang="en-US" sz="4000" spc="-150" dirty="0">
              <a:solidFill>
                <a:schemeClr val="bg1"/>
              </a:solidFill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22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22732" y="491488"/>
            <a:ext cx="11146535" cy="526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A. 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神所赐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4:18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CN" sz="4000" dirty="0" smtClean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【</a:t>
            </a:r>
            <a:r>
              <a:rPr lang="zh-CN" alt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4:18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】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他们心地昏昧，与　神所赐的生命隔绝了，都因自己无知，心里刚硬。</a:t>
            </a:r>
            <a:endParaRPr lang="en-US" sz="4000" spc="-150" dirty="0">
              <a:solidFill>
                <a:schemeClr val="bg1"/>
              </a:solidFill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 </a:t>
            </a:r>
            <a:endParaRPr lang="en-US" sz="4800" dirty="0" smtClean="0">
              <a:solidFill>
                <a:schemeClr val="bg1"/>
              </a:solidFill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4800" dirty="0" smtClean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48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神所造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4:24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【</a:t>
            </a:r>
            <a:r>
              <a:rPr lang="zh-CN" altLang="en-US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4:24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】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并且穿上新人，这新人是照着　神的形像造的，有真理的仁义和圣洁。</a:t>
            </a:r>
            <a:endParaRPr lang="en-US" sz="4000" spc="-150" dirty="0">
              <a:solidFill>
                <a:schemeClr val="bg1"/>
              </a:solidFill>
              <a:effectLst/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23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8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22732" y="445768"/>
            <a:ext cx="11146535" cy="586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8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C. </a:t>
            </a:r>
            <a:r>
              <a:rPr lang="zh-CN" altLang="en-US" sz="48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藉著信</a:t>
            </a:r>
            <a:r>
              <a:rPr 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1:13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；罗</a:t>
            </a:r>
            <a:r>
              <a:rPr lang="en-US" sz="4000" u="sng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10:17</a:t>
            </a:r>
            <a:r>
              <a:rPr 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altLang="zh-CN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【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弗</a:t>
            </a:r>
            <a:r>
              <a:rPr lang="en-US" sz="4000" u="sng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1:13</a:t>
            </a:r>
            <a:r>
              <a:rPr lang="en-US" altLang="zh-CN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】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你们既听见真理的道，就是那叫你们得救的福音，也信了基督，既然信他，就受了所应许的圣灵为印记。</a:t>
            </a:r>
            <a:endParaRPr lang="en-US" sz="4000" spc="-150" dirty="0">
              <a:solidFill>
                <a:schemeClr val="bg1"/>
              </a:solidFill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altLang="zh-CN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【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罗</a:t>
            </a:r>
            <a:r>
              <a:rPr lang="en-US" sz="4000" u="sng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10:17</a:t>
            </a:r>
            <a:r>
              <a:rPr lang="en-US" altLang="zh-CN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】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可见信道是从听道来的，听道是从基督的话来的。</a:t>
            </a:r>
            <a:endParaRPr lang="en-US" sz="4000" spc="-150" dirty="0">
              <a:solidFill>
                <a:schemeClr val="bg1"/>
              </a:solidFill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【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林前</a:t>
            </a:r>
            <a:r>
              <a:rPr 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12:3</a:t>
            </a:r>
            <a:r>
              <a:rPr lang="en-US" altLang="zh-CN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】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所以我告诉你們：</a:t>
            </a:r>
            <a:r>
              <a:rPr 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……</a:t>
            </a:r>
            <a:r>
              <a:rPr lang="zh-CN" altLang="en-US" sz="4000" spc="-150" dirty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若不是被圣灵感动的，也没有能说耶稣是主的</a:t>
            </a:r>
            <a:r>
              <a:rPr lang="zh-CN" altLang="en-US" sz="4000" spc="-150" dirty="0" smtClean="0">
                <a:solidFill>
                  <a:schemeClr val="bg1"/>
                </a:solidFill>
                <a:latin typeface="Cambria" panose="02040503050406030204" pitchFamily="18" charset="0"/>
                <a:ea typeface="KaiTi" panose="02010609060101010101" pitchFamily="49" charset="-122"/>
                <a:cs typeface="PMingLiU" panose="02020500000000000000" pitchFamily="18" charset="-120"/>
              </a:rPr>
              <a:t>。</a:t>
            </a:r>
            <a:endParaRPr lang="en-US" sz="4000" spc="-150" dirty="0">
              <a:solidFill>
                <a:schemeClr val="bg1"/>
              </a:solidFill>
              <a:effectLst/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24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2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505206" y="576367"/>
            <a:ext cx="986409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二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. 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新人的認识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1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.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新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人的由来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4:18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2.</a:t>
            </a:r>
            <a:r>
              <a:rPr lang="zh-TW" altLang="en-US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新人的情況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25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8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78154" y="509776"/>
            <a:ext cx="1122616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lphaUcPeriod"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神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所赐的生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命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KaiTi" panose="02010609060101010101" pitchFamily="49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zh-TW" altLang="en-US" sz="4800" dirty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 </a:t>
            </a:r>
            <a:r>
              <a:rPr lang="zh-TW" altLang="en-US" sz="4800" dirty="0" smtClean="0">
                <a:solidFill>
                  <a:prstClr val="white"/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     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(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有圣灵重生，有赐生命圣灵的律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KaiTi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罗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8:1】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如今那些在基督耶稣里的，就不定罪了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KaiTi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罗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8:2】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KaiTi" panose="02010609060101010101" pitchFamily="49" charset="-122"/>
              </a:rPr>
              <a:t>因为赐生命圣灵的律在基督耶稣里释放了我，使我脱离罪和死的律了。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26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0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84632" y="537208"/>
            <a:ext cx="1142085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B.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神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的形像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    (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有真理的仁义与圣洁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4:32】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并要以恩慈相待，存怜悯的心，彼此饶恕，正如　神在基督里饶恕了你们一样。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27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94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66344" y="434687"/>
            <a:ext cx="103056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除旧佈新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比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較：</a:t>
            </a:r>
            <a:r>
              <a:rPr kumimoji="0" lang="zh-TW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TW" sz="4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</a:t>
            </a:r>
            <a:r>
              <a:rPr kumimoji="0" lang="en-US" altLang="zh-TW" sz="4800" b="0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:</a:t>
            </a:r>
            <a:r>
              <a:rPr kumimoji="0" lang="zh-TW" altLang="en-US" sz="4800" b="0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kumimoji="0" lang="en-US" altLang="zh-TW" sz="4800" b="0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22</a:t>
            </a:r>
            <a:r>
              <a:rPr kumimoji="0" lang="zh-TW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、</a:t>
            </a:r>
            <a:r>
              <a:rPr kumimoji="0" lang="en-US" altLang="zh-TW" sz="4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24~~</a:t>
            </a:r>
            <a:r>
              <a:rPr kumimoji="0" lang="zh-TW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kumimoji="0" lang="en-US" altLang="zh-TW" sz="4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3</a:t>
            </a:r>
            <a:r>
              <a:rPr kumimoji="0" lang="en-US" altLang="zh-TW" sz="4800" b="0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:</a:t>
            </a:r>
            <a:r>
              <a:rPr kumimoji="0" lang="zh-TW" altLang="en-US" sz="4800" b="0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kumimoji="0" lang="en-US" altLang="zh-TW" sz="4800" b="0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9-10</a:t>
            </a:r>
            <a:endParaRPr kumimoji="0" lang="en-US" altLang="zh-TW" sz="48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   【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如何「脫去」与「穿上」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28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2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68033" y="182154"/>
            <a:ext cx="1179290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4:22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kumimoji="0" lang="zh-CN" altLang="en-US" sz="4000" b="1" u="sng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就要脱去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你们从前行为上的旧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人</a:t>
            </a:r>
            <a:r>
              <a:rPr kumimoji="0" lang="en-US" altLang="zh-CN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,  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这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旧人是因私欲的迷惑渐渐变坏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的</a:t>
            </a:r>
            <a:endParaRPr kumimoji="0" lang="en-US" altLang="zh-CN" sz="4000" b="0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TW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lang="en-US" altLang="zh-TW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4:23】</a:t>
            </a:r>
            <a:r>
              <a:rPr lang="zh-TW" altLang="en-US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又</a:t>
            </a: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要將你們的心志</a:t>
            </a:r>
            <a:r>
              <a:rPr lang="zh-TW" altLang="en-US" sz="4000" b="1" u="sng" spc="-150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改換一新</a:t>
            </a:r>
            <a:r>
              <a:rPr lang="zh-TW" altLang="en-US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．</a:t>
            </a:r>
            <a:endParaRPr kumimoji="0" lang="en-US" altLang="zh-CN" sz="4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kumimoji="0" lang="en-US" altLang="zh-CN" sz="40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4:24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  <a:r>
              <a:rPr kumimoji="0" lang="zh-CN" alt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并且穿上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新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人</a:t>
            </a:r>
            <a:r>
              <a:rPr kumimoji="0" lang="en-US" altLang="zh-CN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,  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这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新人是照着　神的形像造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的</a:t>
            </a:r>
            <a:r>
              <a:rPr kumimoji="0" lang="en-US" altLang="zh-CN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,  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有</a:t>
            </a:r>
            <a:r>
              <a:rPr kumimoji="0" lang="zh-CN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真理的仁义和圣</a:t>
            </a:r>
            <a:r>
              <a:rPr kumimoji="0" lang="zh-CN" alt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</a:rPr>
              <a:t>洁</a:t>
            </a:r>
            <a:endParaRPr kumimoji="0" lang="en-US" altLang="zh-CN" sz="4000" b="0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29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0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02336" y="716805"/>
            <a:ext cx="114574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κτισθέντα ἐν δικαιοσύνῃ καὶ ὁσιότητι τῆς ἀληθείας.</a:t>
            </a:r>
          </a:p>
          <a:p>
            <a:endParaRPr lang="en-US" altLang="zh-CN" sz="3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zh-CN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【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NASB】who has been created in righteousness and holiness of the truth</a:t>
            </a:r>
            <a:r>
              <a:rPr lang="en-US" altLang="zh-CN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zh-CN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90000"/>
              </a:lnSpc>
            </a:pPr>
            <a:r>
              <a:rPr lang="en-US" altLang="zh-CN" sz="4000" dirty="0" smtClean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【</a:t>
            </a:r>
            <a:r>
              <a:rPr lang="zh-TW" altLang="en-US" sz="4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現中</a:t>
            </a:r>
            <a:r>
              <a:rPr lang="en-US" altLang="zh-TW" sz="4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】</a:t>
            </a:r>
            <a:r>
              <a:rPr lang="zh-TW" altLang="en-US" sz="4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要穿上“</a:t>
            </a:r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新我</a:t>
            </a:r>
            <a:r>
              <a:rPr lang="zh-TW" altLang="en-US" sz="4000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”；这新我是照着上帝的形像造的，表现在真理所产生的正义和圣洁上</a:t>
            </a:r>
            <a:r>
              <a:rPr lang="zh-TW" altLang="en-US" sz="4000" dirty="0" smtClean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92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68033" y="182154"/>
            <a:ext cx="11792903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【Eph4:22】</a:t>
            </a:r>
            <a:r>
              <a:rPr lang="en-US" altLang="zh-CN" sz="3600" b="1" u="sng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to put off </a:t>
            </a: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your old self, which belongs to your former manner of life and is corrupt through deceitful desires,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【Eph4:23】and </a:t>
            </a:r>
            <a:r>
              <a:rPr lang="en-US" altLang="zh-CN" sz="3600" b="1" u="sng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to be renewed</a:t>
            </a: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in the spirit of your minds,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【Eph4:24】and </a:t>
            </a:r>
            <a:r>
              <a:rPr lang="en-US" altLang="zh-CN" sz="3600" b="1" u="sng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to put on </a:t>
            </a: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the new self, created after the likeness of God in true righteousness and holiness.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30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64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68033" y="182154"/>
            <a:ext cx="11792903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3:8】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但</a:t>
            </a:r>
            <a:r>
              <a:rPr lang="zh-CN" altLang="en-US" sz="4000" b="1" u="sng" spc="-150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现在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你们</a:t>
            </a:r>
            <a:r>
              <a:rPr lang="zh-CN" altLang="en-US" sz="4000" b="1" u="sng" spc="-150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要弃绝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这一切的事，以及恼恨、忿怒、恶毒（或作“阴毒”）、毁谤，并口中污秽的言语。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3:9】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不要彼此说谎，因你们</a:t>
            </a:r>
            <a:r>
              <a:rPr lang="zh-CN" altLang="en-US" sz="4000" b="1" u="sng" spc="-150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已经脱去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旧人和旧人的行为，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3:10】</a:t>
            </a:r>
            <a:r>
              <a:rPr lang="zh-CN" altLang="en-US" sz="4000" b="1" u="sng" spc="-150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穿上了新人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，这新人在知识上渐渐更新，正如造他主的形像。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31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5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68033" y="182154"/>
            <a:ext cx="11792903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【Col3:8】</a:t>
            </a:r>
            <a:r>
              <a:rPr lang="en-US" altLang="zh-CN" sz="3600" b="1" u="sng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But now you must put them all away</a:t>
            </a: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: anger, wrath, malice, slander, and obscene talk from your mouth.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【Col3:9】Do not lie to one another, seeing that you </a:t>
            </a:r>
            <a:r>
              <a:rPr lang="en-US" altLang="zh-CN" sz="3600" b="1" u="sng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have put off </a:t>
            </a: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the old self with its practices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【Col3:10】and </a:t>
            </a:r>
            <a:r>
              <a:rPr lang="en-US" altLang="zh-CN" sz="3600" b="1" u="sng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have put on </a:t>
            </a:r>
            <a:r>
              <a:rPr lang="en-US" altLang="zh-CN" sz="36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the new self, which is being renewed in knowledge after the image of its creator.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32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6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68033" y="182154"/>
            <a:ext cx="11792903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解</a:t>
            </a: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釋「客觀」与「主觀」的真理：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TW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「</a:t>
            </a: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客觀」</a:t>
            </a:r>
            <a:r>
              <a:rPr lang="zh-TW" altLang="en-US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：  </a:t>
            </a:r>
            <a:r>
              <a:rPr lang="en-US" altLang="zh-TW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是神過去已經一次替你作好的</a:t>
            </a:r>
            <a:r>
              <a:rPr lang="en-US" altLang="zh-TW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TW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「主觀」：  </a:t>
            </a:r>
            <a:r>
              <a:rPr lang="en-US" altLang="zh-TW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是神現在正在一次助你作好的</a:t>
            </a:r>
            <a:r>
              <a:rPr lang="en-US" altLang="zh-TW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lvl="0">
              <a:spcAft>
                <a:spcPts val="600"/>
              </a:spcAft>
              <a:defRPr/>
            </a:pPr>
            <a:r>
              <a:rPr lang="zh-TW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如：</a:t>
            </a:r>
          </a:p>
          <a:p>
            <a:pPr marL="858838" lvl="0">
              <a:spcAft>
                <a:spcPts val="600"/>
              </a:spcAft>
              <a:defRPr/>
            </a:pPr>
            <a:r>
              <a:rPr lang="en-US" altLang="zh-TW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3:9(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已經脫去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)~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3:8(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就要棄絕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858838" lvl="0">
              <a:spcAft>
                <a:spcPts val="600"/>
              </a:spcAft>
              <a:defRPr/>
            </a:pPr>
            <a:r>
              <a:rPr lang="en-US" altLang="zh-TW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3:10(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已經穿上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)~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3:12(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就要穿上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858838" lvl="0">
              <a:spcAft>
                <a:spcPts val="600"/>
              </a:spcAft>
              <a:defRPr/>
            </a:pPr>
            <a:r>
              <a:rPr lang="en-US" altLang="zh-TW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3:3(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已經死了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)~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3:5(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就要治死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858838" lvl="0">
              <a:spcAft>
                <a:spcPts val="600"/>
              </a:spcAft>
              <a:defRPr/>
            </a:pPr>
            <a:r>
              <a:rPr lang="en-US" altLang="zh-TW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羅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6:6(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已被釘死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)~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羅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8:13(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就要治死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858838" lvl="0">
              <a:spcAft>
                <a:spcPts val="600"/>
              </a:spcAft>
              <a:defRPr/>
            </a:pPr>
            <a:r>
              <a:rPr lang="en-US" altLang="zh-TW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zh-TW" altLang="en-US" sz="40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羅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6:4(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已經復活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)~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羅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8:2(</a:t>
            </a:r>
            <a:r>
              <a:rPr lang="zh-TW" altLang="en-US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聖靈賜活</a:t>
            </a:r>
            <a:r>
              <a:rPr lang="en-US" altLang="zh-TW" sz="40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33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9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68033" y="182154"/>
            <a:ext cx="11792903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3:12】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所以你们既是　神的选民，圣洁蒙爱的人，</a:t>
            </a:r>
            <a:r>
              <a:rPr lang="zh-CN" altLang="en-US" sz="4000" b="1" i="1" u="sng" spc="-150" dirty="0">
                <a:solidFill>
                  <a:srgbClr val="FFFF00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就要存（原文作“穿”。下同）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怜悯、恩慈、谦虚、温柔、忍耐的心。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3:3】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因为你们已经死了，你们的生命与基督一同藏在　神里面。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西</a:t>
            </a:r>
            <a:r>
              <a:rPr lang="en-US" altLang="zh-CN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3:5】</a:t>
            </a:r>
            <a:r>
              <a:rPr lang="zh-CN" altLang="en-US" sz="40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所以要治死你们在地上的肢体，就如淫乱、污秽、邪情、恶欲和贪婪，贪婪就与拜偶像一样。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34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4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199548" y="383551"/>
            <a:ext cx="11792903" cy="609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罗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6:6】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因为知道我们的旧人和他同钉十字架，使罪身灭绝，叫我们不再作罪的奴仆</a:t>
            </a:r>
            <a:r>
              <a:rPr lang="zh-CN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。</a:t>
            </a:r>
            <a:endParaRPr lang="zh-CN" altLang="en-US" sz="1200" spc="-15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罗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8:13】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你们若顺从肉体活着，必要死；若靠着圣灵治死身体的恶行，必要活着</a:t>
            </a:r>
            <a:r>
              <a:rPr lang="zh-CN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。</a:t>
            </a:r>
            <a:endParaRPr lang="en-US" altLang="zh-CN" sz="3600" spc="-150" dirty="0" smtClean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40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………………</a:t>
            </a:r>
            <a:endParaRPr lang="en-US" altLang="zh-CN" sz="4000" spc="-15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endParaRPr lang="en-US" altLang="zh-CN" sz="2000" spc="-15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罗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6:4】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所以我们藉着洗礼归入死，和他一同埋葬，原是叫我们一举一动有新生的样式，像基督藉着父的荣耀从死里复活一样。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罗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8:2】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因为赐生命圣灵的律在基督耶稣里释放了我，使我脱离罪和死的律了</a:t>
            </a:r>
            <a:r>
              <a:rPr lang="zh-CN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。</a:t>
            </a:r>
            <a:endParaRPr lang="en-US" altLang="zh-CN" sz="20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35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48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286321" y="147368"/>
            <a:ext cx="11792903" cy="657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lang="en-US" altLang="zh-TW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4:22,</a:t>
            </a:r>
            <a:r>
              <a:rPr lang="zh-TW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lang="en-US" altLang="zh-TW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24</a:t>
            </a:r>
            <a:r>
              <a:rPr lang="zh-TW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lang="en-US" altLang="zh-TW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就要脫去</a:t>
            </a:r>
            <a:r>
              <a:rPr lang="en-US" altLang="zh-TW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, 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就要穿上）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el-GR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αποθέσθαι </a:t>
            </a:r>
            <a:r>
              <a:rPr lang="el-GR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to put off</a:t>
            </a: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）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el-GR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ενδύσασθσι </a:t>
            </a:r>
            <a:r>
              <a:rPr lang="el-GR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to put on)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都是過去式不定詞：不表示發生的時間，乃表示是一次性的動作，有命令語氣的功能，並要根據全句的時態而確定是何時發生這次行動）</a:t>
            </a:r>
          </a:p>
          <a:p>
            <a:pPr marL="571500" lvl="0" indent="-57150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弗</a:t>
            </a:r>
            <a:r>
              <a:rPr lang="en-US" altLang="zh-TW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4:23</a:t>
            </a:r>
            <a:r>
              <a:rPr lang="zh-TW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lang="en-US" altLang="zh-TW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zh-TW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又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要</a:t>
            </a:r>
            <a:r>
              <a:rPr lang="en-US" altLang="zh-TW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……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改換一新</a:t>
            </a:r>
            <a:r>
              <a:rPr lang="en-US" altLang="zh-TW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)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el-GR" altLang="zh-CN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ανανεούσθαι </a:t>
            </a:r>
            <a:r>
              <a:rPr lang="el-GR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en-US" altLang="zh-CN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to be renewed)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zh-CN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（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是現在時態被動的不定詞，表示現正繼續不斷的動作，而是藉著一次又一次的脫去與穿上來成就的。）</a:t>
            </a:r>
          </a:p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zh-TW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【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再參考  西</a:t>
            </a:r>
            <a:r>
              <a:rPr lang="en-US" altLang="zh-TW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3:8-10 </a:t>
            </a:r>
            <a:r>
              <a:rPr lang="zh-TW" altLang="en-US" sz="3600" spc="-15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之說明</a:t>
            </a:r>
            <a:r>
              <a:rPr lang="zh-TW" altLang="en-US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。  </a:t>
            </a:r>
            <a:r>
              <a:rPr lang="en-US" altLang="zh-TW" sz="3600" spc="-15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】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36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3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57200" y="355253"/>
            <a:ext cx="1030566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除旧佈新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除舊佈新的表現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37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8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57200" y="355253"/>
            <a:ext cx="1030566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除旧佈新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除舊佈新的表現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en-US" altLang="zh-TW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1. </a:t>
            </a:r>
            <a:r>
              <a:rPr lang="zh-TW" altLang="en-US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言語面</a:t>
            </a:r>
            <a:endParaRPr lang="en-US" altLang="zh-TW" sz="4800" dirty="0" smtClean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3200" smtClean="0">
                <a:solidFill>
                  <a:schemeClr val="bg1">
                    <a:lumMod val="85000"/>
                  </a:schemeClr>
                </a:solidFill>
              </a:rPr>
              <a:t>38</a:t>
            </a:fld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38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1. </a:t>
            </a:r>
            <a:r>
              <a:rPr lang="zh-TW" altLang="en-US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言語面</a:t>
            </a:r>
            <a:endParaRPr lang="en-US" altLang="zh-TW" sz="48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A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謊話与实話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【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弗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4:25】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所以你们要弃绝谎言，各人与邻舍说实话，因为我们是互相为肢体。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「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大話」「虛話」「奉承話」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……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「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實話：是就是，不是就不是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」</a:t>
            </a: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dirty="0">
              <a:solidFill>
                <a:prstClr val="white"/>
              </a:solidFill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3200" smtClean="0">
                <a:solidFill>
                  <a:schemeClr val="bg1">
                    <a:lumMod val="85000"/>
                  </a:schemeClr>
                </a:solidFill>
              </a:rPr>
              <a:t>39</a:t>
            </a:fld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5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1044702" y="1956118"/>
            <a:ext cx="98640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8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【</a:t>
            </a:r>
            <a:r>
              <a:rPr lang="zh-TW" altLang="en-US" sz="8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証道经文</a:t>
            </a:r>
            <a:r>
              <a:rPr lang="en-US" altLang="zh-TW" sz="8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】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zh-TW" altLang="en-US" sz="4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以弗</a:t>
            </a:r>
            <a:r>
              <a:rPr lang="zh-TW" alt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所</a:t>
            </a:r>
            <a:r>
              <a:rPr lang="zh-TW" altLang="en-US" sz="4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書 </a:t>
            </a:r>
            <a:r>
              <a:rPr lang="en-US" altLang="zh-TW" sz="4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4:17-5:2</a:t>
            </a:r>
            <a:r>
              <a:rPr lang="en-US" altLang="zh-TW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25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1. </a:t>
            </a:r>
            <a:r>
              <a:rPr lang="zh-TW" altLang="en-US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言語面</a:t>
            </a:r>
            <a:endParaRPr lang="en-US" altLang="zh-TW" sz="48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B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. 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坏話与好話</a:t>
            </a:r>
          </a:p>
          <a:p>
            <a:pPr lvl="0">
              <a:defRPr/>
            </a:pPr>
            <a:endParaRPr lang="en-US" altLang="zh-CN" sz="2000" dirty="0" smtClean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4:29】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污秽的言语，一句不可出口，只要随事说造就人的好话，叫听见的人得益处。</a:t>
            </a:r>
          </a:p>
          <a:p>
            <a:pPr lvl="0">
              <a:defRPr/>
            </a:pPr>
            <a:r>
              <a:rPr lang="en-US" altLang="zh-CN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σαπ</a:t>
            </a:r>
            <a:r>
              <a:rPr lang="en-US" altLang="zh-CN" sz="4000" dirty="0" err="1">
                <a:solidFill>
                  <a:prstClr val="white"/>
                </a:solidFill>
                <a:ea typeface="TSC UKai M TT" panose="02010609030101010101" pitchFamily="49" charset="-122"/>
              </a:rPr>
              <a:t>ρός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：</a:t>
            </a: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bad, corrupt 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坏的；道德低下的</a:t>
            </a: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) (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含閒話</a:t>
            </a: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3200" smtClean="0">
                <a:solidFill>
                  <a:schemeClr val="bg1">
                    <a:lumMod val="85000"/>
                  </a:schemeClr>
                </a:solidFill>
              </a:rPr>
              <a:t>40</a:t>
            </a:fld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45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57200" y="355253"/>
            <a:ext cx="1030566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除旧佈新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除舊佈新的表現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1.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言語面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2.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存心面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E6B-CE8A-4E74-A22F-AC23FA701248}" type="slidenum">
              <a:rPr lang="en-US" sz="3200" smtClean="0">
                <a:solidFill>
                  <a:schemeClr val="bg1">
                    <a:lumMod val="85000"/>
                  </a:schemeClr>
                </a:solidFill>
              </a:rPr>
              <a:t>41</a:t>
            </a:fld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96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2. </a:t>
            </a:r>
            <a:r>
              <a:rPr lang="zh-TW" altLang="en-US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存心面</a:t>
            </a:r>
            <a:endParaRPr lang="en-US" altLang="zh-TW" sz="48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TW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A</a:t>
            </a: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. 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自我中心「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生</a:t>
            </a:r>
            <a:r>
              <a:rPr lang="zh-TW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氣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与怒</a:t>
            </a:r>
            <a:r>
              <a:rPr lang="zh-TW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氣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」</a:t>
            </a:r>
            <a:endParaRPr lang="zh-CN" altLang="en-US" sz="48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endParaRPr lang="en-US" altLang="zh-CN" sz="2000" dirty="0" smtClean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4:26】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生气却不要犯罪，不可含怒到日落。</a:t>
            </a:r>
          </a:p>
          <a:p>
            <a:pPr lvl="0">
              <a:defRPr/>
            </a:pP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如何是正当的</a:t>
            </a:r>
            <a:r>
              <a:rPr lang="zh-CN" altLang="en-US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生</a:t>
            </a:r>
            <a:r>
              <a:rPr lang="zh-TW" altLang="en-US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氣</a:t>
            </a:r>
            <a:r>
              <a:rPr lang="zh-CN" altLang="en-US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与怒</a:t>
            </a:r>
            <a:r>
              <a:rPr lang="zh-TW" altLang="en-US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氣</a:t>
            </a:r>
            <a:r>
              <a:rPr lang="zh-CN" altLang="en-US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？</a:t>
            </a:r>
            <a:r>
              <a:rPr lang="en-US" altLang="zh-CN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)</a:t>
            </a: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林前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13:5】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愛是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……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不轻易发怒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……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不喜欢不义，只喜欢真理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；</a:t>
            </a:r>
            <a:endParaRPr lang="zh-CN" altLang="en-US" sz="36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可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3:5】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耶稣怒目周围看他们，忧愁他们的心刚硬，就对那人说：“伸出手来！”他把手一伸，手就复了原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。</a:t>
            </a:r>
            <a:endParaRPr lang="en-US" altLang="zh-CN" sz="4000" dirty="0">
              <a:solidFill>
                <a:prstClr val="white"/>
              </a:solidFill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F8FC-27C3-42E7-A7FD-D9AF980DCF6F}" type="slidenum">
              <a:rPr lang="en-US" sz="3200">
                <a:solidFill>
                  <a:schemeClr val="bg1">
                    <a:lumMod val="85000"/>
                  </a:schemeClr>
                </a:solidFill>
              </a:rPr>
              <a:t>42</a:t>
            </a:fld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92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2. </a:t>
            </a:r>
            <a:r>
              <a:rPr lang="zh-TW" altLang="en-US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存心面</a:t>
            </a:r>
            <a:endParaRPr lang="en-US" altLang="zh-TW" sz="4800" dirty="0">
              <a:solidFill>
                <a:prstClr val="white"/>
              </a:solidFill>
              <a:latin typeface="Cambria" panose="02040503050406030204" pitchFamily="18" charset="0"/>
              <a:ea typeface="TSC UKai M TT" panose="0201060903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TW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B</a:t>
            </a: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. </a:t>
            </a:r>
            <a:r>
              <a:rPr lang="zh-CN" altLang="en-US" sz="4800" spc="-300" dirty="0">
                <a:solidFill>
                  <a:prstClr val="white"/>
                </a:solidFill>
                <a:ea typeface="TSC UKai M TT" panose="02010609030101010101" pitchFamily="49" charset="-122"/>
              </a:rPr>
              <a:t>尊神中心「效法神：恩慈，怜悯，饶恕</a:t>
            </a:r>
            <a:r>
              <a:rPr lang="en-US" altLang="zh-CN" sz="4800" spc="-300" dirty="0">
                <a:solidFill>
                  <a:prstClr val="white"/>
                </a:solidFill>
                <a:ea typeface="TSC UKai M TT" panose="02010609030101010101" pitchFamily="49" charset="-122"/>
              </a:rPr>
              <a:t>……</a:t>
            </a:r>
            <a:r>
              <a:rPr lang="zh-CN" altLang="en-US" sz="4800" spc="-3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」</a:t>
            </a:r>
            <a:endParaRPr lang="zh-CN" altLang="en-US" sz="4800" spc="-3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endParaRPr lang="en-US" altLang="zh-CN" sz="2000" dirty="0" smtClean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4:32】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并要以恩慈相待，存怜悯的心，彼此饶恕，正如　神在基督里饶恕了你们一样。</a:t>
            </a: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5:1】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所以你们该效法　神，好像蒙慈爱的儿女一样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。</a:t>
            </a:r>
            <a:endParaRPr lang="zh-CN" altLang="en-US" sz="36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5:2】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也要凭爱心行事，正如基督爱我们，为我们舍了自己，当作馨香的供物和祭物献与　神。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43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45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57200" y="355253"/>
            <a:ext cx="1030566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除旧佈新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除舊佈新的表現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1.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言語面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2.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存心面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3.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人生面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44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14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A. 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只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滿足自我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偷窃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)--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「罪」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u="sng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u="sng" dirty="0">
                <a:solidFill>
                  <a:prstClr val="white"/>
                </a:solidFill>
                <a:ea typeface="TSC UKai M TT" panose="02010609030101010101" pitchFamily="49" charset="-122"/>
              </a:rPr>
              <a:t>4:28a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从前偷窃的，不要再偷。总要劳力，亲手作正经事，就可有余，分给那缺少的人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。</a:t>
            </a:r>
            <a:endParaRPr lang="en-US" altLang="zh-CN" sz="3600" dirty="0" smtClean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endParaRPr lang="en-US" altLang="zh-CN" sz="3600" dirty="0">
              <a:solidFill>
                <a:prstClr val="white"/>
              </a:solidFill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45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57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A. 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只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滿足自我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偷窃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)--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「罪」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u="sng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u="sng" dirty="0">
                <a:solidFill>
                  <a:prstClr val="white"/>
                </a:solidFill>
                <a:ea typeface="TSC UKai M TT" panose="02010609030101010101" pitchFamily="49" charset="-122"/>
              </a:rPr>
              <a:t>4:28a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从前偷窃的，不要再偷。总要劳力，亲手作正经事，就可有余，分给那缺少的人</a:t>
            </a:r>
            <a:r>
              <a:rPr lang="zh-CN" altLang="en-US" sz="36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。</a:t>
            </a:r>
            <a:endParaRPr lang="en-US" altLang="zh-CN" sz="3600" dirty="0" smtClean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endParaRPr lang="en-US" altLang="zh-CN" sz="36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TW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B.  </a:t>
            </a:r>
            <a:r>
              <a:rPr lang="zh-TW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顧</a:t>
            </a:r>
            <a:r>
              <a:rPr lang="zh-TW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念缺乏者</a:t>
            </a:r>
            <a:r>
              <a:rPr lang="en-US" altLang="zh-TW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zh-TW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分给</a:t>
            </a:r>
            <a:r>
              <a:rPr lang="en-US" altLang="zh-TW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)--</a:t>
            </a:r>
            <a:r>
              <a:rPr lang="zh-TW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「愛」</a:t>
            </a:r>
          </a:p>
          <a:p>
            <a:pPr lvl="0">
              <a:defRPr/>
            </a:pPr>
            <a:endParaRPr lang="en-US" altLang="zh-CN" sz="20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4:28b】</a:t>
            </a:r>
            <a:r>
              <a:rPr lang="zh-CN" altLang="en-US" sz="3600" dirty="0">
                <a:solidFill>
                  <a:prstClr val="white"/>
                </a:solidFill>
                <a:ea typeface="TSC UKai M TT" panose="02010609030101010101" pitchFamily="49" charset="-122"/>
              </a:rPr>
              <a:t>总要劳力，亲手作正经事，就可有余，分给那缺少的人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46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6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57200" y="355253"/>
            <a:ext cx="10305669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. 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除旧佈新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除舊佈新的表現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1.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言語面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2.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存心面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	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3. 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TSC UKai M TT" panose="02010609030101010101" pitchFamily="49" charset="-122"/>
                <a:cs typeface="+mn-cs"/>
              </a:rPr>
              <a:t>人生面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TW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	</a:t>
            </a:r>
            <a:r>
              <a:rPr lang="en-US" altLang="zh-TW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4. </a:t>
            </a:r>
            <a:r>
              <a:rPr lang="zh-CN" altLang="en-US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灵性面</a:t>
            </a:r>
            <a:r>
              <a:rPr lang="en-US" altLang="zh-CN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(</a:t>
            </a:r>
            <a:r>
              <a:rPr lang="en-US" altLang="zh-CN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4:27, 30)</a:t>
            </a:r>
          </a:p>
          <a:p>
            <a:pPr lvl="0">
              <a:defRPr/>
            </a:pPr>
            <a:r>
              <a:rPr lang="en-US" altLang="zh-CN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</a:t>
            </a:r>
            <a:r>
              <a:rPr lang="en-US" altLang="zh-CN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          </a:t>
            </a:r>
            <a:r>
              <a:rPr lang="zh-CN" altLang="en-US" sz="4800" dirty="0" smtClean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［</a:t>
            </a:r>
            <a:r>
              <a:rPr lang="zh-CN" altLang="en-US" sz="4800" dirty="0">
                <a:solidFill>
                  <a:prstClr val="white"/>
                </a:solidFill>
                <a:latin typeface="Cambria" panose="02040503050406030204" pitchFamily="18" charset="0"/>
                <a:ea typeface="TSC UKai M TT" panose="02010609030101010101" pitchFamily="49" charset="-122"/>
              </a:rPr>
              <a:t>最重要的根基］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SC UKai M TT" panose="0201060903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47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6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07848" y="409543"/>
            <a:ext cx="1157630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  <a:defRPr/>
            </a:pP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如何才能达到「除旧佈新」？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)</a:t>
            </a:r>
          </a:p>
          <a:p>
            <a:pPr lvl="0">
              <a:defRPr/>
            </a:pP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 </a:t>
            </a:r>
            <a:r>
              <a:rPr lang="en-US" altLang="zh-CN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   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［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顺從圣灵或魔鬼？］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(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属灵争战</a:t>
            </a: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)</a:t>
            </a:r>
          </a:p>
          <a:p>
            <a:pPr lvl="0">
              <a:defRPr/>
            </a:pPr>
            <a:endParaRPr lang="en-US" altLang="zh-CN" sz="48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4:27】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也不可给魔鬼留地步。</a:t>
            </a:r>
            <a:endParaRPr lang="en-US" altLang="zh-CN" sz="40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【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弗</a:t>
            </a:r>
            <a:r>
              <a:rPr lang="en-US" altLang="zh-CN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4:30】</a:t>
            </a:r>
            <a:r>
              <a:rPr lang="zh-CN" altLang="en-US" sz="4000" dirty="0">
                <a:solidFill>
                  <a:prstClr val="white"/>
                </a:solidFill>
                <a:ea typeface="TSC UKai M TT" panose="02010609030101010101" pitchFamily="49" charset="-122"/>
              </a:rPr>
              <a:t>不要叫　神的圣灵担忧，你们原是受了他的印记，等候得赎的日子来</a:t>
            </a:r>
            <a:r>
              <a:rPr lang="zh-CN" altLang="en-US" sz="40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到</a:t>
            </a:r>
            <a:endParaRPr lang="en-US" altLang="zh-CN" sz="4000" dirty="0">
              <a:solidFill>
                <a:prstClr val="white"/>
              </a:solidFill>
              <a:ea typeface="TSC UKai M TT" panose="0201060903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48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2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393192" y="621066"/>
            <a:ext cx="11430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SC UKai M TT" panose="02010609030101010101" pitchFamily="49" charset="-122"/>
                <a:cs typeface="+mn-cs"/>
              </a:rPr>
              <a:t>「脱去」与「穿上」皆依靠圣灵之大能才会成全的！</a:t>
            </a:r>
            <a:endParaRPr kumimoji="0" lang="en-US" altLang="zh-TW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「聖靈的運行」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消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「魔鬼的作為」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SC UKai M TT" panose="0201060903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49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78060"/>
              </p:ext>
            </p:extLst>
          </p:nvPr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 smtClean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4:17 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所以我说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且在主里确实地说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你们行事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不要再像外邦人存虚妄的心行事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．</a:t>
                      </a:r>
                      <a:endParaRPr lang="en-US" altLang="zh-TW" sz="4800" spc="-300" dirty="0" smtClean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4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4:18 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他们心地昏昧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与　神所赐的生命隔绝了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都因自己无知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心里刚硬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．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0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400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en-US" altLang="zh-TW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6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1380745" y="2001838"/>
            <a:ext cx="98115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SC UKai M TT" panose="02010609030101010101" pitchFamily="49" charset="-122"/>
                <a:cs typeface="+mn-cs"/>
              </a:rPr>
              <a:t>你願順從誰呢？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50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0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D03B-A2C1-4CC4-AEBF-AA2019197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D7DF2-D091-4563-B55A-47B37A579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3C81-80C3-4D9B-84B7-D4E5AFA0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B6BF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19841-1837-4F64-A1B1-D75A3A149399}"/>
              </a:ext>
            </a:extLst>
          </p:cNvPr>
          <p:cNvSpPr txBox="1"/>
          <p:nvPr/>
        </p:nvSpPr>
        <p:spPr>
          <a:xfrm>
            <a:off x="466344" y="434687"/>
            <a:ext cx="1135684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6000" dirty="0">
                <a:solidFill>
                  <a:prstClr val="white"/>
                </a:solidFill>
                <a:ea typeface="TSC UKai M TT" panose="02010609030101010101" pitchFamily="49" charset="-122"/>
              </a:rPr>
              <a:t>四</a:t>
            </a:r>
            <a:r>
              <a:rPr lang="en-US" altLang="zh-CN" sz="6000" dirty="0">
                <a:solidFill>
                  <a:prstClr val="white"/>
                </a:solidFill>
                <a:ea typeface="TSC UKai M TT" panose="02010609030101010101" pitchFamily="49" charset="-122"/>
              </a:rPr>
              <a:t>. </a:t>
            </a:r>
            <a:r>
              <a:rPr lang="zh-CN" altLang="en-US" sz="6000" dirty="0">
                <a:solidFill>
                  <a:prstClr val="white"/>
                </a:solidFill>
                <a:ea typeface="TSC UKai M TT" panose="02010609030101010101" pitchFamily="49" charset="-122"/>
              </a:rPr>
              <a:t>结論：</a:t>
            </a:r>
            <a:endParaRPr lang="en-US" altLang="zh-CN" sz="60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lvl="0">
              <a:defRPr/>
            </a:pPr>
            <a:r>
              <a:rPr lang="en-US" altLang="zh-CN" sz="44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	</a:t>
            </a:r>
          </a:p>
          <a:p>
            <a:pPr lvl="0">
              <a:defRPr/>
            </a:pP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 基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督徒应当时时顺從並依靠圣灵的大能</a:t>
            </a:r>
            <a:endParaRPr lang="en-US" altLang="zh-CN" sz="4800" dirty="0">
              <a:solidFill>
                <a:prstClr val="white"/>
              </a:solidFill>
              <a:ea typeface="TSC UKai M TT" panose="02010609030101010101" pitchFamily="49" charset="-122"/>
            </a:endParaRPr>
          </a:p>
          <a:p>
            <a:pPr lvl="0">
              <a:defRPr/>
            </a:pPr>
            <a:r>
              <a:rPr lang="en-US" altLang="zh-CN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 </a:t>
            </a:r>
            <a:r>
              <a:rPr lang="zh-CN" altLang="en-US" sz="4800" dirty="0" smtClean="0">
                <a:solidFill>
                  <a:prstClr val="white"/>
                </a:solidFill>
                <a:ea typeface="TSC UKai M TT" panose="02010609030101010101" pitchFamily="49" charset="-122"/>
              </a:rPr>
              <a:t>而</a:t>
            </a:r>
            <a:r>
              <a:rPr lang="zh-CN" altLang="en-US" sz="4800" dirty="0">
                <a:solidFill>
                  <a:prstClr val="white"/>
                </a:solidFill>
                <a:ea typeface="TSC UKai M TT" panose="02010609030101010101" pitchFamily="49" charset="-122"/>
              </a:rPr>
              <a:t>活出「去旧更新」的美善人生！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F4C7-EBBB-486B-8852-2DF4B9B40E61}" type="slidenum"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51</a:t>
            </a:fld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9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22223"/>
              </p:ext>
            </p:extLst>
          </p:nvPr>
        </p:nvGraphicFramePr>
        <p:xfrm>
          <a:off x="1952588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4:19 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良心既然丧尽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就放纵私欲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贪行种种的污秽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</a:t>
                      </a:r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. 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4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4:20 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你们学了基督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却不是这样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</a:t>
                      </a:r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. 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0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4:21 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如果你们听过他的道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, 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领了他的教</a:t>
                      </a:r>
                      <a:r>
                        <a:rPr lang="en-US" altLang="zh-CN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; </a:t>
                      </a:r>
                      <a:r>
                        <a:rPr lang="zh-CN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学了他的真理</a:t>
                      </a:r>
                      <a:r>
                        <a:rPr lang="en-US" altLang="zh-CN" sz="4800" spc="-300" baseline="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. 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6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2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08251"/>
              </p:ext>
            </p:extLst>
          </p:nvPr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4:22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就要脫去你們從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前行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為上的舊人．這舊人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是因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私慾的迷惑、漸漸變壞的．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4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4:23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又要將你們的心志改換一新．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0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4:24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並且穿上新人．這新人是照著　神的形像造的、有真理的仁義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、和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聖潔。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7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0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32698"/>
              </p:ext>
            </p:extLst>
          </p:nvPr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4:25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所以你們要棄絕謊言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、各人與鄰舍說實話．因為我們是互相為肢體。</a:t>
                      </a:r>
                      <a:endParaRPr lang="en-US" altLang="zh-TW" sz="4800" spc="-300" dirty="0" smtClean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en-US" altLang="zh-TW" sz="20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4:26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生氣卻不要犯罪．不可含</a:t>
                      </a:r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怒</a:t>
                      </a:r>
                      <a:endParaRPr lang="en-US" altLang="zh-TW" sz="4800" spc="-300" dirty="0" smtClean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 smtClean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到日落．</a:t>
                      </a:r>
                      <a:endParaRPr lang="en-US" altLang="zh-TW" sz="4800" spc="-300" dirty="0" smtClean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0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4:27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也不可給魔鬼留地步。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8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6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" y="4381851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37676" y="457200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以弗所書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928794" y="1"/>
          <a:ext cx="10239412" cy="6857999"/>
        </p:xfrm>
        <a:graphic>
          <a:graphicData uri="http://schemas.openxmlformats.org/drawingml/2006/table">
            <a:tbl>
              <a:tblPr/>
              <a:tblGrid>
                <a:gridCol w="10239412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4:28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從前偷竊的、不要再偷．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總要勞力、親手作正經事、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就可有餘、分給那缺少的人。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endParaRPr lang="zh-TW" altLang="en-US" sz="24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4:29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  </a:t>
                      </a:r>
                      <a:r>
                        <a:rPr lang="en-US" altLang="zh-TW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 </a:t>
                      </a:r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污穢的言語、一句不可出口、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只要隨事說造就人的好話、</a:t>
                      </a:r>
                      <a:endParaRPr lang="en-US" altLang="zh-TW" sz="4800" spc="-3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pPr lvl="1"/>
                      <a:r>
                        <a:rPr lang="zh-TW" altLang="en-US" sz="4800" spc="-3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叫聽見的人得益處。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z="2800" smtClean="0">
                <a:solidFill>
                  <a:schemeClr val="bg1">
                    <a:lumMod val="85000"/>
                  </a:schemeClr>
                </a:solidFill>
              </a:rPr>
              <a:pPr/>
              <a:t>9</a:t>
            </a:fld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2475</Words>
  <Application>Microsoft Office PowerPoint</Application>
  <PresentationFormat>Widescreen</PresentationFormat>
  <Paragraphs>346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新細明體</vt:lpstr>
      <vt:lpstr>新細明體</vt:lpstr>
      <vt:lpstr>Arial</vt:lpstr>
      <vt:lpstr>Calibri</vt:lpstr>
      <vt:lpstr>Calibri Light</vt:lpstr>
      <vt:lpstr>Cambria</vt:lpstr>
      <vt:lpstr>KaiTi</vt:lpstr>
      <vt:lpstr>Times New Roman</vt:lpstr>
      <vt:lpstr>TSC UKai M TT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Matthews</dc:creator>
  <cp:lastModifiedBy>christina_kuo</cp:lastModifiedBy>
  <cp:revision>38</cp:revision>
  <cp:lastPrinted>2020-07-20T17:08:42Z</cp:lastPrinted>
  <dcterms:created xsi:type="dcterms:W3CDTF">2020-07-17T19:17:43Z</dcterms:created>
  <dcterms:modified xsi:type="dcterms:W3CDTF">2020-07-25T11:39:16Z</dcterms:modified>
</cp:coreProperties>
</file>