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57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36" r:id="rId27"/>
    <p:sldId id="321" r:id="rId28"/>
    <p:sldId id="322" r:id="rId29"/>
    <p:sldId id="323" r:id="rId30"/>
    <p:sldId id="324" r:id="rId31"/>
    <p:sldId id="325" r:id="rId32"/>
    <p:sldId id="337" r:id="rId33"/>
    <p:sldId id="326" r:id="rId34"/>
    <p:sldId id="338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9" r:id="rId45"/>
    <p:sldId id="340" r:id="rId46"/>
    <p:sldId id="341" r:id="rId47"/>
    <p:sldId id="342" r:id="rId4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00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70" autoAdjust="0"/>
  </p:normalViewPr>
  <p:slideViewPr>
    <p:cSldViewPr>
      <p:cViewPr varScale="1">
        <p:scale>
          <a:sx n="154" d="100"/>
          <a:sy n="154" d="100"/>
        </p:scale>
        <p:origin x="-38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2240424"/>
            <a:ext cx="457200" cy="1034129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13F1-8658-4503-91E7-37998593F827}" type="datetimeFigureOut">
              <a:rPr lang="en-US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BB9B-86B2-4DAD-9DF0-6F459F297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9E80-E1D5-4BFA-BAE5-978E4F6F8AF9}" type="datetimeFigureOut">
              <a:rPr lang="en-US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8465-30E7-4732-868F-BF5586327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1A37C-497C-4C79-AF76-1DF02ED941E7}" type="datetimeFigureOut">
              <a:rPr lang="en-US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070D-213B-4092-B9B6-F135494B4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8E8B-411F-4A74-B792-149768AE5385}" type="datetimeFigureOut">
              <a:rPr lang="en-US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DB03-5A55-4AC8-AA58-86D6FB81F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3056335"/>
            <a:ext cx="457200" cy="10156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6BDA-C50D-4E2F-9FEE-BBAF30885239}" type="datetimeFigureOut">
              <a:rPr lang="en-US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BC36-C128-4E01-B663-8CCBFF96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D251-2882-47C8-BD34-E0B2353FFB7F}" type="datetimeFigureOut">
              <a:rPr lang="en-US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5133-3A63-42C8-91E2-F3D8541C1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390525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390525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F224-4ACF-4231-A0B2-47C7558F43E6}" type="datetimeFigureOut">
              <a:rPr lang="en-US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9D31-48A6-4507-8EE7-C06C6061F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1F7C-5BD3-411A-A5E3-67844B869119}" type="datetimeFigureOut">
              <a:rPr lang="en-US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E4DF-D035-4438-8980-C221AE44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C92E1-AC72-4F66-AA95-F05D452647C9}" type="datetimeFigureOut">
              <a:rPr lang="en-US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B730-9FD8-40C4-B3C1-3CC16C0D9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331119"/>
            <a:ext cx="457200" cy="123110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0A21-D795-401A-95D3-92CB6B197515}" type="datetimeFigureOut">
              <a:rPr lang="en-US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BC0D-7D50-48C9-AE7F-B10898CC0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2499123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EAD7-ACFB-484E-8E03-CC8EFDB27B09}" type="datetimeFigureOut">
              <a:rPr lang="en-US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8CC0-937A-4921-96EB-C49009CBA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0"/>
            <a:ext cx="6096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E513CA-7B94-4CBE-8603-3A8A7CE68396}" type="datetimeFigureOut">
              <a:rPr lang="en-US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1CA8EA-6067-4EBA-B3EC-7A0F6AB8B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UWCCYF (Big5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kumimoji="0" lang="en-US" altLang="zh-TW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zh-TW" altLang="zh-TW" sz="4000" dirty="0" smtClean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爭取</a:t>
            </a:r>
            <a:r>
              <a:rPr lang="zh-TW" altLang="zh-TW" sz="4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婚姻的雙贏</a:t>
            </a:r>
            <a:r>
              <a:rPr lang="zh-TW" altLang="zh-TW" sz="4000" dirty="0" smtClean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－</a:t>
            </a:r>
            <a:endParaRPr lang="en-US" altLang="zh-TW" sz="4000" dirty="0" smtClean="0">
              <a:solidFill>
                <a:srgbClr val="FFFF00"/>
              </a:solidFill>
              <a:latin typeface="DFPYanKaiW5-B5" panose="03000500000000000000" pitchFamily="66" charset="-120"/>
              <a:ea typeface="DFPYanKaiW5-B5" panose="03000500000000000000" pitchFamily="66" charset="-120"/>
            </a:endParaRPr>
          </a:p>
          <a:p>
            <a:pPr algn="ctr"/>
            <a:r>
              <a:rPr lang="zh-TW" altLang="zh-TW" sz="6000" dirty="0" smtClean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致命</a:t>
            </a:r>
            <a:r>
              <a:rPr lang="zh-TW" altLang="zh-TW" sz="6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的吸引力</a:t>
            </a:r>
            <a:endParaRPr kumimoji="0" lang="zh-TW" altLang="zh-TW" sz="6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PYanKaiW5-B5" panose="03000500000000000000" pitchFamily="66" charset="-120"/>
              <a:ea typeface="DFPYanKaiW5-B5" panose="03000500000000000000" pitchFamily="66" charset="-120"/>
            </a:endParaRPr>
          </a:p>
          <a:p>
            <a:pPr algn="ctr"/>
            <a:endParaRPr kumimoji="0" lang="zh-TW" alt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正顏楷體W5" pitchFamily="65" charset="-12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讀經</a:t>
            </a:r>
            <a:r>
              <a:rPr kumimoji="0"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﹕</a:t>
            </a:r>
            <a:r>
              <a:rPr kumimoji="0"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撒母耳書下</a:t>
            </a:r>
            <a:r>
              <a:rPr kumimoji="0"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11</a:t>
            </a:r>
            <a:r>
              <a:rPr kumimoji="0"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章</a:t>
            </a:r>
            <a:r>
              <a:rPr kumimoji="0" lang="zh-TW" altLang="en-US" sz="4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kumimoji="0" lang="zh-TW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正顏楷體W5" pitchFamily="65" charset="-120"/>
            </a:endParaRPr>
          </a:p>
          <a:p>
            <a:pPr algn="ctr"/>
            <a:endParaRPr kumimoji="0"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kumimoji="0"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2020/7/19 ACCCN</a:t>
            </a:r>
          </a:p>
          <a:p>
            <a:pPr algn="ctr"/>
            <a:endParaRPr kumimoji="0" lang="en-US" altLang="zh-TW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張麟至 牧師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6337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全篇神沒有講話﹐但祂的眼目注意在大衛身上。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神沒有講話﹖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十誡啟示得這麼清楚了﹐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刻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版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在聖經裏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且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一再耳提面命。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大衛的心態詩篇或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能透露一二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我﹗－我在平順時說﹕</a:t>
            </a:r>
          </a:p>
          <a:p>
            <a:pPr lvl="1"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「我永不動搖﹗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30.6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943171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Statue of King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Nicolas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Cordier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Borghese Chapel of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Basilica di Santa Maria Maggiore, Rome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7915"/>
            <a:ext cx="2818370" cy="510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這是何等狂妄的話。亞們之戰的勝利對大衛毋寧是一個警訊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Dr. Chisholm Jr.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讀出這樣的訊息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撒下三及五章的強盛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及爾後嬪妃的加增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那麼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11.1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意味什麼呢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整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段經文是一個很大的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諷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﹐外爭打贏了﹐內戰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卻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一敗塗地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。「聖經的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偉大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處在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於它不但說到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其中人物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明亮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面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﹐也說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zh-TW" altLang="zh-TW" sz="32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黑暗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面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。」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4" y="2419350"/>
            <a:ext cx="40862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軍事的得利反而遲鈍了大衛在主前的儆醒。你若問﹐大衛怎會墮落到這個地步﹐這種心靈中看不見的倨傲﹐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容易成為撒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吃的對象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Andrew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W. 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Blackwood</a:t>
            </a:r>
            <a:r>
              <a:rPr lang="en-US" altLang="zh-TW" sz="32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教授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特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別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點明說﹐這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中年人的危機」。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1543564"/>
            <a:ext cx="5399903" cy="35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45736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撒下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一開始就不對勁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從前是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「極早醒起」歌頌主的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現在卻是睡到太陽平西。遲起還不打緊﹐而是他在做什麼事。撒下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11.2-4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用一連串動詞說明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做什麼﹕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遊行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看見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打聽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接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同房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Paul Chang\Pictures\Samuels\David\Bathsheba\David and Bathsheba by Wolfgang Krodel 1528 at Kunsthistorisches Muse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64" y="1"/>
            <a:ext cx="369933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86851" y="4171950"/>
            <a:ext cx="4757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David and Bathsheba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Wolfgang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Krodel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1528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at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Kunsthistorisches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Museum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雅各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書作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了最好的透視﹕「私慾既懷了胎﹐就生出罪來﹔罪既長成﹐就生出死來。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(1.15)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撒但試探我們裏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面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的私慾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原罪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敗壞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但各人被試探﹐乃是被自己的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私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慾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牽引誘惑的。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(1.14)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犯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的過程如下﹕</a:t>
            </a: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引誘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…懷胎…生出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	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長成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…死亡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Paul Chang\Pictures\Genesis-Fall\Temptation\Eva tentando a Adam by seraphyn, the olod Latinoamerican´s 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83" y="1962150"/>
            <a:ext cx="4177917" cy="31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94083" y="43934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 </a:t>
            </a:r>
            <a:r>
              <a:rPr lang="en-US" altLang="zh-TW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tentando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Adam </a:t>
            </a:r>
            <a:endParaRPr lang="en-US" altLang="zh-TW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Seraphyn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olod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Latinoamerican´s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第十誡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對付的是心中的貪戀﹐那是私慾。它會成長為犯姦淫﹐那是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第七誡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。再惡化下去﹐大衛為遮蓋前罪就動手殺人﹐而且是心機極深的借刀殺人﹐犯了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第六誡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加上說謊﹐即告訴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押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不要把這件謀殺之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為邪惡﹐這是犯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第九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誡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﹐做假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見證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86" y="2114550"/>
            <a:ext cx="4534214" cy="302205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66800" y="4476750"/>
            <a:ext cx="3542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Deadly Domino Effect</a:t>
            </a:r>
            <a:endParaRPr lang="zh-TW" altLang="zh-TW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不要怪環境。王宮當然是建築在錫安的制高點上﹐從屋頂看下去﹐很容易看到附近房屋的四合院內的光景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也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不要怪怎麼有美貌的女人在做一些出格的事﹐問題是</a:t>
            </a:r>
            <a:r>
              <a:rPr lang="zh-TW" altLang="zh-TW" sz="3200" u="sng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當事人自己不負責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怎能禁止飛鳥從你的頭上飛過﹖但你絕對能禁止牠在你頭上搭窩。</a:t>
            </a:r>
            <a:endParaRPr kumimoji="0" lang="zh-TW" altLang="en-US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拔示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巴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名在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章只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出現一次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﹐末了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則稱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烏利亞的妻子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撒下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11.3, 26)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。馬太一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耶穌家譜出現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她時﹐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仍用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「烏利亞的妻子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1.6)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﹗如果大衛知道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日後新約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會說﹐「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烏利亞的妻子生所羅門」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的話﹐我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相信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他打死了都不敢犯那次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姦淫罪﹐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留下千古污名。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Paul Chang\Pictures\Samuels\David\Bathsheba\David and Bathsheba by Marc Chag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66" y="2038350"/>
            <a:ext cx="2215934" cy="31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023659" y="3887898"/>
            <a:ext cx="2850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and </a:t>
            </a:r>
            <a:r>
              <a:rPr lang="en-US" altLang="zh-TW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Bathsheba</a:t>
            </a:r>
          </a:p>
          <a:p>
            <a:pPr algn="r"/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 Chagall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8801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拔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示巴是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呢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拔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巴身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妻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申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22.22-30)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烏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妻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父以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連也是勇士榜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人物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以連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父亞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希多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弗是謀士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起心動念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然而大衛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情慾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薰心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﹐拔示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巴只是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一個女人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﹐只是一個「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她」而已。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Paul Chang\Pictures\Samuels\David\Bathsheba\Bathsheba Receiving David's Letter by Jan Steen 1656~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68" y="10194"/>
            <a:ext cx="3084121" cy="400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867400" y="4239934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Bathsheba Receiving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David’s Letter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 Steen 1656~60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kumimoji="0" lang="zh-TW" altLang="en-US" sz="3200" dirty="0">
              <a:solidFill>
                <a:srgbClr val="FFFF00"/>
              </a:solidFill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311" y="346560"/>
            <a:ext cx="53116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11.2-4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的肥皂劇裏﹐沒有談情說愛的對話﹐只有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一連串的動作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。大衛如此﹐拔示巴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也是一樣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algn="ctr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來了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同房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回家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懷孕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告訴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Paul Chang\Pictures\Samuels\David\Bathsheba\David and Bathsheba by Lucas Cranach the Elder 1526 at Gemäldegalerie, Ber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06"/>
            <a:ext cx="3810000" cy="514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62000" y="36385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and Bathsheba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Lucas Cranach the Elder 1526 </a:t>
            </a:r>
            <a:endParaRPr lang="en-US" altLang="zh-TW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Gemäldegalerie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Berlin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聖經春秋之筆</a:t>
            </a: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聖經論及不可姦淫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的經文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十分多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箴言有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十章共有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35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論及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第七誡言明不可姦淫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聖經三令五申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人有罪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性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性犯罪是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「得罪自己的身子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6.18)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aul Chang\Pictures\Samuels\David\Rebuked into Repentance\Nathan and David by Baron Henri de Triqueti 1837 bronze bas-relief on the door of the Madeleine Place de La Madeleine, Paris. (Do not commit adultery scene.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27" y="1581150"/>
            <a:ext cx="3387672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184327" y="38671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Nathan and David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Baron Henri de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Triqueti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1837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Bronze Bas-relief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door of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Madeleine Place de La Madeleine,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Paris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在本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章拔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示巴只講了一句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話﹕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「我懷孕了。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(5)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她是矛盾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的人﹐第四節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說「她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的月經才得潔淨。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」她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很在乎禮儀上的潔淨﹐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即月經後七天才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算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潔淨。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可是她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不在乎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道德上的潔淨呢﹖第四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節同時突顯她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處在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非懷孕的狀態。換言之﹐當她發現她懷孕時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﹐就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知道是誰的孩子了。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你為何不</a:t>
            </a:r>
            <a:r>
              <a:rPr lang="zh-TW" altLang="zh-TW" sz="44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回家</a:t>
            </a:r>
            <a:r>
              <a:rPr lang="en-US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11.6-13)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怎麼辦﹖應當趕快認罪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但他想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盡辦法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掩蓋。先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把烏利亞從前線調回來﹐要他回家與妻子團聚﹐只要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同房了﹐拔示巴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懷孕事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可瞞天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過海。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可是大衛的如意算盤打不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﹐忠誠到底的烏利亞破壞了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欺騙計謀。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58010"/>
            <a:ext cx="2500184" cy="27890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19399" y="4324350"/>
            <a:ext cx="3814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Uriah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Rembrandt c. 1665 at Hermitage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這段經文鑰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字是「回家」﹐出現六次(11.8, 9, 10x2, 11, 13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忠誠的建國勇士烏利亞(23.39)﹐對比一個不忠誠的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禍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君王大衛。 一個是赫人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另一個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是猶大支派的人﹐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才是真以色列人呢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Paul Chang\Pictures\Samuels\David\Uriah\King David greets Urias by Hans Knock at a glass pa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50" y="1504950"/>
            <a:ext cx="3605488" cy="36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921319" y="363855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David Greets </a:t>
            </a:r>
            <a:r>
              <a:rPr lang="en-US" altLang="zh-TW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Uriah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 Knock at a glass pane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4229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大衛看計謀沒有得逞﹐第二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晚召烏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利亞來宴會﹐將他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灌醉﹐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可是他仍舊不回家﹐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而與主人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僕人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同宿。「醉酒的烏利亞﹐比清醒的大衛更為敬虔。」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烏利亞清楚知道他在打聖戰﹐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因此持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守儀禮上的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聖潔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回家﹐在他的心中有主的約櫃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upload.wikimedia.org/wikipedia/commons/6/6d/Rembrandt_-_Haman_Recognizes_his_Fate_%28detail%29_-_WGA19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223"/>
            <a:ext cx="3733799" cy="511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借刀殺人掩飾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(11.14-25)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欺騙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成﹐就來心狠手辣的。一個罪要用許多的罪去掩飾﹐欺騙不成﹐就借刀殺人﹐沒想到此法居然就成功了。罪上加罪叫成功嗎﹖殺烏利亞﹐虧大衛也想得出來。殺了他﹐而且要快快地殺掉﹐這樣﹐他才可以將拔示巴明媒正娶過來﹐解決她懷孕的危機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這一段是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他和約押之間的對手戲。約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押一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人之下﹐萬人之上。他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不容有人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夾在大衛和他之間﹐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他的忠誠只為了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鞏固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他的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而已。大衛對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他極其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不滿﹐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但沒有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辦法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。兩人互相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利用﹐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大衛居然把陰險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的秘密﹐放在約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押手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押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神忠誠的人﹐他把大衛交待的陰狠之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害死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烏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從此﹐約押更加不怕大衛王了﹐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手上多了一個把柄。</a:t>
            </a: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aul Chang\Pictures\Samuels\David\Uriah\King David Handing the Letter to Uriah by Pieter Lastman 1611 at Detroit Institute of 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44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254496" y="1581150"/>
            <a:ext cx="2889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David Handing the Letter to Uriah </a:t>
            </a:r>
            <a:endParaRPr lang="en-US" altLang="zh-TW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Pieter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Lastman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1611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Detroit Institute of Arts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99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這時的大衛已經沉淪到「罪既長成﹐就生出死來」的地步了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。大衛先前十分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愛惜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軍人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性命。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約押為了借亞們人的刀殺死烏利亞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﹐必須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同時也犧牲掉一群軍人(11.17, 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)。有希臘文譯本在第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24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說﹐被射死的人有18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所以約押要編一些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話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來回大衛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24" y="1962150"/>
            <a:ext cx="4313076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曾幾何時﹐一個愛惜軍士性命的大衛﹐怎麼就說出了第25節的話﹕「你告訴約押說﹕『不要因這事愁悶…』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」直譯﹕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「不要在你的眼中看這事為惡。」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它也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出現在11.27b﹗這就顯明了罪人的判斷和神的判斷截然不同﹔大衛真的被罪惡蒙蔽了﹐墮落到講出11.25a的話。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這是大衛一生最大的危機﹐改變了他後半生的命運﹐也改變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猶大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的興衰﹗大衛在王宮平頂上遊行時所看見的﹐只是一個「容貌甚美」的女人﹐並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有性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衝動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實現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的幻想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但他沒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看到這是嚴重的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犯罪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以及所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帶來審判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管教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17" y="2038350"/>
            <a:ext cx="4685324" cy="31051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019550"/>
            <a:ext cx="4456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Landscape with David and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Bathsheba</a:t>
            </a: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attributed to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Herri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 de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1535~40</a:t>
            </a: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Isabella Stewart Gardner Museum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人一旦犯了這樣的罪﹐會「叫耶和華的仇敵大得褻瀆的機會」(撒下12.14)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撒下11.27b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說明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了神對此罪的看法﹕「但大衛所行的這事﹐耶和華甚不喜悅。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」原文直譯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「在耶和華的眼中看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惡(</a:t>
            </a:r>
            <a:r>
              <a:rPr lang="en-US" altLang="zh-TW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yeira</a:t>
            </a:r>
            <a:r>
              <a:rPr lang="en-US" altLang="zh-TW" sz="32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‘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。」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92819"/>
            <a:ext cx="4038600" cy="31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15983" y="360281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Art the </a:t>
            </a:r>
            <a:r>
              <a:rPr lang="en-US" altLang="zh-TW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Man!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Frederick </a:t>
            </a:r>
            <a:r>
              <a:rPr lang="en-US" altLang="zh-TW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Rothermel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1884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76" y="285750"/>
            <a:ext cx="86233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神眼中看為惡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(11.26-27)</a:t>
            </a: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11.26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哀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哭為期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天。大衛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肯定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烏利亞辦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了非常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風光盛大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的國葬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天以後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拔示巴娶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進門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醜聞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危機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處理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似乎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不知﹑鬼不覺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。真相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卻是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「但大衛所行的這事﹐在耶和華的眼中看為惡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11.27b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這叫神知。先知拿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單責備說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﹐「你行這事﹐叫耶和華的仇敵大得褻瀆的機會」(12.14)﹔這叫鬼覺。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原來從頭到尾﹐神都在觀看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大衛﹗懷胎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九月的這段時間﹐就風平浪靜嗎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﹖屬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靈的風暴即將席捲而來。然而神給他最大的恩典就是不斷地光照他的良心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﹐到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他受不住了。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轉機就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心態﹑產生了真實的悔改。他在詩篇裏留下了豐富的懺悔詩篇﹕第51, 32, 38, 6篇等﹐這些心靈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故事在拿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單前來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責備之前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﹐就有了的。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aul Chang\Pictures\Samuels\David\Rebuked into Repentance\King David reproached by the prophet Gad by by Luca Giordano 1670s. (Gad should be Nathan.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70"/>
            <a:ext cx="4724400" cy="518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701277" y="15811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David Reproached </a:t>
            </a:r>
            <a:endParaRPr lang="en-US" altLang="zh-TW" sz="2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Prophet Nathan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Luca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Giordano 1670s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84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1538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先知拿單奉主的名來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責備﹐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宣告赦免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和責罰。責罰﹐是因為罪所帶來的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管教﹕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中生的孩子必要死(12.14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8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中有禍患攻擊你(12.11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8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妃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嬪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日光下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與人同寢(12.11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8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刀劍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必永不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離大衛家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(12.10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Paul Chang\Pictures\Samuels\David\Rebuked into Repentance\Repentant King David by unknown Flemish, active Rome 1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74" y="-19050"/>
            <a:ext cx="400282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69174" y="39433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Repentant King David </a:t>
            </a:r>
            <a:endParaRPr lang="en-US" altLang="zh-TW" sz="2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 Flemish, active Rome 1650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54672" y="666750"/>
            <a:ext cx="3903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赦免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(12.13)是因為他痛切悔改了﹐這最重要。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9459" name="Picture 3" descr="C:\Users\Paul Chang\Pictures\Samuels\David\Rebuked into Repentance\King David in Prayer by Pieter de Grebber 1635~40 at Museum Catharijneconvent, Utrec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" y="15961"/>
            <a:ext cx="4523780" cy="512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563762" y="303049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David in Prayer </a:t>
            </a:r>
            <a:endParaRPr lang="en-US" altLang="zh-TW" sz="2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Pieter de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Grebber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1635~40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Catharijneconvent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Utrecht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89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神與大衛家所立的約仍舊永遠堅立﹕</a:t>
            </a:r>
          </a:p>
          <a:p>
            <a:pPr algn="just"/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7.14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我要作他的父﹐他要作我的子﹔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他若犯了罪﹐我必用人的杖責打他﹐用人的鞭責罰他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7.15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但我的慈愛仍不離開他﹐像離開在你面前所廢棄的掃羅一樣。</a:t>
            </a:r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7.16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你的家和你的國必在我面前永遠堅立。你的國位也必堅定﹐直到永遠。(撒下7.14-16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我們最驚訝的是神對大衛一生的蓋棺論定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是合神心意的人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13.22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﹐撒上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13.14)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﹐因為「大衛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除了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赫人烏利亞那件事﹐都是行耶和華眼中看為正的事﹐一生沒有違背耶和華一切所吩咐的。」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王上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15.5)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C:\Users\Paul Chang\Pictures\Samuels\David\Rebuked into Repentance\David Rep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844714"/>
            <a:ext cx="4399005" cy="229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600200" y="3562350"/>
            <a:ext cx="304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David </a:t>
            </a:r>
            <a:r>
              <a:rPr lang="en-US" altLang="zh-TW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Repents</a:t>
            </a:r>
            <a:endParaRPr lang="zh-TW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60325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腥紅色的</a:t>
            </a:r>
            <a: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字</a:t>
            </a: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腥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紅色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字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The Scarlet Letter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是霍桑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(Nathaniel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Hawthorne)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1850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年所出版探討人性的作品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C:\Users\Public\Pictures\Title page for the first edition of The Scarlet Letter 1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613"/>
            <a:ext cx="3124200" cy="512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" y="2854940"/>
            <a:ext cx="2032018" cy="22885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42315" y="4171950"/>
            <a:ext cx="3363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Nathaniel Hawthorne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(1804~64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Osgood 1841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Peabody Essex Museum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4600" y="302895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Scarlet Letter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(1850)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for the first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43561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主角是年輕的女孩海絲特．普林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(Hester Prynne)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﹐出生於英格蘭﹐深黑的眼睛﹑烏黑的頭髮﹐令人著迷。她嫁給一個年老的學者醫生羅傑．齊靈渥斯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(Roger Chillingworth)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38150"/>
            <a:ext cx="2134630" cy="317874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706033"/>
            <a:ext cx="2209800" cy="34374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62200" y="44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Roger Chillingworth </a:t>
            </a: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(by Robert Duvall)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1995 film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78030" y="437635"/>
            <a:ext cx="18710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Hester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Prynne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 Moore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film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49876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當時是移民潮﹐齊靈渥斯決定讓海絲特先去波斯頓﹐兩年後自己才去。海絲特到了波斯頓以後﹐卻與人犯了通姦罪﹐生下了女兒珠兒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(Pearl)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52" y="0"/>
            <a:ext cx="4169048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8238" y="37147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Scarlet Letter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Hugues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Merle 1861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Walters Art Museum, Baltimore, Maryland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這樣﹐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我們不會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驚訝﹐撒母耳記的春秋之筆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在亞們之戰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(10-12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的記敘中﹐突然插入長篇的記錄﹐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揭露在這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場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勝利的背後﹐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隱藏著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君王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的失敗﹔這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事件是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整個大衛生平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最大的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轉捩點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upload.wikimedia.org/wikipedia/commons/thumb/2/25/079.David_Attacks_the_Ammonites.jpg/958px-079.David_Attacks_the_Ammoni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28734"/>
            <a:ext cx="4633784" cy="371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12700" y="4019550"/>
            <a:ext cx="4508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Punishing 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Ammonites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Gustave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Doré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1866 </a:t>
            </a: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 10.6-11.1, 12.26-31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因通姦罪入獄﹐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海絲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特拒絕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洩露孩子的父親是誰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判站在絞刑臺上示眾三個小時﹐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並終生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在胸前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佩戴恥辱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的紅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Ａ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字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。失蹤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多年的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丈夫此刻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悄然出現在旁觀的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群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眾中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﹐但他威脅海絲特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他的身份。原來他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發誓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一定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找出奸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夫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予以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報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﹑使他的靈魂滅亡。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893672"/>
            <a:ext cx="4333103" cy="324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6515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鎮上有一名頗受人敬重的青年牧師﹐叫亞瑟．丁梅斯代爾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(Arthur Dimmesdale)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﹐是海絲特的牧師﹐齊靈渥斯也選擇他作為自己的精神導師。亞瑟當時身體狀況日益衰弱﹐受點驚恐﹐就會將手攏在心上﹐臉色驚惶變白。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-14931"/>
            <a:ext cx="3417416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62681" y="4324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Arthur Dimmesdale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Gary Oldman) in 1995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1805" y="666750"/>
            <a:ext cx="5270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他後來邀請老醫師齊靈渥斯同住並治療他的病。齊靈渥斯這才赫然發現青年牧師的秘密﹕在他的胸前也有一個血紅的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字﹗他終於發現亞瑟就是那位奸夫﹐因此他要置亞瑟於死地。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62" y="0"/>
            <a:ext cx="3615539" cy="512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瑟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終於真誠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地面對自己﹐更重要的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真正認識了神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。長期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受到良心的折磨﹐更厭惡自己的偽善。七年後他選擇在新市長就職大典中﹐向鎮人坦承他所犯的罪﹕</a:t>
            </a: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高高在上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的神啊﹐祂是那麼可畏﹑又是那麼慈悲。在這最後的一刻﹐為了我自己深重的罪孽和悲慘的痛苦﹐祂今日恩待我實踐七年以來﹑我一直在逃避的事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489258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亞瑟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轉身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對海絲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特說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和夢想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相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比﹐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這不是更好嗎﹖」牧師以顫抖的聲音向會眾喊道﹕「請看我在這裡﹐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一個罪人總算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是到了這麼一天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終於站到七年前﹐我應當站立的地方﹗」牧師在海絲特的胸前斷了氣。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8" y="973095"/>
            <a:ext cx="4170405" cy="41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6718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海絲特帶著珠兒遠走他鄉。幾年後珠兒長大嫁人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回到波士頓﹐仍帶著那個腥紅色的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Ａ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字直到老死。死後﹐倆人各葬其墓﹐中間立了一塊墓碑﹐上面刻著的還是那個腥紅色的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Ａ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字。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35" y="78773"/>
            <a:ext cx="2191265" cy="4466272"/>
          </a:xfrm>
          <a:prstGeom prst="rect">
            <a:avLst/>
          </a:prstGeom>
        </p:spPr>
      </p:pic>
      <p:pic>
        <p:nvPicPr>
          <p:cNvPr id="22530" name="Picture 2" descr="C:\Users\Public\Pictures\Tombstone 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3" y="3028949"/>
            <a:ext cx="3186027" cy="212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4991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文學批判學者認為這個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字﹐在這篇小說起頭時是代表姦淫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(Adultery)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﹐但是在亞瑟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認罪以後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﹐它就改變了﹐靠神的恩典﹐它今天所代表的乃是救贖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(Atonement)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－這是真正腥紅色的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字﹐是耶穌的寶血所塗抹﹑所染紅的。霍桑的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小說為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罪得赦免做了最好的註腳。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1"/>
            <a:ext cx="3657600" cy="51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反思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﹕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霍桑的小說所要說明的是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婚姻中最重要的因素是悔改與赦免。這部小說並非鼓吹婚外情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而是強調有了對的人性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才有幸福的婚姻。即使面對婚外情的侵襲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仍然</a:t>
            </a:r>
            <a:r>
              <a:rPr kumimoji="0"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可以用悔改與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赦免－主的恩典－將婚姻帶回正軌。我們在太多的事上都需要真正的</a:t>
            </a:r>
            <a:r>
              <a:rPr kumimoji="0"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字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就是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的寶血所塗抹﹑所染紅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救贖。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-- end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99704"/>
            <a:ext cx="511114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但另方面也不驚訝﹐歷代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志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的記敘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中全然不提這段從恩典中滑跌的事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﹐因為神要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知道祂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的慈愛永遠長存﹐正如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多篇認罪詩裏所謳歌的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6, 32, 38, 51, 102, [130], 143)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upload.wikimedia.org/wikipedia/commons/thumb/3/37/5201-king-david-in-prayer-pieter-de-grebber.jpg/423px-5201-king-david-in-prayer-pieter-de-greb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49" y="551935"/>
            <a:ext cx="40290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26449" y="391699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David in Prayer </a:t>
            </a:r>
            <a:endParaRPr lang="en-US" altLang="zh-TW" sz="2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Pieter de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Grebber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1635~40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Catharijneconvent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Utrecht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這是一場聖戰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(11.1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Paul Chang\Pictures\Samuels\David\Wars\Hanun humiliates David's ambassadors 1240s from Maciejowski Bible. 2 Sam 10.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34193"/>
            <a:ext cx="3651422" cy="390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1234193"/>
            <a:ext cx="548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11.1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交待背景。過了一年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翌春﹐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因為冬季是雨季﹐無法作戰﹐鳴金收兵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春天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到了﹐又兵戎相見。亞們人是理虧的﹐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新王登基﹐大衛派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慶賀﹐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卻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橫遭羞辱。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4400" y="4324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Hanun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Humiliates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David’s Ambassadors</a:t>
            </a: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1240s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Maciejowski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Bible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是可忍﹐孰不可忍﹖以色列方出兵去討回公道﹐沒想到它演變為一場國際戰爭。不過﹐大將約押將他們都打敗了。亞們戰敗﹐就堅守其首都拉巴。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10.14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所說的﹐不是戰爭結束了﹐而是冬季已到﹐暫時收兵而已。</a:t>
            </a:r>
            <a:endParaRPr kumimoji="0" lang="zh-TW" altLang="en-US" sz="3200" dirty="0">
              <a:solidFill>
                <a:srgbClr val="FFFF00"/>
              </a:solidFill>
              <a:ea typeface="標楷體" pitchFamily="65" charset="-120"/>
            </a:endParaRPr>
          </a:p>
        </p:txBody>
      </p:sp>
      <p:pic>
        <p:nvPicPr>
          <p:cNvPr id="6146" name="Picture 2" descr="https://latterdaysaintmag.com/wp-content/uploads/2016/07/AmmoniteRefug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96" y="2952749"/>
            <a:ext cx="4396004" cy="219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11.1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繼續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記敘亞們之戰的下半場﹐以色列的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軍隊圍攻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其首都﹐直到將它攻下為止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(12.26-31)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戰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約櫃都上了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前線。大衛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仍住在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耶路撒冷－大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祭司肯定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去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了﹐君王為何留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首都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呢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﹖他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若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去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人生羞辱插曲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不會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發生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29" y="1885951"/>
            <a:ext cx="5053971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從主恩滑跌了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(11.2-5)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Dale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Ralph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Davis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給予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簡捷分段﹐一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目瞭然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3"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與拔示巴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(11.2-5)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3"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大衛與烏利亞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(11.6-13)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3"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大衛與約押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(11.14-25)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3"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大衛與耶和華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(11.26-27)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焦點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落在大衛身上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Paul Chang\Pictures\Samuels\David\Portrait\King David by Arent de Gelder 1680~85 at Rijksmuseum, Amsterdam. 2 Sam 23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92125"/>
            <a:ext cx="2666999" cy="23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486401" y="4171950"/>
            <a:ext cx="3680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David </a:t>
            </a:r>
            <a:endParaRPr lang="nl-NL" altLang="zh-TW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nl-NL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Arent de Gelder 1680~85 </a:t>
            </a:r>
            <a:endParaRPr lang="nl-NL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nl-NL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Rijksmuseum, Amsterdam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2">
      <a:majorFont>
        <a:latin typeface="Arial Narrow"/>
        <a:ea typeface="UWCCYF (Big5)"/>
        <a:cs typeface=""/>
      </a:majorFont>
      <a:minorFont>
        <a:latin typeface="Arial Narrow"/>
        <a:ea typeface="UWCCYF (Big5)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2463</TotalTime>
  <Words>3608</Words>
  <Application>Microsoft Office PowerPoint</Application>
  <PresentationFormat>如螢幕大小 (16:9)</PresentationFormat>
  <Paragraphs>220</Paragraphs>
  <Slides>47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Elemental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Lei</dc:creator>
  <cp:lastModifiedBy>Paul Chang</cp:lastModifiedBy>
  <cp:revision>253</cp:revision>
  <dcterms:created xsi:type="dcterms:W3CDTF">2014-01-10T15:01:01Z</dcterms:created>
  <dcterms:modified xsi:type="dcterms:W3CDTF">2020-07-19T13:14:45Z</dcterms:modified>
</cp:coreProperties>
</file>