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36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37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50" r:id="rId42"/>
    <p:sldId id="334" r:id="rId43"/>
    <p:sldId id="335" r:id="rId44"/>
    <p:sldId id="338" r:id="rId45"/>
    <p:sldId id="339" r:id="rId46"/>
    <p:sldId id="340" r:id="rId47"/>
    <p:sldId id="341" r:id="rId4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68366" autoAdjust="0"/>
  </p:normalViewPr>
  <p:slideViewPr>
    <p:cSldViewPr>
      <p:cViewPr varScale="1">
        <p:scale>
          <a:sx n="154" d="100"/>
          <a:sy n="154" d="100"/>
        </p:scale>
        <p:origin x="-38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HK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神的形像的密碼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3.23-29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2020/7/5 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651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取而代之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是歷史上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冗長的第一幕戲﹐主角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是罪惡﹐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罪惡世代的大戲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﹐因著普遍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值得留戀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的插曲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主角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﹐主角是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的影舞者－撒但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Ecclesiastes\All is Vanity by Charles Allan Gilbert 1892 (Woman gazing into boudoir mirror forms shape of skull.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74" y="-95250"/>
            <a:ext cx="3429658" cy="52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5800" y="3638550"/>
            <a:ext cx="501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is Vanity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Allan Gilbert 1892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gazing into boudoir mirror forms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skull.)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0315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然而我們看戲看得太忘情了﹐沒有注意到它的最佳配角－律法－也是唱作俱佳。說真的﹐我們若是沒好好研讀加拉太書和羅馬書﹐我們可能真的漏掉了律法在救恩史舞台上精彩的戲份。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2050" name="Picture 2" descr="C:\Users\Paul Chang\Pictures\Exodus\Sinai &amp; Law\Moses with the Ten Commandments by Philippe de Champaigne 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22" y="0"/>
            <a:ext cx="40984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26227" y="4412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with the Ten Commandments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Philippe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Champaigne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1648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為訓蒙師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戲份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﹕3.19a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charin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犯添上的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」﹐用不少篇幅介紹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介詞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﹐將律法五彩繽紛的演出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﹕增添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人知罪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3.23-25﹕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律法有兩功用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﹕看守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(23)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﹑訓蒙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(24)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二者可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合稱為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「訓蒙的師傅」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paidagogos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F. F. Bruce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給我們講解其意義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en-US" altLang="zh-TW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paidagogos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個人性的奴隸親隨﹐陪伴著自由人男孩。打從男孩離開了保姆起﹐不論他在那裏﹐這位訓蒙者都陪伴著。教導這個男孩養成好習慣﹐是他的職責﹐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有時必要的話﹐還要用一下小樹枝鞭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責小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男孩的。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他要帶男孩去學校﹐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替他拿書包﹐和做些其他的事﹐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在那兒等他﹐或在等候間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或在教室裏﹐然後帶他回家。他還要測驗男孩的記憶力﹐叫他背誦他所學習的課程。在這男孩尚幼小時﹐這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en-US" altLang="zh-TW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paidagogos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必須束縛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他的自由﹐直等到他長大了﹐可以信得過他負責任使用他的自由﹐才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終止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職責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修訂版將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為「啟蒙教師」﹐現代人或許更能明白點。不過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﹐啟蒙師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一段差距。事實上﹐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F. F. Bruce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也指出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涵義與古典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希臘文學裏的意義﹐譬如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Socrates, Plato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等人的用法﹐也不一樣。在訓蒙師的身上﹐我們明白了律法所扮演最精彩的角色﹐等候信心世代的破曉﹐恭候彌賽亞降臨。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稱義的大紅利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(3.24-25)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23-24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節是交錯式排列﹕</a:t>
            </a:r>
          </a:p>
          <a:p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23a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23b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引向基督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24a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來到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24b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師傅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)…</a:t>
            </a:r>
            <a:endParaRPr lang="zh-TW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總結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基督來了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﹑信心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律法之為訓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蒙師傅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世代結束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了。從此﹐神的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兒女脫離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了律法的權勢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亦即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的權勢﹗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向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罪權說再見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(3.25b)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罪的權勢就是律法」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15.56b)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﹔脫離罪惡的權勢﹐就是「從此就不在師傅的手下」(加3.25b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換言之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﹐就是脫離律法的權勢。保羅在羅馬書7.1-7那裏用丈夫來比喻律法﹐基督徒要怎樣才得著屬靈的自由呢﹖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4759" y="5905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7.1a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你們豈不曉得律法管人是在活著的時候嗎﹖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…丈夫還活著﹐就被律法約束﹔丈夫若死了﹐就脫離了丈夫的律法。…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我的弟兄們﹐這樣說來﹐你們藉著基督的身體﹐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向律法也是死了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﹐叫你們歸於別人﹐就是歸於那從死裏復活的﹐叫我們結果子給神。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假如律法死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了廢棄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了﹐我們當然就可以脫離律法。可是它是神聖潔公義之法﹐怎會廢棄呢﹖那麼還有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一法﹐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死了﹐律法不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就管不了﹖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之所以脫離律法的管轄﹐不是因為律法死了﹐而是因為我們在基督裏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向著律法死了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﹐同時歸給了新的丈夫基督﹐因此享受到了新自由﹑大釋放。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了斷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成聖經歷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一個自由就是向罪惡的權勢說再見﹐是神的兒女親身的經歷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﹐每個人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必有的﹐它是稱義恩惠帶來的大紅利。稱義較客觀﹐然而這個釋放是十分主觀的經驗﹐神學上稱之為了斷的成聖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(definitive sanctification)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﹐伴隨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著重生﹑歸正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相信＋悔改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﹑稱義等而來的恩惠。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意外也有驚喜﹗</a:t>
            </a:r>
          </a:p>
          <a:p>
            <a:endParaRPr kumimoji="0" lang="en-US" altLang="zh-TW" sz="3200" dirty="0" smtClean="0">
              <a:solidFill>
                <a:srgbClr val="FFFF00"/>
              </a:solidFill>
              <a:ea typeface="標楷體" pitchFamily="65" charset="-120"/>
            </a:endParaRPr>
          </a:p>
          <a:p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一位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君的故事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9" y="2419350"/>
            <a:ext cx="774232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撒瑪利亞婦人一歸主﹐就有了靈裏的自由奔放﹐打水罐也不要了﹐衝回敘加鎮大傳福音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4.28-30)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50" y="1962150"/>
            <a:ext cx="6146950" cy="31787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2700" y="3171914"/>
            <a:ext cx="299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and the Samaritan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Botticini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Raphael 1508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Empoli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死愛錢的耶利哥國稅局局長撒該在桑樹上悔改信主了﹐當然也稱義了﹐就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爬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樹來對所有的群眾宣告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施捨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與賠償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19.8)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感受到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他的釋放﹐從稱義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的那一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起﹐他的心在那裏﹐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他的財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也在那裏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6.21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ublic\Pictures\Zachaeus in Tree by William Hole 19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9" y="1504950"/>
            <a:ext cx="343843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8432" y="4314223"/>
            <a:ext cx="503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Zachaeus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Tree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Hole 1908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7251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Thomas Goodwin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認為「了斷的成聖」給天生的敗壞帶來破壞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性如何是與生俱來的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聖也是與重生俱來的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的恩典﹐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醫治舊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成聖是一種「聖潔的習慣」或「聖潔的原則」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它有如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染色」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布料染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的色彩﹐人一信主﹐聖靈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立刻改變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了我們的性情到某一種程度﹐使我們傾向神。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59" y="262359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Goodwin﹕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種成聖就是聖靈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插入舊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人心中一把刀﹐帶來「致命的傷痕」﹐使日後漸進的成聖變得容易一些﹔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否則舊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人是完全桀傲不馴的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。此後我們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的「敗壞經過透澈的衝擊﹐致命的傷害使它無力跛行。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」因為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這個成聖的打擊﹐「舊人甚至雖然沒有全死﹐但也昏迷」﹐像個死人一樣﹐或「有時整個人睡著了」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因此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我們從律法權勢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下得自由釋放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與主合而為一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(3.26-29)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辯證﹐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帶入收尾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。「所以﹐你們在基督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en</a:t>
            </a:r>
            <a:r>
              <a:rPr lang="en-US" altLang="zh-TW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Christo 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Hesou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信都是神的兒子。」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「在基督耶穌」一語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在此修飾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動詞﹐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指明發生動作之所在﹐而非用來修飾「信心」﹑作為信心的對象﹐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雖然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片語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是跟在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信心之後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8801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惟獨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羔羊是配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(3.16)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伯拉罕的應許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﹐應驗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在「你那一個子孫﹐指著一個人﹐就是基督。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救恩史舞台的燈光都集中在祂的身上。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ul Chang\Pictures\Christ-Birth Till 30\Salvator Mundi\Salvator Mundi by Leonardo da Vinci c.1500 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79" y="514351"/>
            <a:ext cx="3147822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24179" y="3943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Salvator Mundi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Leonardo da Vinci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c.1500.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restored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Louvre Abu Dhabi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是神獨一的兒子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的愛子﹐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當然也是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神的兒子﹐這些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事實在救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史上大概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通通都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預表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呼叫亞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罕上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亞山上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獻祭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那一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精采了。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Genesis-Abraham\Sacrificing Isaac\The Sacrifice of Isaac by Pedro de Orrente c. 1616 at Bilbao Fine Arts Museum, Sp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85" y="971550"/>
            <a:ext cx="5238578" cy="41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019550"/>
            <a:ext cx="3909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Sacrifice of Isaac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Pedro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Orrente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c. 1616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Bilbao Fine Arts Museum, Spain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58268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如今在加略山上﹐這位神的獨生愛子成為神的羔羊﹐背負著世人的罪孽﹐完成了救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不僅在至高之處榮耀歸於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在地上所有的頌讚也惟獨說「羔羊是配」(啟4.11, 5.12)。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aul Chang\Pictures\Christ-Passion\14 Agnus Dei\Adoration of the Lamb by Albrecht Dürer 1498 from Apocalipsis cum figuris, Nuremburg, at Houghton Library, Harvard Un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20" y="514087"/>
            <a:ext cx="3307808" cy="46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219200" y="37147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Adoration of the Lamb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Albrecht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1498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Apocalipsis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figuris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Nuremburg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Houghton Library, Harvard University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699" y="361950"/>
            <a:ext cx="549909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憑信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成為眾子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(3.26)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在祂裏面﹐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我們成為神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來2.10講更精確﹕眾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子。我們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真的成為亞伯拉罕的後裔了。這群眾子要更深地應驗創3.15的預言﹕「女人的後裔要傷你的頭」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。羅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16.20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「賜平安的神快要將撒但踐踏在你們腳下。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」何等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的激勵﹗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Revelation\Woman &amp; Dragon\The Virgin of The Apocalypse by Peter Paul Rubens 1623~24 at Getty 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21" y="0"/>
            <a:ext cx="3324344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419600" y="4324350"/>
            <a:ext cx="472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Virgin of The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Apocalypse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Peter Paul Rubens 1623~24 at Getty Center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那麼我們是怎樣成為神的兒子呢﹖主觀的條件是「憑藉信心」。不錯﹐主很喜歡對我們說﹐「你的信心救了你﹗」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Christ-Miracles\Healing the hemorrhage\The Virtue of Faith by George Henry Harlow 1817 at Indianapolis Museum of Art. Matt 9.20, Mark 5.25, Luke 8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3259"/>
            <a:ext cx="2970223" cy="35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ul Chang\Pictures\Christ-Parables\Simon's Feast &amp; 2 Debtors\Banquet at the House of Simon by Bernardo Strozzi c. 1630 at Gallerie dell'Accademia, Ven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3014207"/>
            <a:ext cx="6161903" cy="21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20596" y="2081778"/>
            <a:ext cx="337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Banquet at the House of Simon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Bernardo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Strozzi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1630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Gallerie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dell'Accademia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Venice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800" y="1885950"/>
            <a:ext cx="2800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Virtue of Faith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G. H.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Harlow 1817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Indianapolis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未曾應許 天色常藍 人生的路途 花香常漫</a:t>
            </a:r>
          </a:p>
          <a:p>
            <a:pPr algn="just" fontAlgn="b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神未曾應許 常晴無雨 常樂無痛苦 常安無虞</a:t>
            </a:r>
          </a:p>
          <a:p>
            <a:pPr algn="just" fontAlgn="b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神卻曾應許 生活有力 行路有亮光 作工得息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試煉得恩勗 危難有賴 無限的體諒 不死的愛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35273"/>
            <a:ext cx="4642022" cy="26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ul Chang\Pictures\Christ-Miracles\10 Lepers or Cleasing L\healing of the 10 lepers. Medie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" y="349078"/>
            <a:ext cx="37052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5778" y="2958928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10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Lepers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Medieval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Paul Chang\Pictures\Christ-Miracles\Healing the Blind\Healing of the Blind Man by Carl H. Bloch 1871. Mark 10.46-52, Luke 18.35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9078"/>
            <a:ext cx="3429000" cy="39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14103" y="4324810"/>
            <a:ext cx="344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of the Blind Man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H. Bloch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但我們同時不要忘了馬丁．路德遺留下來的囑咐﹕「我們都是乞丐﹗」千萬別誇我們伸出去向神討恩惠的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之手﹐因為耶穌才是我們信心真正的創始者與成終者(來12.2a﹐參弗2.8-9)。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3" descr="We-Are-Beggars-ML-Last-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32" y="2585314"/>
            <a:ext cx="4543168" cy="2558186"/>
          </a:xfrm>
          <a:prstGeom prst="rect">
            <a:avLst/>
          </a:prstGeom>
        </p:spPr>
      </p:pic>
      <p:pic>
        <p:nvPicPr>
          <p:cNvPr id="4" name="Picture 4" descr="We-Are-Beggars 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88477" y="2577284"/>
            <a:ext cx="3869724" cy="25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你要披戴</a:t>
            </a:r>
            <a:r>
              <a:rPr lang="zh-TW" altLang="zh-TW" sz="48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3.27-29)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得以在基督裏是憑信而有的。3.27-29末了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重要的神學概念﹕披戴基督(27)﹑主裏合一(28)﹑承受產業(或說兒子名份﹐29)。我們仔細讀這一段經文﹐會發現沒一個動詞是祈式語氣的﹐都是直述語氣的。什麼意思﹖使徒在此心平氣和﹑娓娓道來基督所帶來的﹐是怎樣的救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905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這三樣恩惠都有「既然」與「應然」之分﹐在文法上它們與「直述語氣」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(indicative)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與「命令語氣」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(imperative)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是對應的。第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27-29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節講的都是我們在主裏所承受的救恩﹐好像我們不需做什麼了。可是這些恩惠又有它們「應然」的部份﹐要我們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順服神的命令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去實踐它們。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要追求主形像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(3.27)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13.11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再者﹐你們曉得現今就是該趁早睡醒的時候﹔因為我們得救﹐現今比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信的時候更近了。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13.12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黑夜已深﹐白晝將近﹔我們就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當脫去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暗昧的行為﹐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光明的兵器。13.13行事為人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要端正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﹐好像行在白晝。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荒宴醉酒﹐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好色邪蕩﹐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爭競嫉妒﹔13.14總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要披戴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主耶穌基督﹐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為肉體安排﹐去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放縱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私慾。(羅13.11-14)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90550"/>
            <a:ext cx="4584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這裏﹐披戴基督就成為我們的</a:t>
            </a:r>
            <a:r>
              <a:rPr lang="zh-TW" altLang="zh-TW" sz="32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責任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﹐不可如何﹑當如何的一連串的指令﹐要我們去實踐﹐好叫基督的聖潔可以交織在我們的生命裏。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27" y="1809751"/>
            <a:ext cx="4438873" cy="33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受洗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聯。受洗只是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聖禮﹐它不能做什麼﹐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但受洗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時﹐聖靈要在我們身上做一件大事﹐就是將基督的形像刻劃在我們心裏。這是「既然」﹐我們該做的「應然」是什麼呢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你們學了基督…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要脫去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你們從前行為上的舊人﹐這舊人是因私慾的迷惑漸漸變壞的﹔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將你們的心志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一新﹐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並且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穿上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新人﹔這新人是照著神的形像造的﹐有真理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聖潔。(弗4.20-24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段經文也在講披戴基督的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職責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057" y="4381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3.9b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你們已經脫去舊人和舊人的行為﹐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穿上了新人。這新人在知識上漸漸更新﹐正如造他之主的形像。(西3.9-10)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歌羅西書的經文是講「既然」﹐不過﹐你可以由此聯想到「應然」的部份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兩處經文合在一起看﹐很有意義﹕神的形像包含三個因素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的知識﹑聖潔﹑公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神是靈﹐祂有無限的實存和美德﹐人雖然無份於神之所以為神的奧祕與無限之實存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(Being)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﹐但是神創造人類時﹐確實將祂的</a:t>
            </a:r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</a:t>
            </a:r>
            <a:r>
              <a:rPr lang="zh-TW" altLang="en-US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給我們。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今天神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恩也是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刻意地要將祂的道德形像恢復在選民的裏面﹐即逐日更多地有份於神的知識﹑聖潔﹑公義。這三樣與我們之為神的先知﹑祭司﹑君王﹐是習習相關的。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救恩舞台配角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(3.23)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君的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故事可用來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比喻律法的功用﹕敗事不足﹑成事有餘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﹗圈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(3.23,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sugkleio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節說﹐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圈在罪惡之中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節說﹐人是被圈在律法之中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聽起來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﹐律法好像成了人犯罪的幫凶﹐誘使人犯罪﹐使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罪牢似的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基督徒可以逃稅嗎﹖可以放縱情慾嗎﹖可有婚外情嗎﹖可以不用錢財來事奉主嗎﹖可以不教導兒女愛主嗎﹖基督徒的意思就是小基督﹐是屬神的先知﹑祭司﹑君王﹐當我們執行這三個職份時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﹐新造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的形像－知識﹑聖潔﹑公義－就彰顯出來。這叫披戴基督。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竭力持守合一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(3.28)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3.28~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12.13~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屬類比經文﹐我們不但在主裏已合一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﹐且有責任持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守合一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4.1-6)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的「一」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heis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指基督身體的合一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4.1-6 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henoteis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﹐西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3.11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指明這個合一的寬廣﹕「基督是一切﹐又在一切之內。」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合一是屬靈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守族群的﹑社群的﹑性別的和諧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。族群的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性別的歧視﹐巴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塔墮落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在蒙贖的社群裏。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這處經文並沒有說在教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會或在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榮耀裏﹐兩性的區分就抹滅了。不﹐沒有﹐因為性別是存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於人的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像內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1.27)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區別存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永遠﹗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美國族群衝突的今日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﹐教會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一定要持定族群和諧﹐為主做美好的見證。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珍惜兒子名份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(3.29)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做了亞伯拉罕的後裔﹐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應許承受產業。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這個概念在加拉太書裏出現六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3.18, 29, 4.1, 7, 30, 5.21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這產業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當然是屬靈的﹐羅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8.32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說﹐「神既不愛惜自己的兒子﹐為我們眾人捨了﹐豈不也把萬物和祂一同白白地賜給我們嗎﹖」主把創物主基督都賞給我們了﹐拿祂與萬有相比﹐你要那一個呢﹖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我們的基業是天上的家鄉(來11.10, 16)﹐是「不能朽壞﹑不能玷污﹑不能衰殘﹐為我們存留在天上的基業」(彼前1.4)。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這基業不是別的﹐就是基督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。祂太豐富了﹐看你今日能享受到多少。論到基業﹐聖經所強調的觀念不是個人性的﹐而是團體性的﹑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教會性的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複習一下加3.26-29之思想的進程﹕第26節說﹐我們在基督裏成為神的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﹐到了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第29節就說我們要承受產業﹐意思就是與基督同為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(羅8.17﹐加4.7﹐弗3.6)﹐承受父神所賜的豐盛(西1.19, 2.3, 9-10a)。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「兒子的名份」來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講救恩﹐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這是基督徒最大最高的特權(約1.12﹐約壹3.2)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。總結﹕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西2.9-10a﹕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神本性一切的豐盛都有形有體地居住在基督裡面﹐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你們在祂裡面也得了豐盛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壹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3.2-3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en-US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親愛的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弟兄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啊﹐我們現在是神的兒女﹐將來如何﹐還未顯明﹔但我們知道﹐當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將來如何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顯明時﹐我們必要像祂﹐因為必得見祂的真體。</a:t>
            </a:r>
            <a:r>
              <a:rPr lang="en-US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凡向祂有這指望的﹐就潔淨自己﹐像祂潔淨一樣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永世所得兒子名份的豐富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在乎今生追求成聖的度量。你渴慕多多得著基督的豐滿嗎？珍惜祂。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搖身一變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犯罪後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律法搖身一變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﹐成為監獄似的﹐把我們困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定罪之下。第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節各有一個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介詞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eis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節譯為時間性的「直到」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(until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節則譯為目的性的「引到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(unto)</a:t>
            </a: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3200" dirty="0">
                <a:solidFill>
                  <a:srgbClr val="FFFF00"/>
                </a:solidFill>
                <a:ea typeface="標楷體" pitchFamily="65" charset="-120"/>
              </a:rPr>
              <a:t>買汽車保險的經驗</a:t>
            </a:r>
            <a:r>
              <a:rPr kumimoji="0" lang="en-US" altLang="zh-TW" sz="3200" dirty="0">
                <a:solidFill>
                  <a:srgbClr val="FFFF00"/>
                </a:solidFill>
                <a:ea typeface="標楷體" pitchFamily="65" charset="-12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皆有罪。問題是怎樣將人裏面的罪適時引發出來﹐並且叫人知罪悔改。這正是律法在聖靈的運作下﹐所扮演的功用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小孩在家中時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vs.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進入大學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這一切都歸結一個原因﹐我們裏面潛伏著一個軟弱﹐它終於爆發出來了。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961"/>
            <a:ext cx="8623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救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恩史變換了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。信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pistis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節出現兩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信＝</a:t>
            </a:r>
            <a:r>
              <a:rPr lang="zh-TW" altLang="zh-TW" sz="3200" u="dotted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得救的</a:t>
            </a:r>
            <a:r>
              <a:rPr lang="zh-TW" altLang="zh-TW" sz="3200" u="dotted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信心兩大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的救恩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信是惟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救法﹐而叫我們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96628"/>
            <a:ext cx="5078295" cy="3546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2700" y="3901380"/>
            <a:ext cx="40513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and Gospel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Lucas Cranach the Elder</a:t>
            </a:r>
          </a:p>
          <a:p>
            <a:pPr algn="r"/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Herzogliches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Gotha, Germany 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加爾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文詮釋律法指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儀禮律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即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未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記祭祀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猶太人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兒女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祭見血時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﹐盼望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是放在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那沒有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瑕疵的羔羊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﹐有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一天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要來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背負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我們的罪孽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帶來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真的救贖。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58176"/>
            <a:ext cx="5084804" cy="35853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63855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Sebastian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Crucifixion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Anthony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Lamentation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Isenheim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Altarpiece)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Matthias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Grünewald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1512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Unterlinden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Alsace, France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7785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救恩大舞台上演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史大戲。眼睛放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亮一點﹕伊甸園應當十分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叫座﹐可惜才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上演就謝幕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Paul Chang\Pictures\Genesis-Eden\The Garden of Earthly Delights by Hieronymus Bosch c. 1480-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67399"/>
            <a:ext cx="6462584" cy="3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78" y="2577584"/>
            <a:ext cx="2660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Garden of Earthly Delights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Hieronymus Bosch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1480~1505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739</TotalTime>
  <Words>3698</Words>
  <Application>Microsoft Office PowerPoint</Application>
  <PresentationFormat>如螢幕大小 (16:9)</PresentationFormat>
  <Paragraphs>187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223</cp:revision>
  <dcterms:created xsi:type="dcterms:W3CDTF">2014-01-10T15:01:01Z</dcterms:created>
  <dcterms:modified xsi:type="dcterms:W3CDTF">2020-07-05T03:04:25Z</dcterms:modified>
</cp:coreProperties>
</file>