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sldIdLst>
    <p:sldId id="257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97" r:id="rId13"/>
    <p:sldId id="329" r:id="rId14"/>
    <p:sldId id="276" r:id="rId15"/>
    <p:sldId id="277" r:id="rId16"/>
    <p:sldId id="296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30" r:id="rId45"/>
    <p:sldId id="325" r:id="rId46"/>
    <p:sldId id="328" r:id="rId47"/>
    <p:sldId id="331" r:id="rId4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00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70" autoAdjust="0"/>
  </p:normalViewPr>
  <p:slideViewPr>
    <p:cSldViewPr>
      <p:cViewPr varScale="1">
        <p:scale>
          <a:sx n="124" d="100"/>
          <a:sy n="124" d="100"/>
        </p:scale>
        <p:origin x="176" y="9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2240424"/>
            <a:ext cx="457200" cy="1034129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914400"/>
            <a:ext cx="7543800" cy="1614488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531618"/>
            <a:ext cx="6172200" cy="5143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A13F1-8658-4503-91E7-37998593F827}" type="datetimeFigureOut">
              <a:rPr lang="en-US"/>
              <a:pPr>
                <a:defRPr/>
              </a:pPr>
              <a:t>6/21/20</a:t>
            </a:fld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EBB9B-86B2-4DAD-9DF0-6F459F297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514351"/>
            <a:ext cx="5791200" cy="26288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39E80-E1D5-4BFA-BAE5-978E4F6F8AF9}" type="datetimeFigureOut">
              <a:rPr lang="en-US"/>
              <a:pPr>
                <a:defRPr/>
              </a:pPr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C8465-30E7-4732-868F-BF5586327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457201"/>
            <a:ext cx="2133600" cy="388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514351"/>
            <a:ext cx="5029200" cy="3429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1A37C-497C-4C79-AF76-1DF02ED941E7}" type="datetimeFigureOut">
              <a:rPr lang="en-US"/>
              <a:pPr>
                <a:defRPr/>
              </a:pPr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070D-213B-4092-B9B6-F135494B4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8E8B-411F-4A74-B792-149768AE5385}" type="datetimeFigureOut">
              <a:rPr lang="en-US"/>
              <a:pPr>
                <a:defRPr/>
              </a:pPr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DB03-5A55-4AC8-AA58-86D6FB81F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3056335"/>
            <a:ext cx="457200" cy="10156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3200526"/>
            <a:ext cx="3733800" cy="5486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428750"/>
            <a:ext cx="6035040" cy="1762506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E6BDA-C50D-4E2F-9FEE-BBAF30885239}" type="datetimeFigureOut">
              <a:rPr lang="en-US"/>
              <a:pPr>
                <a:defRPr/>
              </a:pPr>
              <a:t>6/21/20</a:t>
            </a:fld>
            <a:endParaRPr lang="en-US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BC36-C128-4E01-B663-8CCBFF96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493776"/>
            <a:ext cx="3273552" cy="257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493777"/>
            <a:ext cx="3273552" cy="2574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4D251-2882-47C8-BD34-E0B2353FFB7F}" type="datetimeFigureOut">
              <a:rPr lang="en-US"/>
              <a:pPr>
                <a:defRPr/>
              </a:pPr>
              <a:t>6/21/20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E5133-3A63-42C8-91E2-F3D8541C1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390525"/>
            <a:ext cx="4572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390525"/>
            <a:ext cx="4572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496482"/>
            <a:ext cx="3273552" cy="47982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028700"/>
            <a:ext cx="3276600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496482"/>
            <a:ext cx="3273552" cy="47982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028700"/>
            <a:ext cx="3273552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4F224-4ACF-4231-A0B2-47C7558F43E6}" type="datetimeFigureOut">
              <a:rPr lang="en-US"/>
              <a:pPr>
                <a:defRPr/>
              </a:pPr>
              <a:t>6/21/20</a:t>
            </a:fld>
            <a:endParaRPr lang="en-US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99D31-48A6-4507-8EE7-C06C6061F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1F7C-5BD3-411A-A5E3-67844B869119}" type="datetimeFigureOut">
              <a:rPr lang="en-US"/>
              <a:pPr>
                <a:defRPr/>
              </a:pPr>
              <a:t>6/21/20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8E4DF-D035-4438-8980-C221AE441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C92E1-AC72-4F66-AA95-F05D452647C9}" type="datetimeFigureOut">
              <a:rPr lang="en-US"/>
              <a:pPr>
                <a:defRPr/>
              </a:pPr>
              <a:t>6/21/20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2B730-9FD8-40C4-B3C1-3CC16C0D9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331119"/>
            <a:ext cx="457200" cy="123110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4351"/>
            <a:ext cx="4343400" cy="25717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514351"/>
            <a:ext cx="2590800" cy="2571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20A21-D795-401A-95D3-92CB6B197515}" type="datetimeFigureOut">
              <a:rPr lang="en-US"/>
              <a:pPr>
                <a:defRPr/>
              </a:pPr>
              <a:t>6/21/20</a:t>
            </a:fld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BC0D-7D50-48C9-AE7F-B10898CC0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2499123"/>
            <a:ext cx="4572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459582"/>
            <a:ext cx="6705600" cy="191023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2589785"/>
            <a:ext cx="5029200" cy="5406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EAD7-ACFB-484E-8E03-CC8EFDB27B09}" type="datetimeFigureOut">
              <a:rPr lang="en-US"/>
              <a:pPr>
                <a:defRPr/>
              </a:pPr>
              <a:t>6/21/20</a:t>
            </a:fld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D8CC0-937A-4921-96EB-C49009CBA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778831"/>
            <a:ext cx="7240620" cy="42802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Oval 8"/>
          <p:cNvSpPr/>
          <p:nvPr/>
        </p:nvSpPr>
        <p:spPr>
          <a:xfrm rot="17656910">
            <a:off x="418098" y="314349"/>
            <a:ext cx="4153854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87641"/>
            <a:ext cx="6479362" cy="35660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36576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514350"/>
            <a:ext cx="60960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160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E513CA-7B94-4CBE-8603-3A8A7CE68396}" type="datetimeFigureOut">
              <a:rPr lang="en-US"/>
              <a:pPr>
                <a:defRPr/>
              </a:pPr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4381500"/>
            <a:ext cx="2133600" cy="2286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1">
                    <a:alpha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91CA8EA-6067-4EBA-B3EC-7A0F6AB8B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UWCCYF (Big5)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  <a:ea typeface="UWCCYF (Big5)"/>
          <a:cs typeface="UWCCYF (Big5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  <a:ea typeface="UWCCYF (Big5)"/>
          <a:cs typeface="UWCCYF (Big5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  <a:ea typeface="UWCCYF (Big5)"/>
          <a:cs typeface="UWCCYF (Big5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  <a:ea typeface="UWCCYF (Big5)"/>
          <a:cs typeface="UWCCYF (Big5)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zh-TW" altLang="zh-TW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kumimoji="0" lang="en-US" altLang="zh-TW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kumimoji="0" lang="en-US" altLang="zh-TW" sz="4000" dirty="0">
              <a:solidFill>
                <a:srgbClr val="FFFF00"/>
              </a:solidFill>
              <a:ea typeface="華康正顏楷體W5" pitchFamily="65" charset="-120"/>
            </a:endParaRPr>
          </a:p>
          <a:p>
            <a:pPr algn="ctr"/>
            <a:r>
              <a:rPr lang="zh-HK" altLang="zh-TW" sz="6000" dirty="0">
                <a:solidFill>
                  <a:srgbClr val="FFFF00"/>
                </a:solidFill>
                <a:latin typeface="DFPYanKaiW5-B5" panose="03000500000000000000" pitchFamily="66" charset="-120"/>
                <a:ea typeface="DFPYanKaiW5-B5" panose="03000500000000000000" pitchFamily="66" charset="-120"/>
              </a:rPr>
              <a:t>與你有約</a:t>
            </a:r>
            <a:endParaRPr kumimoji="0" lang="zh-TW" altLang="zh-TW" sz="6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FPYanKaiW5-B5" panose="03000500000000000000" pitchFamily="66" charset="-120"/>
              <a:ea typeface="DFPYanKaiW5-B5" panose="03000500000000000000" pitchFamily="66" charset="-120"/>
            </a:endParaRPr>
          </a:p>
          <a:p>
            <a:pPr algn="ctr"/>
            <a:endParaRPr kumimoji="0" lang="zh-TW" altLang="en-US" sz="4000" dirty="0">
              <a:solidFill>
                <a:srgbClr val="FFFF00"/>
              </a:solidFill>
              <a:latin typeface="Times New Roman" pitchFamily="18" charset="0"/>
              <a:ea typeface="華康正顏楷體W5" pitchFamily="65" charset="-120"/>
            </a:endParaRPr>
          </a:p>
          <a:p>
            <a:pPr algn="ctr"/>
            <a:r>
              <a:rPr kumimoji="0"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讀經</a:t>
            </a:r>
            <a:r>
              <a:rPr kumimoji="0" lang="en-US" altLang="zh-TW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﹕</a:t>
            </a:r>
            <a:r>
              <a:rPr kumimoji="0"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加拉太書</a:t>
            </a:r>
            <a:r>
              <a:rPr kumimoji="0" lang="en-US" altLang="zh-TW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3.15-22</a:t>
            </a:r>
            <a:r>
              <a:rPr kumimoji="0" lang="zh-TW" altLang="en-US" sz="40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kumimoji="0" lang="zh-TW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華康正顏楷體W5" pitchFamily="65" charset="-120"/>
            </a:endParaRPr>
          </a:p>
          <a:p>
            <a:pPr algn="ctr"/>
            <a:endParaRPr kumimoji="0" lang="en-US" altLang="zh-TW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r>
              <a:rPr kumimoji="0" lang="en-US" altLang="zh-TW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2020/6/21 </a:t>
            </a:r>
            <a:r>
              <a:rPr kumimoji="0"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kumimoji="0" lang="en-US" altLang="zh-TW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ACCCN</a:t>
            </a:r>
            <a:r>
              <a:rPr kumimoji="0"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</a:t>
            </a:r>
            <a:r>
              <a:rPr kumimoji="0"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張麟至 牧師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524784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這個人是誰呢﹖其實「子孫」一字可上溯到創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3.15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的那個最古老的應許﹕「女人的後裔要傷你的頭。」這句話是彌賽亞啟示的源頭。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Paul Chang\Pictures\Revelation\Woman &amp; Dragon\Virgin of the Apocalypse by Miguel Cabrera 1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146" y="-19050"/>
            <a:ext cx="390250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63146" y="36385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Virgin of the Apocalypse </a:t>
            </a:r>
          </a:p>
          <a:p>
            <a:pPr algn="r"/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Miguel Cabrera 1760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600" dirty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6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從伊甸到基督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(3.16c)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路加福音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3.22-38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提供基督的譜系﹐向上數﹐從馬利亞上溯到亞當﹐強調主的人性。換言之﹐基督真是那位女人的後裔﹐打破那古蛇之頭的。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然而馬太福音卻提供從亞伯拉罕﹑經過大衛王﹐向下數的譜系﹐一直到主的法定的父親。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0"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下頁的圖表很好</a:t>
            </a:r>
            <a:r>
              <a:rPr kumimoji="0"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0"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可惜經文弄反了。馬太者應在下</a:t>
            </a:r>
            <a:r>
              <a:rPr kumimoji="0"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0"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路加者應在上。</a:t>
            </a:r>
            <a:r>
              <a:rPr kumimoji="0"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49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9281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兩者合在一起﹐可確定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基督就是伊甸園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救贖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)~</a:t>
            </a: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亞伯拉罕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大衛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諸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約傳承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下來﹐共同指向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那位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子孫。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真能成就救恩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關鍵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就在基督身上。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因此保羅大膽宣告﹐「那子孫就是基督。」這啟示是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在大馬士革蒙憐憫看見的﹔又在阿拉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伯的曠野三年之久﹐透過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研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經明白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7235"/>
            <a:ext cx="4267200" cy="26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55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666750"/>
            <a:ext cx="47561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這位獨特後裔的奧祕揭曉了。現在我們要進一步推敲﹕應許與律法之間的關係。這點若混淆了﹐福音的真理一被遮蔽﹐教會就會地動山搖﹗加拉太眾教會不正是因此大受攪擾嗎﹖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742950"/>
            <a:ext cx="44005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09550"/>
            <a:ext cx="5410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律法不廢恩約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(3.17)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保羅把人間契約的精神應用到亞伯拉罕之約上。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430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﹐神與以色列人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西乃山下立約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出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24.3-8)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。約書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出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20-23)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之核心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即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十誡﹐也有簡略的律例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民法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﹑和儀禮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後來擴充為利未記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Paul Chang\Pictures\Exodus\Sinai &amp; Law\Sacrifice of Moses by Massimo Stanzione 1628~30 at National Museum of Capodimonte. Ex 24.5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57798"/>
            <a:ext cx="3727450" cy="458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9050" y="4386858"/>
            <a:ext cx="5397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Sacrifice of Moses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Massimo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Stanzione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1628~30 </a:t>
            </a:r>
          </a:p>
          <a:p>
            <a:pPr algn="r"/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National Museum of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Capodimonte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58039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立約後﹐神又屢屢律上加律﹑例上加例﹐形成律法書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i="1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Torah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﹐出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13.9)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。十誡啟示神是聖潔公義的神﹐從西乃山起﹐律法就成為以色列人生活的重心﹐也是民族的驕傲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申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4.6-8)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﹕世上有那個大國有律法書呢﹖有那國神與他們親近呢﹖明白神的聖潔與公義﹐神可以與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相親。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42925"/>
            <a:ext cx="3352800" cy="45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615642"/>
            <a:ext cx="43561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在立西乃山之約時﹐百姓對神說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「耶和華所吩咐的﹐我們都必遵行。」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出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24.3b) 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律法的精神也確實在此﹕「行這些事的﹐就必因此活著。」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3.12b﹐</a:t>
            </a: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利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18.5)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06577"/>
            <a:ext cx="4800600" cy="278434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953000" y="3790950"/>
            <a:ext cx="3652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Moses on Mount </a:t>
            </a:r>
            <a:r>
              <a:rPr lang="fr-FR" altLang="zh-TW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Sinai</a:t>
            </a:r>
            <a:r>
              <a:rPr lang="fr-FR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fr-FR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Jean-Léon Gérôme 1895~1900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12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590550"/>
            <a:ext cx="86233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「若曾傳一個能叫人得生的律法﹐義就誠然本乎律法了。」(加3.21b) 果真如此﹐救恩史就要改朝換代了﹗如果律法真能為我們開啟一條通天的道路﹐那麼﹐我們還需要應許嗎﹖還需要亞伯拉罕之約嗎﹖該約是否可以廢棄了﹖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12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38150"/>
            <a:ext cx="86233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可是使徒說﹐「約不能被…以後的律法廢掉﹐叫應許歸於虛空。」(3.17) 律法與應許好像兩個競爭者﹐究竟那一個才能帶領人類回到伊甸園呢﹖保羅在2.15-3.14已經反覆地從情理法三方面闡述﹕人之所以能稱義﹐不是靠著行律法﹐而是憑著信基督。救恩之路就是應許恩約之路。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12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6934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</a:rPr>
              <a:t>救恩史探奧祕</a:t>
            </a:r>
            <a:endParaRPr kumimoji="0" lang="zh-TW" altLang="zh-TW" sz="4000" dirty="0">
              <a:solidFill>
                <a:srgbClr val="FFFF00"/>
              </a:solidFill>
              <a:latin typeface="DFLiShuW5-B5" panose="03000509000000000000" pitchFamily="65" charset="-120"/>
              <a:ea typeface="DFLiShuW5-B5" panose="03000509000000000000" pitchFamily="65" charset="-120"/>
            </a:endParaRP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救恩史舞台上﹐應許與律法的對比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應許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亞伯拉罕之約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律法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西乃山之約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都以恩約的形式出現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舊約與新約對應律法與應許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亞伯拉罕之約是新約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31)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的上游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3.8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神「早已傳福音給亞伯拉罕」了。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Paul Chang\Pictures\Genesis-Abraham\Abrah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72" y="1"/>
            <a:ext cx="2042227" cy="257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ul Chang\Pictures\Exodus\Sinai &amp; Law\Moses with the Ten Commandments by Philippe de Champaigne 1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72" y="2571751"/>
            <a:ext cx="2042227" cy="25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542129" y="44360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kumimoji="0"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Moses with the Ten Commandments</a:t>
            </a:r>
            <a:r>
              <a:rPr kumimoji="0"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kumimoji="0"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by Philippe de </a:t>
            </a:r>
            <a:r>
              <a:rPr kumimoji="0"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Champaigne</a:t>
            </a:r>
            <a:r>
              <a:rPr kumimoji="0"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1648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438150"/>
            <a:ext cx="86233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使徒用盟約觀念﹐將因信稱義的教義再次拓深加固。他將人間契約的不變﹐應用到神人盟約上。神多次應許亞伯拉罕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國度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創12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)﹑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盟約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地業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(15)﹑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子孫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確據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(17)﹑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起誓賜福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(22)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﹗神漸漸地將全備救恩呈現在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眼前。保羅用稱義一詞來表達這偉大救恩。3.16的末尾是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最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明亮的啟示﹕「那一個…人就是基督。」表達救恩的每一個概念﹐都是匯集並應驗在祂的身上。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12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591366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地業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真是迦南地嗎﹖來3.7-4.14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長篇辯證﹕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這樣看來﹐必另有一安息日的安息為神的子民存留。…所以﹐我們務必竭力進入那安息。…我們只管坦然無懼地來到施恩的寶座前﹐為要得憐恤蒙恩惠﹐作隨時的幫助。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kumimoji="0"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kumimoji="0"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顯明那地業就是基督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610" y="514350"/>
            <a:ext cx="3243040" cy="37909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913660" y="4323973"/>
            <a:ext cx="3230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Conquest of Jericho 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Jean Fouquet c. 1470~75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12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09550"/>
            <a:ext cx="86233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賜下律法原委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(3.19a)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既然如此﹐為何賜下律法呢﹖沒有進入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答案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前﹐先引用加爾文在此的註釋﹕</a:t>
            </a:r>
          </a:p>
          <a:p>
            <a:pPr algn="just"/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律法有許多的用處﹐但是保羅將他自己侷限在他當前討論的目的上。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讀者們在這件事上要留意﹐因為我看到許多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都犯了錯誤﹐就是只看到表達在這裏的律法的用處﹐而沒看見其他者。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所以﹐在此所定義的律法的用處並非完整的。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12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加爾文在他的大作基督教要義裏﹐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以頗長的篇幅細述律法的三功用﹕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使人知罪﹑抑制罪惡﹑生活規範</a:t>
            </a:r>
            <a:endParaRPr lang="en-US" altLang="zh-TW" sz="44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要義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II.7.6-9, 10-11, 12-13)</a:t>
            </a:r>
          </a:p>
          <a:p>
            <a:pPr algn="just"/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加拉太書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在此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(3.19)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只討論第一功用。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Paul Chang\Pictures\CH-Reformation\John Calvin\John Calvin by unknown painter 17th century French 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41703"/>
            <a:ext cx="1752600" cy="260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412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律法引人歸主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LiShuW5-B5" panose="03000509000000000000" pitchFamily="65" charset="-120"/>
                <a:cs typeface="Times New Roman" panose="02020603050405020304" pitchFamily="18" charset="0"/>
              </a:rPr>
              <a:t>﹗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(3.19b)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為何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賜下律法的答案是﹐「原是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過犯添上的。」(3.19b) 加拉太書3.24－「這樣﹐律法是我們訓蒙的師傅﹐引我們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到基督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那裡﹐使我們因信稱義。」－的話﹐為律法的第一功用做了最精闢的定論。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12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2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介詞雙重意思</a:t>
            </a:r>
            <a:endParaRPr lang="en-US" altLang="zh-TW" sz="3200" dirty="0">
              <a:solidFill>
                <a:srgbClr val="FFFF00"/>
              </a:solidFill>
              <a:latin typeface="DFLiShuW5-B5" panose="03000509000000000000" pitchFamily="65" charset="-120"/>
              <a:ea typeface="DFLiShuW5-B5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zh-TW" altLang="zh-TW" sz="1600" dirty="0">
              <a:solidFill>
                <a:srgbClr val="FFFF00"/>
              </a:solidFill>
              <a:latin typeface="DFLiShuW5-B5" panose="03000509000000000000" pitchFamily="65" charset="-120"/>
              <a:ea typeface="DFLiShuW5-B5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「原是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i="1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charin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過犯添上的」(3.19b)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何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意﹖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介詞</a:t>
            </a:r>
            <a:r>
              <a:rPr lang="zh-TW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很特別﹐有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雙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意﹕因為﹑為了…的緣故(BDAG)。兩者都適用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﹔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它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使得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其意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五彩嬪紛﹗保羅在別處有許多類比經文﹐可使我們更深明白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意。做「因為」解時﹐是說當神添上律法時﹐過犯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已經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存在那裏了﹐它只是為著某種目的而添上的。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12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14350"/>
            <a:ext cx="84709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可是做「為了…的緣故」解時﹐意思是反過來的﹐可說是為了叫原罪犯一些過犯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出來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而添上的﹗這話聽起來很驚悚。和合本的譯法是採用後者「為了…」之意﹐否則應譯作「因為」云云。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我按著經歷的次序﹐來講解它的兩個意思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12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2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律法增添過犯</a:t>
            </a: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(1)「為了…的緣故」﹕是為了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激發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罪惡。羅7.5﹐「我們屬肉體的時候﹐那因律法而生的惡慾就在我們肢體中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發動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﹐以致結成死亡的果子。」甚至是為了叫罪惡惡化﹗羅4.15﹕「律法是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惹動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忿怒的﹔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裏沒有律法﹐那裏就沒有過犯。」羅5.20a﹐「律法本是外添的﹐叫過犯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顯多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。」 </a:t>
            </a:r>
          </a:p>
          <a:p>
            <a:pPr algn="just"/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12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3.19用的是「過犯」﹐而不是「罪惡」﹐換言之﹐神賜下律法不是為了突顯人心中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已存在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的罪惡﹐而居然是誘發人的現有的罪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犯下更多的過犯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﹗Douglas J. Moo總結說﹐「罪惡當受懲罰。可是特定形式的罪惡﹑我們稱之為過犯者﹐招惹更大的懲罰﹐因為它牽涉到我們的明知故犯神的律法。」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12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285750"/>
            <a:ext cx="67183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2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律法叫人知罪</a:t>
            </a: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(2)「因為」﹕羅3.20b﹐「律法本是叫人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知罪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。」這正是保惠師的工作﹐「叫世人為罪…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自己責備自己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。」(約16.8) 聖靈使用律法﹐使人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感受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到他自己的罪咎。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神賜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律法的目的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若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此﹐還能靠行律法得永生嗎﹖F. F. Bruce特別提起了林前15.56b的話﹐「罪的權勢就是律法。」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Paul Chang\Pictures\ST\Soteriology\Awakening Conscience by William Holman Hunt 1853 at Tate Britain (Interpretation, see Wikipedia same title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386" y="438150"/>
            <a:ext cx="2320037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795386" y="3638550"/>
            <a:ext cx="2339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Awakening Conscience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William Holman Hunt 1853 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Tate Britain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12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3185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保羅論辯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稱義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救恩出乎應許﹐本乎信心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﹔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而非出於律法﹐不是本乎行為。在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3.15-22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這段﹐使徒深入到恩約史中﹐探究救恩的奧祕。先有應許﹐後有律法。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為什麼要律法呢﹖律法的用意又是什麼呢﹖這些都是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本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段要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Paul Chang\Pictures\Genesis-Abraham\Covenated in Gen 15\Abramic Covenant II by Wayne Forte 2007. Genesis 15.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09" y="2419350"/>
            <a:ext cx="2047653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588206" y="2800350"/>
            <a:ext cx="33459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推敲清楚的。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56883" y="3333750"/>
            <a:ext cx="22044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Abramic</a:t>
            </a:r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Covenant II </a:t>
            </a:r>
          </a:p>
          <a:p>
            <a:pPr algn="r"/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Wayne Forte 2007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" y="2918087"/>
            <a:ext cx="3584087" cy="2225413"/>
          </a:xfrm>
          <a:prstGeom prst="rect">
            <a:avLst/>
          </a:prstGeom>
        </p:spPr>
      </p:pic>
      <p:pic>
        <p:nvPicPr>
          <p:cNvPr id="8" name="Picture 3" descr="C:\Users\Paul Chang\Pictures\Exodus\Sinai &amp; Law\handing-over-the-law by cosimo-rossel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8812"/>
            <a:ext cx="3588206" cy="222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588206" y="4171950"/>
            <a:ext cx="3473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Descent from Mount Sinai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Cosimo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Rosselli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1480 </a:t>
            </a:r>
          </a:p>
          <a:p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Sistine Chapel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7937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可是諸位千萬別誤會﹐俗語說「道高一尺﹐魔高一丈」的罪過﹐當然是在魔而不在道。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746" y="1581150"/>
            <a:ext cx="5842254" cy="35623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12700" y="1733550"/>
            <a:ext cx="33144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在羅馬書七章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的親身經驗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為律法第一功用作了最好的註腳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人性交響曲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kumimoji="0"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罪</a:t>
            </a:r>
            <a:r>
              <a:rPr kumimoji="0"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kumimoji="0"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律法</a:t>
            </a:r>
            <a:r>
              <a:rPr kumimoji="0"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kumimoji="0"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聖靈</a:t>
            </a:r>
          </a:p>
        </p:txBody>
      </p:sp>
    </p:spTree>
    <p:extLst>
      <p:ext uri="{BB962C8B-B14F-4D97-AF65-F5344CB8AC3E}">
        <p14:creationId xmlns:p14="http://schemas.microsoft.com/office/powerpoint/2010/main" val="2493412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0899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26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zh-TW" sz="2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因為我們屬肉體的時候﹐那因律法而生的</a:t>
            </a:r>
            <a:r>
              <a:rPr lang="zh-TW" altLang="zh-TW" sz="26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惡慾</a:t>
            </a:r>
            <a:r>
              <a:rPr lang="zh-TW" altLang="zh-TW" sz="2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就在我們肢體中發動﹐以致結成死亡的果子…</a:t>
            </a:r>
            <a:r>
              <a:rPr lang="zh-TW" altLang="zh-TW" sz="26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zh-TW" sz="2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這樣﹐我們可說甚麼呢﹖律法是罪嗎﹖斷乎不是﹗只是非因律法﹐我就不知何為罪。…</a:t>
            </a:r>
            <a:r>
              <a:rPr lang="zh-TW" altLang="zh-TW" sz="26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</a:t>
            </a:r>
            <a:r>
              <a:rPr lang="zh-TW" altLang="zh-TW" sz="2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因為</a:t>
            </a:r>
            <a:r>
              <a:rPr lang="zh-TW" altLang="zh-TW" sz="26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罪</a:t>
            </a:r>
            <a:r>
              <a:rPr lang="zh-TW" altLang="zh-TW" sz="2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趁著機會﹐就</a:t>
            </a:r>
            <a:r>
              <a:rPr lang="zh-TW" altLang="zh-TW" sz="26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藉著誡命</a:t>
            </a:r>
            <a:r>
              <a:rPr lang="zh-TW" altLang="zh-TW" sz="2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引誘我﹐並且殺了我。</a:t>
            </a:r>
            <a:r>
              <a:rPr lang="zh-TW" altLang="zh-TW" sz="26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zh-TW" sz="2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這樣看來﹐</a:t>
            </a:r>
            <a:r>
              <a:rPr lang="zh-TW" altLang="zh-TW" sz="26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律法是聖潔的</a:t>
            </a:r>
            <a:r>
              <a:rPr lang="zh-TW" altLang="zh-TW" sz="2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﹐誡命也是聖潔﹑公義﹑良善的。</a:t>
            </a:r>
            <a:r>
              <a:rPr lang="zh-TW" altLang="zh-TW" sz="26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13</a:t>
            </a:r>
            <a:r>
              <a:rPr lang="zh-TW" altLang="zh-TW" sz="2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既然如此﹐那良善的是叫我死嗎﹖斷乎不是﹗</a:t>
            </a:r>
            <a:r>
              <a:rPr lang="zh-TW" altLang="zh-TW" sz="2600" u="dotted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叫我死的</a:t>
            </a:r>
            <a:r>
              <a:rPr lang="zh-TW" altLang="zh-TW" sz="2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乃是罪﹐罪藉著那良善的叫我死﹐就顯出真是罪﹐叫罪因著誡命更顯出是</a:t>
            </a:r>
            <a:r>
              <a:rPr lang="zh-TW" altLang="zh-TW" sz="26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惡極了</a:t>
            </a:r>
            <a:r>
              <a:rPr lang="zh-TW" altLang="zh-TW" sz="2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。…</a:t>
            </a:r>
            <a:r>
              <a:rPr lang="zh-TW" altLang="zh-TW" sz="26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zh-TW" sz="2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我也知道在我裏頭﹐就是我肉體之中﹐沒有良善。因為﹐立志為善由得我﹐只是行出來由不得我。…</a:t>
            </a:r>
            <a:r>
              <a:rPr lang="zh-TW" altLang="zh-TW" sz="26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24</a:t>
            </a:r>
            <a:r>
              <a:rPr lang="zh-TW" altLang="zh-TW" sz="2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我真是苦啊﹗誰能救我脫離這取死的身體呢﹖</a:t>
            </a:r>
            <a:endParaRPr kumimoji="0" lang="zh-TW" altLang="en-US" sz="2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12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律法應許對比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(3.19cd-20)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3.19cd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3.20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諸句繼續註釋律法的功能﹐與應許為何不同﹐它們之間有顯著的對比。兩者有三方面的不同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治罪有所不同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(3.19b)</a:t>
            </a: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期限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有所不同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(3.19c)</a:t>
            </a: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源頭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有所不同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(3.19d-20)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127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438150"/>
            <a:ext cx="86233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2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治罪有所不同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(3.19b)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再將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3.19b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律法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原是為過犯添上的」一語﹐做一小結﹕律法治罪的策略是惹動它﹑激發它﹑增添它﹐好叫罪人知罪﹐得以悔改歸正。它可以說是罪惡的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顯影劑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但是應許的恩約不是這樣﹐基督來了﹐祂背負我們的罪惡﹐在十架上澈底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消滅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它﹐叫罪人知道恩典的珍貴﹐永遠感恩。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12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2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期限有所不同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(3.19c)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3.19c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﹐「等候那蒙應許的子孫來到」一語﹐顯示律法與應許的又一對比。律法是有期限性的﹐當基督來到﹐知罪的功用就告一段落﹔相形之下﹐應許要持續到永遠。這裏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的子孫是指憑信做亞伯拉罕的後裔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的人﹐他們是在那一位子孫－基督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－裏﹐承受應許之福的。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Paul Chang\Pictures\Genesis-Abraham\Counting Stars\Abraham Gen 15.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416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412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但要在此做一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註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腳﹐免得有人誤入歧途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廢弛道德律(antinomianism)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十誡過去了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舊約脫鉤論(Unhitch OT)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更辣嗆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主說「天地都廢去了﹐律法的一點一畫也不能廢去﹐都要成全。」(太5.18) 加爾文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律法三功用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按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應用次序重新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如下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</a:p>
          <a:p>
            <a:pPr algn="ctr"/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抑制罪惡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</a:t>
            </a:r>
            <a:r>
              <a:rPr lang="en-US" altLang="zh-TW" sz="32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nd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/>
              </a:rPr>
              <a:t>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使人知罪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</a:t>
            </a:r>
            <a:r>
              <a:rPr lang="en-US" altLang="zh-TW" sz="32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st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/>
              </a:rPr>
              <a:t>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生活規範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</a:t>
            </a:r>
            <a:r>
              <a:rPr lang="en-US" altLang="zh-TW" sz="32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rd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社會功能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福音功能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  倫理功能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12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514350"/>
            <a:ext cx="67945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連哲學家康德都驚呼﹐人心內的道德律與星空的宇宙律﹐相互輝映。那位將十誡刻在法版上的神﹐也是將道德律刻在人心版上的神﹐它們是同樣的誡命﹐永遠在人心內反映神是怎樣聖潔公義的神﹐不論他是在天堂還是在地獄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1352550"/>
            <a:ext cx="2247900" cy="319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127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557376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2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源頭有所不同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(3.19d-20)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是兩者最精采的對比。律法的設立是間接的﹐有中保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乃摩西。神將律法交給天使﹐再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轉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交給中保。中保站在人與天使之間﹐律法是否能發揮功效﹐是要看兩造。立約人犯了律法﹐不但得不到祝福﹐反而要受咒詛。條件性的。</a:t>
            </a:r>
          </a:p>
        </p:txBody>
      </p:sp>
      <p:pic>
        <p:nvPicPr>
          <p:cNvPr id="6146" name="Picture 2" descr="C:\Users\Paul Chang\Pictures\Exodus\Sinai &amp; Law\Moses' Descent from Mount Sinai with the Ten Commandments by Ferdinand Bol 1662 at Royal Palace, Amsterdam. Exodus 34.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67" y="0"/>
            <a:ext cx="358293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4127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6350" y="438150"/>
            <a:ext cx="34353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應許完全不一樣﹐它是恩約﹐是神主權性的恩惠促成的。這是「神卻是一位」的涵義。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75964"/>
            <a:ext cx="5454650" cy="34943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38600" y="4063998"/>
            <a:ext cx="48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Abraham's Journey to Canaan </a:t>
            </a:r>
          </a:p>
          <a:p>
            <a:pPr algn="ctr"/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Pieter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Lastman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1614 at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Hermitage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127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90550"/>
            <a:ext cx="582978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J. B. Lightfoot說﹐這句話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3.20)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的解釋多達250~300種之多﹗應許完全是神以祂主權的恩惠﹑又以恩約的信實運作的。律法與應許的區分﹐判若雲泥。他的註釋十分精闢﹕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136" y="1751588"/>
            <a:ext cx="2780814" cy="339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1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由契約看恩約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(3.15)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弟兄們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緊張中親切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新段落的開始。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推理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由一般性到特殊性﹐由世俗到神聖。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雖然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i="1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homos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可譯作即使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3.15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的論點是﹕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即便是人的常話都這樣說﹐況且是神所說的話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豈不更是如此了。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3.15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定調如下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合約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盟約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i="1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diatheke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一旦簽定﹐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就不可廢棄或改變。不論是人間的﹐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或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神人之間的﹐都一樣。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590550"/>
            <a:ext cx="82423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保的概念至少設定了兩方﹐在兩造之間﹐調停才得以進行。律法的本質是兩造之間的契約﹐神在一邊﹐而猶太人在另一邊。只有當兩邊都履行契約的條款時﹐這約才有效。所以﹐它是偶發性的﹐並非絕對的。…應許與律法不同﹐它是絕對而非條件性的。它惟獨取決於神的諭令。它沒有簽署契約的兩造﹐也沒有什麼條款之類的東西。給予者是一切﹐而受益者空無所有。「一」的基本意思是數目﹐進深的意思可能是指其不變性﹔準此﹐它是不可測透的(accidental)﹑不是人固有的(inherent)。</a:t>
            </a:r>
            <a:endParaRPr kumimoji="0" lang="zh-TW" altLang="en-US" sz="28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127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信心終於誕生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(3.21-22)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進入了結論。律法並非與應許作對的﹔雖然它不具有使人得生的功能﹐但它叫人知罪﹐叫罪在人裏面發動﹑增添﹔不只如此﹐它甚至將人都圈在罪中﹐但千萬別誤會﹐這只是個過程﹐因為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3.22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的下半節是目的子句﹕「使(</a:t>
            </a:r>
            <a:r>
              <a:rPr lang="en-US" altLang="zh-TW" sz="3200" i="1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hina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所應許</a:t>
            </a:r>
            <a:r>
              <a:rPr lang="zh-TW" altLang="zh-TW" sz="3200" u="dotted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的福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因信耶穌基督﹐歸給那信的人。」這句話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什麼涵義﹖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127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0137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基督已經來了﹐祂曾一次永遠地釘死在十字架上﹐解決了罪人的問題。不但如此﹐祂將祂的血帶入天上的至聖所﹐灑在神的施恩座前﹐一次永遠地平息</a:t>
            </a:r>
            <a:endParaRPr lang="en-US" altLang="zh-TW" sz="32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了父神對罪惡的忿怒﹐</a:t>
            </a:r>
            <a:endParaRPr lang="en-US" altLang="zh-TW" sz="32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使罪人從此可以與神</a:t>
            </a:r>
            <a:endParaRPr lang="en-US" altLang="zh-TW" sz="32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和好。</a:t>
            </a:r>
            <a:endParaRPr kumimoji="0" lang="zh-TW" altLang="en-US" sz="32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8194" name="Picture 2" descr="C:\Users\Paul Chang\Pictures\Christ-Passion\13 Crucifixion of Christ 3\Golgotha (It is Finished) aka Jerusalem by Jean-Léon Gérôme 1867 at Musée d'Orsay, Paris 注意只有十字架的影子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01241"/>
            <a:ext cx="5156200" cy="294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28600" y="3790950"/>
            <a:ext cx="36512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Golgotha (It is Finished) </a:t>
            </a:r>
          </a:p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 Jerusalem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Jean-Léon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Gérôme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1867 </a:t>
            </a:r>
          </a:p>
          <a:p>
            <a:pPr algn="r"/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Musée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d'Orsay, Paris 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127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14350"/>
            <a:ext cx="8153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救贖成全了﹐屬靈豐盛的筵席擺設了﹐請問﹕誰來赴筵﹖就是那些在罪中深感痛苦的人﹐那些被自己的罪圈住﹑無處可走的人﹐那些覺得沒有盼望的人。上面講過﹐人之所以感受到良心裏的道德律的自責﹐其實是因為聖靈在我們心中的光照﹐「你這睡著的人當醒過來﹐從死裡復活﹗基督就要光照你了。」</a:t>
            </a:r>
            <a:r>
              <a:rPr lang="en-US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5.14</a:t>
            </a:r>
            <a:r>
              <a:rPr lang="en-US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endParaRPr kumimoji="0" lang="zh-TW" altLang="en-US" sz="32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34127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67859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67859" y="4430633"/>
            <a:ext cx="525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Awakening Conscience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William Holman Hunt 1853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Tate Britain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67859" y="361949"/>
            <a:ext cx="5867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8.12 耶穌又對眾人說﹕「我是世界的光。跟從我的﹐就不在黑暗裡走﹐必要得著生命的光。」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啟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3.20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看哪﹐我站在門外叩門﹐若有聽見我聲音就開門的﹐我要進到他那裡去﹐我與他﹐他與我一同坐席。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24175182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要怎樣得著所應許的福呢﹖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藉著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信靠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耶穌基督。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0"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我用盤尼西林的見證</a:t>
            </a:r>
            <a:r>
              <a:rPr kumimoji="0"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0"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為何用</a:t>
            </a:r>
            <a:r>
              <a:rPr kumimoji="0"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  <a:r>
              <a:rPr kumimoji="0"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要救命</a:t>
            </a:r>
            <a:r>
              <a:rPr kumimoji="0"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</a:p>
          <a:p>
            <a:pPr algn="just"/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「神愛世人﹐甚至將祂的獨生子賜給他們﹐叫一切信祂的﹐不至滅亡﹐反得永生。」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約3.16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人為什麼會信主﹖因為搞清楚了﹐因為辯論主復活的證據辯輸了…不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127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aul Chang\Pictures\Numbers\Brazen Serpent\Moses and the Brazen Serpent by Anthony van Dyck 1620 at  Museo del Prado, Madrid. Num 21.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3600" cy="515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943600" y="4171950"/>
            <a:ext cx="32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Moses and the Brazen Serpent</a:t>
            </a:r>
          </a:p>
          <a:p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Anthony Van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Dyck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1620</a:t>
            </a:r>
          </a:p>
          <a:p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Museo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Prado, Madrid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43600" y="514350"/>
            <a:ext cx="2819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「摩西在曠野怎樣舉蛇﹐人子也必照樣被舉起來﹐叫一切信祂的都得永生。」(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3.14-15) 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339073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6350" y="619185"/>
            <a:ext cx="52641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這是舊約典故﹐人被火蛇咬了﹐很快就要死去﹐但他只有一個救法﹐就是仰望神吩咐摩西打造的銅蛇。「一望這[銅]蛇﹐就必得活。」(民21.8) 信心立時油然而生。認清你的本相﹐你就必認識真神與基督。願神賜福你。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Paul Chang\Pictures\Numbers\Brazen Serpent\The adoration of the bronze snake (detail 3) by Agnolo Bronzino 1540~45 at Palazzo Vecchio Museum, Flore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742950"/>
            <a:ext cx="3346450" cy="266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5257800" y="3557885"/>
            <a:ext cx="38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Adoration of the Bronze Snake</a:t>
            </a:r>
          </a:p>
          <a:p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(detail) by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Agnolo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Bronzino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1540~45 </a:t>
            </a:r>
          </a:p>
          <a:p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Palazzo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Vecchio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Museum, Florence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888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38150"/>
            <a:ext cx="86233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3.15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裏﹐保羅已經開始用恩約神學的概念﹐來更深地討論神賜給亞伯拉罕之應許的意義。它既是恩</a:t>
            </a:r>
            <a:endParaRPr lang="en-US" altLang="zh-TW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約﹐那麼它就是神</a:t>
            </a:r>
            <a:endParaRPr lang="en-US" altLang="zh-TW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要用祂的主權恩惠</a:t>
            </a:r>
            <a:endParaRPr lang="en-US" altLang="zh-TW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所要完成的應許。</a:t>
            </a:r>
            <a:endParaRPr kumimoji="0"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729927"/>
            <a:ext cx="4724400" cy="340738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417195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Covenantal Structure of Scripture </a:t>
            </a:r>
          </a:p>
          <a:p>
            <a:pPr algn="r"/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O. Palmer Robertson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4709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關鍵子孫是誰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(3.16)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應許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i="1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epangelia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鑰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字﹕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3.16 x2, 17, 18, 21, 22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3.19(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動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詞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共七次之多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</a:p>
          <a:p>
            <a:pPr algn="ctr"/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應許的對象是誰﹐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關鍵人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是誰。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是向亞伯拉罕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及其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子孫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zera</a:t>
            </a:r>
            <a:r>
              <a:rPr lang="en-US" altLang="zh-TW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‘/</a:t>
            </a:r>
            <a:r>
              <a:rPr lang="en-US" altLang="zh-TW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許的﹕創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13.15, 17.8, 24.7 (LXX)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。單指「你的後裔」可見於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12.7, 15.18, 22.18, 24.7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。有這麼多處經文﹐那一處是加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3.16a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所特別指稱的呢﹖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45847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如果我們將「約」與「後裔」兩字並列的話﹐可指創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15.18 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立約儀式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), 17.8</a:t>
            </a:r>
          </a:p>
          <a:p>
            <a:pPr algn="just"/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堅定前約﹑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賜下憑據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Paul Chang\Pictures\Genesis-Abraham\Covenated in Gen 15\Firepot &amp; Torch Passing the Pieces. Gen 15.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33" y="0"/>
            <a:ext cx="44862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ul Chang\Pictures\Genesis-Abraham\Covenated in Gen 15\Yahweh shows Moses the Promised Land by Frans Pourbus the Elder c. 1565~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20" y="2114550"/>
            <a:ext cx="2473212" cy="302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318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不過﹐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22.16-18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也是一處很好的經文﹐因為在獻以撒後﹐他之為亞伯拉罕的後裔正好是單數的﹐正符合加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3.16b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預表的要求。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47156"/>
            <a:ext cx="6083300" cy="307729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31750" y="3604853"/>
            <a:ext cx="30607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Sacrifice of Isaac </a:t>
            </a:r>
          </a:p>
          <a:p>
            <a:pPr algn="r"/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Juan Antonio Frias y Escalante 1668 </a:t>
            </a:r>
          </a:p>
          <a:p>
            <a:pPr algn="r"/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Prado Museum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3947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600" dirty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6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你那一個子孫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﹗(3.16b)</a:t>
            </a: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何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突然要說明﹐「神並不是說眾子孫﹐指著許多人﹐乃是說你那一個子孫﹐指著一個人」呢﹖「子孫」是集合名詞﹐複數意思﹐單數形式。使徒在啟示中看見那一個子孫。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「子孫」也是鑰字﹕3.16 x3, 19, 29。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共五次。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2">
      <a:majorFont>
        <a:latin typeface="Arial Narrow"/>
        <a:ea typeface="UWCCYF (Big5)"/>
        <a:cs typeface=""/>
      </a:majorFont>
      <a:minorFont>
        <a:latin typeface="Arial Narrow"/>
        <a:ea typeface="UWCCYF (Big5)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1574</TotalTime>
  <Words>3866</Words>
  <Application>Microsoft Macintosh PowerPoint</Application>
  <PresentationFormat>On-screen Show (16:9)</PresentationFormat>
  <Paragraphs>181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DFKai-SB</vt:lpstr>
      <vt:lpstr>DFKai-SB</vt:lpstr>
      <vt:lpstr>DFLiShuW5-B5</vt:lpstr>
      <vt:lpstr>DFPYanKaiW5-B5</vt:lpstr>
      <vt:lpstr>UWCCYF (Big5)</vt:lpstr>
      <vt:lpstr>華康正顏楷體W5</vt:lpstr>
      <vt:lpstr>Arial</vt:lpstr>
      <vt:lpstr>Arial Narrow</vt:lpstr>
      <vt:lpstr>Times New Roman</vt:lpstr>
      <vt:lpstr>Wingdings</vt:lpstr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Lei</dc:creator>
  <cp:lastModifiedBy>Microsoft Office User</cp:lastModifiedBy>
  <cp:revision>271</cp:revision>
  <dcterms:created xsi:type="dcterms:W3CDTF">2014-01-10T15:01:01Z</dcterms:created>
  <dcterms:modified xsi:type="dcterms:W3CDTF">2020-06-21T19:39:29Z</dcterms:modified>
</cp:coreProperties>
</file>