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0" r:id="rId1"/>
  </p:sldMasterIdLst>
  <p:sldIdLst>
    <p:sldId id="257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7" r:id="rId30"/>
    <p:sldId id="292" r:id="rId31"/>
    <p:sldId id="293" r:id="rId32"/>
    <p:sldId id="294" r:id="rId33"/>
    <p:sldId id="295" r:id="rId34"/>
    <p:sldId id="296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06" r:id="rId44"/>
    <p:sldId id="307" r:id="rId45"/>
    <p:sldId id="308" r:id="rId46"/>
    <p:sldId id="309" r:id="rId47"/>
    <p:sldId id="310" r:id="rId48"/>
    <p:sldId id="311" r:id="rId49"/>
    <p:sldId id="312" r:id="rId50"/>
    <p:sldId id="313" r:id="rId51"/>
  </p:sldIdLst>
  <p:sldSz cx="9144000" cy="5143500" type="screen16x9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UWCCYF (Big5)"/>
        <a:cs typeface="UWCCYF (Big5)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1004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5620"/>
    <p:restoredTop sz="94670" autoAdjust="0"/>
  </p:normalViewPr>
  <p:slideViewPr>
    <p:cSldViewPr>
      <p:cViewPr varScale="1">
        <p:scale>
          <a:sx n="154" d="100"/>
          <a:sy n="154" d="100"/>
        </p:scale>
        <p:origin x="-384" y="5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7"/>
          <p:cNvSpPr txBox="1"/>
          <p:nvPr/>
        </p:nvSpPr>
        <p:spPr>
          <a:xfrm>
            <a:off x="1828800" y="2240424"/>
            <a:ext cx="457200" cy="1034129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914400"/>
            <a:ext cx="7543800" cy="1614488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2531618"/>
            <a:ext cx="6172200" cy="51435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A13F1-8658-4503-91E7-37998593F827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EBB9B-86B2-4DAD-9DF0-6F459F297B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514351"/>
            <a:ext cx="5791200" cy="26288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39E80-E1D5-4BFA-BAE5-978E4F6F8AF9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C8465-30E7-4732-868F-BF5586327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457201"/>
            <a:ext cx="2133600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514351"/>
            <a:ext cx="5029200" cy="3429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41A37C-497C-4C79-AF76-1DF02ED941E7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DD070D-213B-4092-B9B6-F135494B4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018E8B-411F-4A74-B792-149768AE5385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E2DB03-5A55-4AC8-AA58-86D6FB81F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7"/>
          <p:cNvSpPr txBox="1"/>
          <p:nvPr/>
        </p:nvSpPr>
        <p:spPr>
          <a:xfrm>
            <a:off x="4267200" y="3056335"/>
            <a:ext cx="457200" cy="101566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3200526"/>
            <a:ext cx="3733800" cy="5486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428750"/>
            <a:ext cx="6035040" cy="1762506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DE6BDA-C50D-4E2F-9FEE-BBAF30885239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CBC36-C128-4E01-B663-8CCBFF96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493776"/>
            <a:ext cx="3273552" cy="257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493777"/>
            <a:ext cx="3273552" cy="257413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A4D251-2882-47C8-BD34-E0B2353FFB7F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5133-3A63-42C8-91E2-F3D8541C16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2"/>
          <p:cNvSpPr txBox="1"/>
          <p:nvPr/>
        </p:nvSpPr>
        <p:spPr>
          <a:xfrm>
            <a:off x="1057275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8" name="TextBox 17"/>
          <p:cNvSpPr txBox="1"/>
          <p:nvPr/>
        </p:nvSpPr>
        <p:spPr>
          <a:xfrm>
            <a:off x="4779963" y="390525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028700"/>
            <a:ext cx="3276600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496482"/>
            <a:ext cx="3273552" cy="47982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028700"/>
            <a:ext cx="3273552" cy="20574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F4F224-4ACF-4231-A0B2-47C7558F43E6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99D31-48A6-4507-8EE7-C06C6061F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EB1F7C-5BD3-411A-A5E3-67844B869119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C8E4DF-D035-4438-8980-C221AE441E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C92E1-AC72-4F66-AA95-F05D452647C9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2B730-9FD8-40C4-B3C1-3CC16C0D95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5329238" y="1331119"/>
            <a:ext cx="457200" cy="1231106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4351"/>
            <a:ext cx="4343400" cy="257175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514351"/>
            <a:ext cx="2590800" cy="25717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420A21-D795-401A-95D3-92CB6B197515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EBBC0D-7D50-48C9-AE7F-B10898CC0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/>
          <p:nvPr/>
        </p:nvSpPr>
        <p:spPr>
          <a:xfrm>
            <a:off x="2435225" y="2499123"/>
            <a:ext cx="457200" cy="923330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{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459582"/>
            <a:ext cx="6705600" cy="1910239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2589785"/>
            <a:ext cx="5029200" cy="5406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AEAD7-ACFB-484E-8E03-CC8EFDB27B09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D8CC0-937A-4921-96EB-C49009CBA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04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778831"/>
            <a:ext cx="7240620" cy="4280240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9" name="Oval 8"/>
          <p:cNvSpPr/>
          <p:nvPr/>
        </p:nvSpPr>
        <p:spPr>
          <a:xfrm rot="17656910">
            <a:off x="418098" y="314349"/>
            <a:ext cx="4153854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87641"/>
            <a:ext cx="6479362" cy="3566068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3657600"/>
            <a:ext cx="7543800" cy="6858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514350"/>
            <a:ext cx="6096000" cy="27432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461605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7E513CA-7B94-4CBE-8603-3A8A7CE68396}" type="datetimeFigureOut">
              <a:rPr lang="en-US"/>
              <a:pPr>
                <a:defRPr/>
              </a:pPr>
              <a:t>6/6/2020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4616054"/>
            <a:ext cx="4572000" cy="27384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4381500"/>
            <a:ext cx="2133600" cy="2286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tx1">
                    <a:alpha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D91CA8EA-6067-4EBA-B3EC-7A0F6AB8B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3" r:id="rId3"/>
    <p:sldLayoutId id="2147483670" r:id="rId4"/>
    <p:sldLayoutId id="2147483674" r:id="rId5"/>
    <p:sldLayoutId id="2147483669" r:id="rId6"/>
    <p:sldLayoutId id="2147483668" r:id="rId7"/>
    <p:sldLayoutId id="2147483675" r:id="rId8"/>
    <p:sldLayoutId id="2147483676" r:id="rId9"/>
    <p:sldLayoutId id="2147483667" r:id="rId10"/>
    <p:sldLayoutId id="214748366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UWCCYF (Big5)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Arial Narrow" pitchFamily="34" charset="0"/>
          <a:ea typeface="UWCCYF (Big5)"/>
          <a:cs typeface="UWCCYF (Big5)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1pPr>
      <a:lvl2pPr marL="639763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2pPr>
      <a:lvl3pPr marL="1004888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3pPr>
      <a:lvl4pPr marL="137160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4pPr>
      <a:lvl5pPr marL="1644650" indent="-255588" algn="l" rtl="0" eaLnBrk="0" fontAlgn="base" hangingPunct="0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UWCCYF (Big5)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1"/>
            <a:ext cx="914400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kumimoji="0" lang="zh-TW" altLang="zh-TW" dirty="0">
                <a:solidFill>
                  <a:srgbClr val="FFFF00"/>
                </a:solidFill>
              </a:rPr>
              <a:t> </a:t>
            </a:r>
            <a:endParaRPr kumimoji="0" lang="en-US" altLang="zh-TW" dirty="0" smtClean="0">
              <a:solidFill>
                <a:srgbClr val="FFFF00"/>
              </a:solidFill>
            </a:endParaRPr>
          </a:p>
          <a:p>
            <a:pPr algn="ctr"/>
            <a:r>
              <a:rPr lang="zh-HK" altLang="zh-TW" sz="6000" dirty="0" smtClean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一</a:t>
            </a:r>
            <a:r>
              <a:rPr lang="zh-HK" altLang="zh-TW" sz="6000" dirty="0">
                <a:solidFill>
                  <a:srgbClr val="FFFF00"/>
                </a:solidFill>
                <a:latin typeface="DFPYanKaiW5-B5" panose="03000500000000000000" pitchFamily="66" charset="-120"/>
                <a:ea typeface="DFPYanKaiW5-B5" panose="03000500000000000000" pitchFamily="66" charset="-120"/>
              </a:rPr>
              <a:t>條越照越明的路</a:t>
            </a:r>
            <a:endParaRPr kumimoji="0" lang="zh-TW" altLang="zh-TW" sz="6000" dirty="0">
              <a:solidFill>
                <a:srgbClr val="FFFF00"/>
              </a:solidFill>
              <a:latin typeface="DFPYanKaiW5-B5" panose="03000500000000000000" pitchFamily="66" charset="-120"/>
              <a:ea typeface="DFPYanKaiW5-B5" panose="03000500000000000000" pitchFamily="66" charset="-120"/>
            </a:endParaRPr>
          </a:p>
          <a:p>
            <a:pPr algn="ctr"/>
            <a:endParaRPr kumimoji="0" lang="zh-TW" altLang="en-US" sz="6000" dirty="0">
              <a:solidFill>
                <a:srgbClr val="FFFF00"/>
              </a:solidFill>
              <a:latin typeface="Times New Roman" pitchFamily="18" charset="0"/>
              <a:ea typeface="華康正顏楷體W5" pitchFamily="65" charset="-120"/>
            </a:endParaRPr>
          </a:p>
          <a:p>
            <a:pPr algn="ctr"/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讀經</a:t>
            </a:r>
            <a:r>
              <a:rPr kumimoji="0" lang="en-US" altLang="zh-TW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﹕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加拉太書</a:t>
            </a:r>
            <a:r>
              <a:rPr kumimoji="0" lang="en-US" altLang="zh-TW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3.10-14</a:t>
            </a:r>
            <a:r>
              <a:rPr kumimoji="0" lang="zh-TW" altLang="en-US" sz="4000" dirty="0" smtClean="0">
                <a:solidFill>
                  <a:srgbClr val="FFFF00"/>
                </a:solidFill>
                <a:latin typeface="Times New Roman" pitchFamily="18" charset="0"/>
              </a:rPr>
              <a:t> </a:t>
            </a:r>
            <a:endParaRPr kumimoji="0" lang="zh-TW" altLang="en-US" sz="4000" dirty="0">
              <a:solidFill>
                <a:srgbClr val="FFFF00"/>
              </a:solidFill>
              <a:latin typeface="Times New Roman" pitchFamily="18" charset="0"/>
              <a:ea typeface="華康正顏楷體W5" pitchFamily="65" charset="-120"/>
            </a:endParaRPr>
          </a:p>
          <a:p>
            <a:pPr algn="ctr"/>
            <a:endParaRPr kumimoji="0" lang="en-US" altLang="zh-TW" sz="4000" b="1" dirty="0">
              <a:solidFill>
                <a:srgbClr val="FFFF00"/>
              </a:solidFill>
              <a:latin typeface="Times New Roman" pitchFamily="18" charset="0"/>
            </a:endParaRPr>
          </a:p>
          <a:p>
            <a:pPr algn="ctr"/>
            <a:r>
              <a:rPr kumimoji="0" lang="en-US" altLang="zh-TW" sz="4000" dirty="0" smtClean="0">
                <a:solidFill>
                  <a:srgbClr val="FFFF00"/>
                </a:solidFill>
                <a:latin typeface="Times New Roman" pitchFamily="18" charset="0"/>
              </a:rPr>
              <a:t>2020/6/7  </a:t>
            </a:r>
            <a:r>
              <a:rPr kumimoji="0" lang="en-US" altLang="zh-TW" sz="4000" dirty="0" smtClean="0">
                <a:solidFill>
                  <a:srgbClr val="FFFF00"/>
                </a:solidFill>
                <a:latin typeface="Times New Roman" pitchFamily="18" charset="0"/>
              </a:rPr>
              <a:t>ACCCN</a:t>
            </a:r>
          </a:p>
          <a:p>
            <a:pPr algn="ctr"/>
            <a:r>
              <a:rPr kumimoji="0" lang="zh-TW" altLang="en-US" sz="4000" dirty="0" smtClean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張</a:t>
            </a:r>
            <a:r>
              <a:rPr kumimoji="0" lang="zh-TW" altLang="en-US" sz="4000" dirty="0">
                <a:solidFill>
                  <a:srgbClr val="FFFF00"/>
                </a:solidFill>
                <a:latin typeface="Times New Roman" pitchFamily="18" charset="0"/>
                <a:ea typeface="標楷體" pitchFamily="65" charset="-120"/>
              </a:rPr>
              <a:t>麟至 牧師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2.14-15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顯示道德律其實是有效地銘刻在世人心中的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在伊甸園裏曾與亞當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立約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zh-TW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「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卻如亞當</a:t>
            </a:r>
            <a:r>
              <a:rPr lang="zh-TW" altLang="zh-TW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背約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</a:p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境內向我行事詭詐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zh-TW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亞當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不但是犯罪﹐而且背約了﹔這點反證他與神立有盟約的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何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6.7)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Paul Chang\Pictures\Genesis-Fall\Temptation\Eva tentando a Adam by seraphyn, the olod Latinoamerican´s 20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796" y="1123950"/>
            <a:ext cx="2902026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104371" y="361950"/>
            <a:ext cx="7506229" cy="421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5.12-21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－原罪論最主要的古典經文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對比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亞當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基督﹐倆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位分別是兩個盟約的立約人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(federal man)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伊甸園盟約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在歷史上﹐聖奧古斯丁是最早指出來的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神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城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﹕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生命樹是一種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禮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13.2)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﹐神的第一個盟約是和亞當立的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(16.27)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Paul Chang\Pictures\Acts\St. Paul\The Four Holy Men (detail-Paul) by Albrecht Düer 1526 at Alte Pinakothek, Muni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2878"/>
            <a:ext cx="1104371" cy="1330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Paul Chang\Pictures\CH-Ancient\St. Augustine of Hippo\Augustine of Hippo by Sandro Botticelli c. 149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419350"/>
            <a:ext cx="1104371" cy="13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956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海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德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堡神學家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Ursinus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在大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教義問答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(1561~62)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﹐稱此約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為創造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約﹐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其條件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為遵守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道德律﹔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稱為工作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之約。「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人」一字取代了亞當﹐即認為這約是神和所有的人立的。這約有末世性的完美﹐與恩典之約並列為雙約神學。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522796"/>
            <a:ext cx="2881184" cy="459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工作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約的概念來讀加拉太書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3.13-14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的「我們」﹐一點問題都沒有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﹐外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邦人也包括在內﹐因為神在亞當裏和普世人類立約時﹐其道德律和神與亞伯拉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罕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立約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者﹐是一模一樣。主怎樣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拯救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猶太人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﹐主也照樣地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拯救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外邦人。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Paul Chang\Pictures\Christ-Birth Till 30\Adoration of the Magi\Adoration of the Magi (detail) by Gentile da Fabriano 1423 at Uffiz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687" y="2674937"/>
            <a:ext cx="3902075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81000" y="4287275"/>
            <a:ext cx="48526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Adoration of the </a:t>
            </a:r>
            <a:r>
              <a:rPr lang="en-US" altLang="zh-TW" sz="24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Magi</a:t>
            </a:r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Gentile da 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Fabriano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1423 at Uffizi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496074"/>
            <a:ext cx="86233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罪惡帶來咒詛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承認有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Jesse 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Norman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華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府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演唱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(1988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春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﹐驚人恩典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壓軸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。鏡頭在最重要一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位人物臉上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徘徊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他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在流淚﹐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默默哭著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演奏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廳變成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了教堂。那人用眼淚說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啊﹐我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喪的罪人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﹐需要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你的恩典。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不久就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爆發了醜聞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。當事人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早在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良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心裏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掙扎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675" y="3384207"/>
            <a:ext cx="2600325" cy="1752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4191000" y="4542534"/>
            <a:ext cx="2352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Jesse Norman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endParaRPr kumimoji="0" lang="zh-TW" altLang="en-US" sz="2400" dirty="0">
              <a:solidFill>
                <a:srgbClr val="FF00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2059" y="5143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「當你用一個指頭指責人時﹐另外的四個指頭是指著你自己的﹗」人人皆有罪﹐在大多數人的認知裏﹐意味著人會犯罪的。可是聖經之光啟示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</a:t>
            </a:r>
            <a:endParaRPr lang="en-US" altLang="zh-TW" sz="3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們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﹐因為我們是罪人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</a:t>
            </a:r>
            <a:endParaRPr lang="en-US" altLang="zh-TW" sz="3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所以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我們會犯罪﹔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而</a:t>
            </a:r>
            <a:endParaRPr lang="en-US" altLang="zh-TW" sz="3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這個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內心之罪在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神學</a:t>
            </a:r>
            <a:endParaRPr lang="en-US" altLang="zh-TW" sz="3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上叫做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原罪。</a:t>
            </a:r>
            <a:endParaRPr kumimoji="0" lang="zh-TW" altLang="en-US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1" y="2315753"/>
            <a:ext cx="4495800" cy="2827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438150"/>
            <a:ext cx="8623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普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世之人在亞當裏都有了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原罪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背約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者﹐我們破壞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了心中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的道德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創造之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工作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約破壞了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﹐都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背約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。結果受到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咒詛。這正是我們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所看到糟得不得了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現況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Paul Chang\Pictures\Genesis-Fall\Judgment\God Judging Adam by William Blake 17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1" y="1714818"/>
            <a:ext cx="4114800" cy="3419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1828800" y="4305300"/>
            <a:ext cx="31403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God Judging Adam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Blake 1795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4416" y="590550"/>
            <a:ext cx="86233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雅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1.14-15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描述人犯罪的過程﹕「</a:t>
            </a:r>
            <a:r>
              <a:rPr lang="zh-TW" altLang="zh-TW" sz="36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1.14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但各人被試探﹐乃是被自己的私慾牽引誘惑的。</a:t>
            </a:r>
            <a:r>
              <a:rPr lang="zh-TW" altLang="zh-TW" sz="36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1.15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私慾既懷了胎﹐就生出罪來﹔罪既長成﹐就生出死來。」它提及五個步驟﹐但我們應該再加上一個咒詛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誘惑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懷胎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生出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長成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咒詛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/>
              </a:rPr>
              <a:t>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死亡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5143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死亡一了百了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過去就算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叫人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觸目驚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悚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我不能呼吸事件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(G. Floyd)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可以伸張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社會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正義﹐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更易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野心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份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子操作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為社會運動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﹐藉機達到自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己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的訴求﹑或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發洩自己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憤怒。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後者就成為一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發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不可收拾﹑社會買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單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咒詛了。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2303358"/>
            <a:ext cx="4267200" cy="2839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咒詛水銀瀉地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(3.10b)</a:t>
            </a:r>
            <a:endParaRPr lang="zh-TW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什麼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是約下的咒詛呢﹖保羅在此引用了申命記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27.26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﹐這節經文射中了人類的要害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「不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堅守遵行這律法言語的﹐必受咒詛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﹗百姓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都要說﹕『阿們﹗』」</a:t>
            </a:r>
            <a:endParaRPr lang="en-US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都不要做阿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Q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﹐粉飾太平。人生有歡樂﹐但是人生也有咒詛。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9144000" cy="2431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為世局把把脈</a:t>
            </a: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新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冠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病毒要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流行到麼時候呢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4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確診 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678</a:t>
            </a:r>
            <a:r>
              <a:rPr lang="en-US" altLang="zh-TW" sz="32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/190</a:t>
            </a:r>
            <a:r>
              <a:rPr lang="en-US" altLang="zh-TW" sz="32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萬   死亡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39</a:t>
            </a:r>
            <a:r>
              <a:rPr lang="en-US" altLang="zh-TW" sz="32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+/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10.9</a:t>
            </a:r>
            <a:r>
              <a:rPr lang="en-US" altLang="zh-TW" sz="3200" baseline="300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+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萬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種族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衝突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暴動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067" y="2580084"/>
            <a:ext cx="3621333" cy="256341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600004"/>
            <a:ext cx="4521771" cy="2543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伊甸園</a:t>
            </a:r>
            <a:r>
              <a:rPr lang="zh-TW" altLang="zh-TW" sz="36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的咒詛</a:t>
            </a: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創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3.16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是神對女人的判詞﹕</a:t>
            </a: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「我必多多加增妳懷胎的苦楚﹐</a:t>
            </a: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妳生產兒女必多受苦楚﹔</a:t>
            </a: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妳必戀慕妳丈夫﹐</a:t>
            </a: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妳丈夫必管轄妳。」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518" y="2536740"/>
            <a:ext cx="3125601" cy="2602126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423745" y="385376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Paradise Lost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Paul Gauguin c. 1890 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Yale University Art Gallery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357" y="377911"/>
            <a:ext cx="776004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3.17-19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是給男人的判詞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「你既聽從妻子的話﹐</a:t>
            </a: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吃了我所吩咐</a:t>
            </a: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『你不可吃』的</a:t>
            </a: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那樹上的果子﹐</a:t>
            </a: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地必為你的緣故受咒詛﹐</a:t>
            </a:r>
          </a:p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你必終身勞苦才能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     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地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裡得吃的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zh-TW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Public\Pictures\Schedelsche Weltchronik or Nuremberg Chronicle 149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23" y="685115"/>
            <a:ext cx="3874166" cy="4451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489700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3.18地必給你長出荊棘和蒺藜來﹔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你也要吃田間的菜蔬。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3.19你必汗流滿面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才得糊口﹐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直到你歸了土﹐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因為你是從土而出的。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你本是塵土﹐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仍要歸於塵土。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lang="en-US" altLang="zh-TW" sz="1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en-US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   </a:t>
            </a:r>
            <a:r>
              <a:rPr lang="en-US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婚姻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與人生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寫實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逼真嗎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﹖</a:t>
            </a:r>
            <a:endParaRPr lang="zh-TW" altLang="zh-TW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endParaRPr kumimoji="0" lang="zh-TW" altLang="en-US" sz="3600" dirty="0">
              <a:solidFill>
                <a:srgbClr val="FFFF00"/>
              </a:solidFill>
              <a:ea typeface="標楷體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3080" y="1191172"/>
            <a:ext cx="3550920" cy="3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4381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傳道書用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14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對事件﹐刻畫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人生萬花筒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生有時﹐死有時﹔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栽種有時﹐拔出所栽種的也有時﹔</a:t>
            </a:r>
          </a:p>
          <a:p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3.3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殺戮有時﹐醫治有時﹔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拆毀有時﹐建造有時﹔</a:t>
            </a:r>
          </a:p>
          <a:p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3.4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哭有時﹐笑有時﹔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哀慟有時﹐跳舞有時﹔</a:t>
            </a:r>
          </a:p>
          <a:p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3.5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拋擲石頭有時﹐堆聚石頭有時﹔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懷抱有時﹐不懷抱有時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8500" y="1581150"/>
            <a:ext cx="2827262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3.6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尋找有時﹐失落有時﹔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保守有時﹐捨棄有時﹔</a:t>
            </a:r>
          </a:p>
          <a:p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3.7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撕裂有時﹐縫補有時﹔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靜默有時﹐言語有時﹔</a:t>
            </a:r>
          </a:p>
          <a:p>
            <a:r>
              <a:rPr lang="zh-TW" altLang="zh-TW" sz="3200" baseline="300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3.8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喜愛有時﹐恨惡有時﹔</a:t>
            </a:r>
          </a:p>
          <a:p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爭戰有時﹐和好有時。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真實人生半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在咒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詛下﹗</a:t>
            </a:r>
            <a:endParaRPr lang="en-US" altLang="zh-TW" sz="32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若沒神恩﹐怎樣</a:t>
            </a:r>
            <a:r>
              <a:rPr lang="zh-TW" altLang="zh-TW" sz="32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活</a:t>
            </a:r>
            <a:r>
              <a:rPr lang="zh-TW" altLang="zh-TW" sz="32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下去﹖</a:t>
            </a:r>
            <a:endParaRPr kumimoji="0" lang="zh-TW" altLang="en-US" sz="32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12290" name="Picture 2" descr="C:\Users\Paul Chang\Pictures\Genesis-Fall\Judgment\Garden of Earthly Delights by Hieronymus Bo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45641"/>
            <a:ext cx="4283675" cy="449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304800" y="443561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Garden of Earthly Delights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Hieronymus Bosch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但我們也不否認﹐人生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有時是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「彎曲的﹐不能變直﹔/ 缺少的﹐不能足數」(傳1.15﹐參7.13)﹐為什麼﹖畢竟我們今天仍是在曾經毀約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的咒詛之下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真正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的完美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還要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等到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將來。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Paul Chang\Pictures\Genesis-Eden\La Primavera by Sandro Botticelli c.14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186321"/>
            <a:ext cx="5638800" cy="2957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76200" y="4332268"/>
            <a:ext cx="3429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 Primavera</a:t>
            </a:r>
            <a:r>
              <a:rPr lang="it-IT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it-IT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it-IT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it-IT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Sandro Botticelli c.1482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4991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以巴路山宣告</a:t>
            </a:r>
            <a:endParaRPr lang="en-US" altLang="zh-TW" sz="3600" dirty="0" smtClean="0">
              <a:solidFill>
                <a:srgbClr val="FFFF00"/>
              </a:solidFill>
              <a:latin typeface="DFPLiShuW5-B5" panose="03000500000000000000" pitchFamily="66" charset="-120"/>
              <a:ea typeface="DFPLiShuW5-B5" panose="03000500000000000000" pitchFamily="66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 smtClean="0">
              <a:solidFill>
                <a:srgbClr val="FFFF00"/>
              </a:solidFill>
              <a:latin typeface="DFPLiShuW5-B5" panose="03000500000000000000" pitchFamily="66" charset="-120"/>
              <a:ea typeface="DFPLiShuW5-B5" panose="03000500000000000000" pitchFamily="66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西乃山之約是亞伯拉罕之約的延續與附件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24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﹐約書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20-23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章﹐核心是十誡。摩西再登山領取啟示﹐令上加令﹑律上加律﹐為使更深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明白神旨。摩西五經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律法書﹔與神立約﹐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約書﹐要謹守遵行。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084" y="1504950"/>
            <a:ext cx="3633916" cy="3633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514350"/>
            <a:ext cx="86233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以色列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人準備進迦南時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更新西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乃山之約。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不久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河﹐將要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劍旁的基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山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巴路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山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分別宣告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的祝福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與咒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詛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27.12-13)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惟有十二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咒詛內容寫下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27.14-26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Paul Chang\Pictures\Deut\Geriim &amp; Ebal. Dt 27.11-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790700"/>
            <a:ext cx="6095999" cy="3352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33350"/>
            <a:ext cx="86233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人類</a:t>
            </a:r>
            <a:r>
              <a:rPr lang="zh-TW" altLang="zh-TW" sz="36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咒詛四駒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摩西詮釋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祝福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(28.3-6, 7-14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(16-19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 20-57)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的細節。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兩者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2:7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。在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此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刻畫各種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咒詛之光景﹐於今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仍是警惕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﹐因為人性沒有改變。其實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啟示錄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講背約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而有的咒詛﹐簡而言之﹐四大項﹕刀劍﹑饑荒﹑瘟疫﹑野獸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6.8c)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﹐第四樣指的是暴政﹐殺的人可以比前三者更凶狠殘暴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。對應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啟示錄四騎士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6.1-8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白馬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瘟疫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﹑紅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戰爭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﹑黑馬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饑荒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﹑灰馬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暴政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1072"/>
            <a:ext cx="9144000" cy="479161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0" y="17906"/>
            <a:ext cx="6477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6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Horsemen of the Apocalypse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by Viktor </a:t>
            </a:r>
            <a:r>
              <a:rPr lang="en-US" altLang="zh-TW" sz="1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Vasnetsof</a:t>
            </a:r>
            <a:r>
              <a:rPr lang="en-US" altLang="zh-TW" sz="1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1887</a:t>
            </a:r>
            <a:endParaRPr lang="zh-TW" alt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342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3.10-14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鑰字說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今日困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局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世界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真落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在「咒詛」之下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3.10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次說明人類落在咒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詛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之下﹐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3.13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次刻畫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詛﹐好將我們從咒詛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拯救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出來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若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從咒詛的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角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度﹐很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難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體會救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贖之愛的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浩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深廣。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079349"/>
            <a:ext cx="3352800" cy="4059518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828800" y="4324350"/>
            <a:ext cx="3962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Crucifixion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(detail)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Jacopo Tintoretto 1565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神</a:t>
            </a:r>
            <a:r>
              <a:rPr lang="zh-TW" altLang="zh-TW" sz="36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在暗中審判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27.15, 24)</a:t>
            </a:r>
            <a:endParaRPr lang="zh-TW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詛有神的手在其中運作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。「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人在做﹐天在看。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」有一字眼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十分重要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﹕暗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setheir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。別人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不一定看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得到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我的罪行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﹐但神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看得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一清二楚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且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會審判。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「善有善報﹐惡有惡報﹔若是不報﹐時候未到。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咒詛可以說是神藉世上所發生的事情﹐施行對人類諸般罪惡的審判。神無需檢察官來起訴﹐神不要陪審團告訴祂這案例有罪還是無罪﹐神也不要法官來量定刑罰的輕重﹐神在各樣的咒詛中按祂的旨意行事。這並不是末日的大審﹐只是現世報而已。</a:t>
            </a:r>
            <a:endParaRPr kumimoji="0" lang="zh-TW" altLang="en-US" sz="3600" dirty="0">
              <a:solidFill>
                <a:srgbClr val="FFFF00"/>
              </a:solidFill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人類惟一盼望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(3.13)</a:t>
            </a:r>
            <a:endParaRPr lang="zh-TW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基督</a:t>
            </a:r>
            <a:r>
              <a:rPr lang="zh-TW" altLang="zh-TW" sz="36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成了咒詛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21.23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我們從另一角度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認識十架基督﹐及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贖奧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。分詞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「作成」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en-US" altLang="zh-TW" sz="32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genomenos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過去式關身語態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非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被動﹐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甘心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樂意成為咒詛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沒有人奪我的命去﹐是我自己捨的。我有權柄捨了﹐也有權柄取回來。這是我從我父所受的命令。」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10.18) 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這是救贖威力之所在﹐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主甘心樂意將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命捨了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2611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捨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且死在十字架上」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2.8c)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﹐這是第二位格之神「虛己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極致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。藉著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承受我們的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及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詛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在神公義的審判之下。祂在十架上哀嚎﹐「但我是蟲﹑不是人。」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詩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22.6a)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Paul Chang\Pictures\Christ-Passion\13 Crucifixion of Christ 1 or 2\The Crucifixion (detail) by Matthias Grünewald 1523~24 at Staatliche Kunsthalle, Karlsruhe, German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21298"/>
            <a:ext cx="2888768" cy="3521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533400" y="4019550"/>
            <a:ext cx="5715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zh-TW" sz="2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Crucifixion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(detail)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Matthias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Grünewald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1523~24 </a:t>
            </a:r>
            <a:endParaRPr lang="en-US" altLang="zh-TW" sz="20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Staatliche </a:t>
            </a:r>
            <a:r>
              <a:rPr lang="en-US" altLang="zh-TW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Kunsthalle</a:t>
            </a:r>
            <a:r>
              <a:rPr lang="en-US" altLang="zh-TW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Karlsruhe, Germany</a:t>
            </a:r>
            <a:endParaRPr lang="zh-TW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十架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歷程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腓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2.6-8)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endParaRPr lang="en-US" altLang="zh-TW" sz="2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有神的形像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不以與神同等為強奪的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反倒虛己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	取了奴僕的形像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		成為人的樣式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			卑微順服以至於死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					且死在十字架上</a:t>
            </a:r>
          </a:p>
          <a:p>
            <a:pPr algn="just"/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21.23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讓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我們看到「死在十字架上」的涵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意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凡掛在木頭上的﹐都是被咒詛的。…因為被掛的人是在神面前受咒詛的。」不可過夜﹐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當日掩埋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﹐免得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玷污地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業。屍首掛在木頭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上曝曬﹐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叫公義的憤怒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可以止息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。耶穌之死﹐是死在神的咒詛之下﹗因此﹐祂發出了「我的神﹑我的神﹐為什麼離棄我﹖」的哀嚎(太27.46﹐詩22.1a)。祂是蟲﹑祂成了咒詛﹐這是十字架的最低點。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救</a:t>
            </a:r>
            <a:r>
              <a:rPr lang="zh-TW" altLang="zh-TW" sz="36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恩更深涵義</a:t>
            </a:r>
          </a:p>
          <a:p>
            <a:pPr algn="just"/>
            <a:endParaRPr lang="en-US" altLang="zh-TW" sz="2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基督怎樣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拯救我們脫離罪惡﹖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祂成為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「神的羔羊﹐背負世人罪孽的。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」祂怎樣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拯救我們脫離咒詛呢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﹖「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基督既為我們成了咒詛﹐就贖出我們脫離律法的咒詛。」這是一個神聖的交換﹐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正如擘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餅時常有的思念﹕祝福我享﹐咒詛祂受。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0325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路德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加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華康行書體" panose="02010609000101010101" pitchFamily="49" charset="-120"/>
                <a:cs typeface="Times New Roman" panose="02020603050405020304" pitchFamily="18" charset="0"/>
              </a:rPr>
              <a:t>拉太書註釋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講解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十分精闢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你是我的罪孽與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﹐尤有甚者﹐「我是你的罪惡﹑你的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﹑你的死亡﹑你該受的神的忿怒﹑你的地獄」﹔相反的﹐你是我的公義﹑我的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福份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﹑我的生命﹑我的神的恩惠﹑我的天堂。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6387" name="Picture 3" descr="C:\Users\Paul Chang\Pictures\CH-Reformation\Luther's Commentary on Galatia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570985"/>
            <a:ext cx="304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路德把林後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5.21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的話－「神使那無罪的﹐替我們成為罪﹐好叫我們在他裡面成為神的義。」－帶到更深的層面﹐也讓我們更深地瞭解保羅所詮釋的稱義的教義﹐不僅解決了罪惡﹐也澈底消除了罪惡所帶來的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7410" name="Picture 2" descr="C:\Users\Paul Chang\Pictures\CH-Reformation\We Are Begga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16" y="2920098"/>
            <a:ext cx="3957124" cy="222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Users\Paul Chang\Pictures\CH-Reformation\We Are Beggars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1303" y="2503384"/>
            <a:ext cx="3962400" cy="2627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基督</a:t>
            </a:r>
            <a:r>
              <a:rPr lang="zh-TW" altLang="zh-TW" sz="36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開啟新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境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PLiShuW5-B5" panose="03000500000000000000" pitchFamily="66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3.14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PLiShuW5-B5" panose="03000500000000000000" pitchFamily="66" charset="-120"/>
                <a:cs typeface="Times New Roman" panose="02020603050405020304" pitchFamily="18" charset="0"/>
              </a:rPr>
              <a:t>)</a:t>
            </a: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PLiShuW5-B5" panose="03000500000000000000" pitchFamily="66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</a:t>
            </a:r>
            <a:r>
              <a:rPr lang="el-GR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ἵνα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引導子句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啟示十架的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果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效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伯拉罕的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福氣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應許的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聖靈。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個小片語﹕在基督耶穌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＋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憑信心﹐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前者是客觀的﹐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主作成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我們白白承受﹔後者雖是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神白白的恩典﹐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但要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主觀地介入。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罪惡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－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多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人可能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沒什麼感覺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..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不過是道德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心靈的感受﹐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但咒詛就不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同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了。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疫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情確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診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死亡數字觸目驚心﹔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股市跌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跌不休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﹐企業倒閉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風潮﹐失業率攀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升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﹐威脅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庶民生活﹔警方黑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箱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操作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引發種族衝突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一言以蔽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﹐咒詛。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Paul Chang\Pictures\Genesis-Fall\Expulsion from Eden\Expulsion from the Garden of Eden -detail - by Masaccio 1426~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4093" y="2419351"/>
            <a:ext cx="3870171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基督耶穌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表達救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恩所在的位置。基督復活了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﹐開闢了新天地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﹐「看哪﹐我將一切都更新了。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」有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「屬天的各樣屬靈的福氣」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1.3)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﹐長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達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節的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句子告訴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三一神在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基督裏賜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下什麼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福氣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0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九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寨溝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旅遊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會得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賞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美疲勞﹐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因為太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美了﹐人間沒有的﹐美得叫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你疲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倦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美到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不行。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48895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在基督新境界裏﹐我們也會得到類似的賞美疲勞﹐用聖經的話來說﹐這是「思愛成病」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歌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2.5)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Paul Chang\Pictures\Genesis-Eden\Adam &amp; Ev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7949" y="0"/>
            <a:ext cx="4186051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5270501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變咒詛為祝福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(3.14)</a:t>
            </a:r>
            <a:endParaRPr lang="zh-TW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20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基督裏﹐咒詛都過去了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參啟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21.4)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﹐化為祝福﹐可是你要主觀地參與。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19458" name="Picture 2" descr="C:\Users\Paul Chang\Pictures\Revelation\New Jerusalem\The Golden Age by Pietro da Cortona 1641~46 fresco Sala della Stufa Palazzo Pitti, Floren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1" y="62295"/>
            <a:ext cx="3886200" cy="5081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信心</a:t>
            </a:r>
            <a:r>
              <a:rPr lang="zh-TW" altLang="zh-TW" sz="36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乃是關鍵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信心像鑰匙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﹐將天門打開﹐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引領進入新天地。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它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是神所賜的禮物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弗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2.8)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﹐耶穌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是信心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的創始與成終者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來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12.2)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神的命令就是叫我們信祂的兒子耶穌基督的名。」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約壹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3.23a) 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悔改與相信是雙生的﹐因此「神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如今卻吩咐各處的人都要悔改。」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徒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17.30) </a:t>
            </a:r>
            <a:endParaRPr lang="zh-TW" altLang="zh-TW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太多經文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叫我們起來信靠主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約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3.15-16)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﹐以信為本的路是一條越照越明的路﹕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義人的路好像黎明的光﹐</a:t>
            </a:r>
          </a:p>
          <a:p>
            <a:pPr algn="just"/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越照越明﹐直到日午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4.18)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295" y="2038351"/>
            <a:ext cx="3134705" cy="3093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495627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對比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箴14.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 ﹕</a:t>
            </a:r>
            <a:endParaRPr lang="zh-TW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一條路人以為正﹐</a:t>
            </a:r>
          </a:p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	至終成為死亡之路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信為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本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行為本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的最好寫照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。一條路是除去咒詛﹑引進屬天的祝福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﹐另一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條路是追求塵世的祝福﹑卻為咒詛所困。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575" y="1"/>
            <a:ext cx="4087649" cy="51435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71575" y="449716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kumimoji="0" lang="en-US" altLang="zh-TW" i="1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The Broad &amp; the Narrow Path </a:t>
            </a:r>
          </a:p>
          <a:p>
            <a:pPr algn="r"/>
            <a:r>
              <a:rPr kumimoji="0"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by Charlotte </a:t>
            </a:r>
            <a:r>
              <a:rPr kumimoji="0" lang="en-US" altLang="zh-TW" dirty="0" err="1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Reihlen</a:t>
            </a:r>
            <a:r>
              <a:rPr kumimoji="0" lang="en-US" altLang="zh-TW" dirty="0">
                <a:solidFill>
                  <a:srgbClr val="FF0000"/>
                </a:solidFill>
                <a:latin typeface="Times New Roman" panose="02020603050405020304" pitchFamily="18" charset="0"/>
                <a:ea typeface="標楷體" pitchFamily="65" charset="-120"/>
                <a:cs typeface="Times New Roman" panose="02020603050405020304" pitchFamily="18" charset="0"/>
              </a:rPr>
              <a:t> 1866 and Paul Beckmann </a:t>
            </a: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85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福音</a:t>
            </a:r>
            <a:r>
              <a:rPr lang="zh-TW" altLang="zh-TW" sz="36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臨到外邦</a:t>
            </a: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是大使命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蘊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在亞伯拉罕之約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裏。咒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詛一旦除去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﹐福音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到萬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。這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第一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乃指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義之福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大哉敬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虔的奧秘﹐無人不以為然﹐就是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在肉身顯現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聖靈稱義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天使看見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傳於外邦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世人信服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接在榮耀裡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提前3.16)</a:t>
            </a: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你可指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著基督歌唱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﹐也可指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著永生神的教會說的﹐因為這是敬虔奧祕之所在。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64897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en-US" sz="3600" dirty="0" smtClean="0">
                <a:solidFill>
                  <a:srgbClr val="FFFF00"/>
                </a:solidFill>
                <a:latin typeface="標楷體"/>
                <a:ea typeface="標楷體"/>
                <a:cs typeface="Times New Roman" panose="02020603050405020304" pitchFamily="18" charset="0"/>
              </a:rPr>
              <a:t>◎</a:t>
            </a:r>
            <a:r>
              <a:rPr lang="zh-TW" altLang="zh-TW" sz="3600" dirty="0" smtClean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得</a:t>
            </a:r>
            <a:r>
              <a:rPr lang="zh-TW" altLang="zh-TW" sz="36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著應許聖靈</a:t>
            </a: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第二子句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的兒女得著聖靈的應許﹐這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救恩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福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份最主要的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成份。聖靈是救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恩的</a:t>
            </a:r>
            <a:r>
              <a:rPr lang="zh-TW" altLang="zh-TW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印記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是走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天路的</a:t>
            </a:r>
            <a:r>
              <a:rPr lang="zh-TW" altLang="zh-TW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恩膏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是得基業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質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/</a:t>
            </a:r>
            <a:r>
              <a:rPr lang="zh-TW" altLang="zh-TW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憑據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林後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1.21-22)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﹐也是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使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剛強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6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嘆息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8.26-27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﹐林後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12.9-10)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  <p:pic>
        <p:nvPicPr>
          <p:cNvPr id="20482" name="Picture 2" descr="C:\Users\Paul Chang\Pictures\ST\Spirit\Let the Spirit Blo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23950"/>
            <a:ext cx="2667000" cy="226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神在末日審判時﹐是看人「隱密事」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2.16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﹐林前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4.5)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﹔神在今日也是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申命記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27-28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章的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祝福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與咒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詛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都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是現世報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身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為神的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兒女當聖潔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好成為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眾人的祝福。神</a:t>
            </a:r>
            <a:r>
              <a:rPr lang="zh-TW" altLang="zh-TW" sz="3200" u="sng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在暗中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察看﹐必然報答或管教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6.4, 6, 18)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。順服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神也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一樣</a:t>
            </a:r>
            <a:r>
              <a:rPr lang="zh-TW" altLang="zh-TW" sz="3200" u="sng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在暗中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在心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中﹑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在心思意念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altLang="zh-TW" sz="32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1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聖不只是在行為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層面﹐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更是深入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動機</a:t>
            </a:r>
            <a:r>
              <a:rPr lang="zh-TW" altLang="en-US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內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這正是聖靈今日在做的工作。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登山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寶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訓詮釋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十誡的洞見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太</a:t>
            </a:r>
            <a:r>
              <a:rPr lang="en-US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6.21-48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)﹕</a:t>
            </a:r>
          </a:p>
          <a:p>
            <a:pPr algn="ctr"/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在暗中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﹗</a:t>
            </a:r>
            <a:endParaRPr lang="en-US" altLang="zh-TW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第六誡不可殺人﹐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連怒氣恨意都不可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第七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誡不可姦淫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連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起心動念都不可有。第九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誡不可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背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誓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言語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要誠實準確﹐是就說是﹐不是就說不是﹐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不要</a:t>
            </a:r>
            <a:r>
              <a:rPr lang="zh-TW" altLang="en-US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似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是而非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﹑誤導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人。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「以眼還眼﹐以牙還牙」是天然人做的事﹐我們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卻遵守</a:t>
            </a:r>
            <a:r>
              <a:rPr lang="zh-TW" altLang="zh-TW" sz="32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第二里路的原則。「當愛你的鄰舍﹐恨你的仇敵」也是天然人的反應﹐我們要</a:t>
            </a:r>
            <a:r>
              <a:rPr lang="zh-TW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超越</a:t>
            </a:r>
            <a:r>
              <a:rPr lang="en-US" altLang="zh-TW" sz="32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endParaRPr kumimoji="0" lang="zh-TW" altLang="en-US" sz="32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這短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短經文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裏﹐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引用四處舊約經文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</a:p>
          <a:p>
            <a:pPr algn="just"/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 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27.26	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3.10</a:t>
            </a:r>
          </a:p>
          <a:p>
            <a:pPr algn="just"/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哈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2.4		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3.11</a:t>
            </a:r>
          </a:p>
          <a:p>
            <a:pPr algn="just"/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利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18.5		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3.12</a:t>
            </a:r>
          </a:p>
          <a:p>
            <a:pPr algn="just"/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v 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申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21.23	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加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3.14</a:t>
            </a: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兩處與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咒詛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有關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(v)﹐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說明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了我們落在怎樣的咒詛之下﹐以及怎樣脫離咒詛。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座右銘﹕</a:t>
            </a:r>
          </a:p>
          <a:p>
            <a:pPr algn="ctr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被人咒罵﹐我們就祝福﹔</a:t>
            </a:r>
          </a:p>
          <a:p>
            <a:pPr algn="ctr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被人逼迫﹐我們就忍受﹔</a:t>
            </a:r>
          </a:p>
          <a:p>
            <a:pPr algn="ctr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被人毀謗﹐我們就善勸。</a:t>
            </a:r>
          </a:p>
          <a:p>
            <a:pPr algn="r"/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林前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4.12-13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擁有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亞伯拉罕之福與應許之聖靈的人﹐以此共勉﹗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76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三段論方式議論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「以行律法為本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」與「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以信為本」者﹐是截然不同的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﹕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endParaRPr lang="zh-TW" altLang="zh-TW" sz="1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只有事事按律法而行﹐才可逃脫咒詛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(10b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﹐申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27.26)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然而﹐無人可事事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做</a:t>
            </a:r>
            <a:r>
              <a:rPr lang="zh-TW" altLang="en-US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合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符律法之事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參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11a)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所以﹐凡以行律法為本的﹐都是被咒詛的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(3.10a)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誠心積功德</a:t>
            </a:r>
            <a:r>
              <a:rPr lang="zh-TW" altLang="en-US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追求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人生的圓滿﹐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結果也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會落在咒詛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之下</a:t>
            </a:r>
            <a:r>
              <a:rPr lang="en-US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﹗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…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一定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要弄清楚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。</a:t>
            </a:r>
            <a:endParaRPr lang="en-US" altLang="zh-TW" sz="3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稱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義的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教義或許沒有</a:t>
            </a:r>
            <a:endParaRPr lang="en-US" altLang="zh-TW" sz="3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切身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的感覺﹐可是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咒</a:t>
            </a:r>
            <a:endParaRPr lang="en-US" altLang="zh-TW" sz="3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詛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已然臨身</a:t>
            </a:r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﹐就必須</a:t>
            </a:r>
            <a:endParaRPr lang="en-US" altLang="zh-TW" sz="3600" dirty="0" smtClean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認真</a:t>
            </a:r>
            <a:r>
              <a:rPr lang="zh-TW" altLang="zh-TW" sz="3600" dirty="0">
                <a:solidFill>
                  <a:srgbClr val="FFFF00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以待了。</a:t>
            </a:r>
            <a:endParaRPr kumimoji="0" lang="zh-TW" altLang="en-US" sz="3600" dirty="0">
              <a:solidFill>
                <a:srgbClr val="FFFF00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583755"/>
            <a:ext cx="4405184" cy="355974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52400" y="386715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altLang="zh-TW" sz="24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First Mourning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 the death of Abel) </a:t>
            </a:r>
            <a:endParaRPr lang="en-US" altLang="zh-TW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en-US" altLang="zh-TW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William </a:t>
            </a:r>
            <a:r>
              <a:rPr lang="en-US" altLang="zh-TW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Bouguereau</a:t>
            </a:r>
            <a:r>
              <a:rPr lang="en-US" altLang="zh-TW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1888</a:t>
            </a:r>
            <a:endParaRPr lang="zh-TW" alt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zh-TW" altLang="zh-TW" sz="4000" dirty="0">
                <a:solidFill>
                  <a:srgbClr val="FFFF00"/>
                </a:solidFill>
                <a:latin typeface="DFPLiShuW5-B5" panose="03000500000000000000" pitchFamily="66" charset="-120"/>
                <a:ea typeface="DFPLiShuW5-B5" panose="03000500000000000000" pitchFamily="66" charset="-120"/>
                <a:cs typeface="Times New Roman" panose="02020603050405020304" pitchFamily="18" charset="0"/>
              </a:rPr>
              <a:t>對象究竟是誰﹖</a:t>
            </a: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凡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(3.10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i="1" dirty="0" err="1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hosoi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,</a:t>
            </a:r>
            <a:r>
              <a:rPr lang="en-US" altLang="zh-TW" sz="3600" i="1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pas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是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指猶太人嗎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﹖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我們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(x3,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3.13-14)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與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外邦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人似是對比的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受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咒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詛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者＝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猶太人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＞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外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邦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人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保羅習慣用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「我們」來指選民的族群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﹐本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卷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書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亦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如此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(2.15-16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﹐參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3.23-25)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12700" y="361950"/>
            <a:ext cx="86233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用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亞伯拉罕之約的觀念﹐來看救恩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史。</a:t>
            </a:r>
            <a:endParaRPr lang="en-US" altLang="zh-TW" sz="3600" dirty="0" smtClean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just"/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指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猶太人時﹐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並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未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說外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邦人在神救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贖的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涵蓋之外。「先是猶太人﹐後是希臘人」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羅</a:t>
            </a:r>
            <a:r>
              <a:rPr lang="en-US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1.16, 2.9-10, 9.4-5</a:t>
            </a:r>
            <a:r>
              <a:rPr lang="en-US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＝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神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實施救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恩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族群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次序。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但是</a:t>
            </a:r>
            <a:r>
              <a:rPr lang="zh-TW" alt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基督</a:t>
            </a:r>
            <a:r>
              <a:rPr lang="zh-TW" altLang="zh-TW" sz="3600" dirty="0" smtClean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救贖的</a:t>
            </a:r>
            <a:r>
              <a:rPr lang="zh-TW" altLang="zh-TW" sz="3600" dirty="0">
                <a:solidFill>
                  <a:srgbClr val="FFFF00"/>
                </a:solidFill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每個行動﹐蒙恩者都一樣地囊括在內。</a:t>
            </a:r>
            <a:endParaRPr kumimoji="0" lang="zh-TW" altLang="en-US" sz="3600" dirty="0">
              <a:solidFill>
                <a:srgbClr val="FFFF00"/>
              </a:solidFill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39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ustom 2">
      <a:majorFont>
        <a:latin typeface="Arial Narrow"/>
        <a:ea typeface="UWCCYF (Big5)"/>
        <a:cs typeface=""/>
      </a:majorFont>
      <a:minorFont>
        <a:latin typeface="Arial Narrow"/>
        <a:ea typeface="UWCCYF (Big5)"/>
        <a:cs typeface="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1486</TotalTime>
  <Words>3396</Words>
  <Application>Microsoft Office PowerPoint</Application>
  <PresentationFormat>如螢幕大小 (16:9)</PresentationFormat>
  <Paragraphs>242</Paragraphs>
  <Slides>50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Elemental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 Lei</dc:creator>
  <cp:lastModifiedBy>Paul Chang</cp:lastModifiedBy>
  <cp:revision>255</cp:revision>
  <dcterms:created xsi:type="dcterms:W3CDTF">2014-01-10T15:01:01Z</dcterms:created>
  <dcterms:modified xsi:type="dcterms:W3CDTF">2020-06-07T12:57:01Z</dcterms:modified>
</cp:coreProperties>
</file>