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7" r:id="rId2"/>
    <p:sldId id="257" r:id="rId3"/>
    <p:sldId id="299" r:id="rId4"/>
    <p:sldId id="301" r:id="rId5"/>
    <p:sldId id="304" r:id="rId6"/>
    <p:sldId id="303" r:id="rId7"/>
    <p:sldId id="302" r:id="rId8"/>
    <p:sldId id="298" r:id="rId9"/>
    <p:sldId id="300" r:id="rId10"/>
    <p:sldId id="311" r:id="rId11"/>
    <p:sldId id="354" r:id="rId12"/>
    <p:sldId id="310" r:id="rId13"/>
    <p:sldId id="309" r:id="rId14"/>
    <p:sldId id="312" r:id="rId15"/>
    <p:sldId id="313" r:id="rId16"/>
    <p:sldId id="307" r:id="rId17"/>
    <p:sldId id="306" r:id="rId18"/>
    <p:sldId id="316" r:id="rId19"/>
    <p:sldId id="315" r:id="rId20"/>
    <p:sldId id="314" r:id="rId21"/>
    <p:sldId id="305" r:id="rId22"/>
    <p:sldId id="318" r:id="rId23"/>
    <p:sldId id="317" r:id="rId24"/>
    <p:sldId id="321" r:id="rId25"/>
    <p:sldId id="320" r:id="rId26"/>
    <p:sldId id="325" r:id="rId27"/>
    <p:sldId id="324" r:id="rId28"/>
    <p:sldId id="323" r:id="rId29"/>
    <p:sldId id="322" r:id="rId30"/>
    <p:sldId id="328" r:id="rId31"/>
    <p:sldId id="327" r:id="rId32"/>
    <p:sldId id="329" r:id="rId33"/>
    <p:sldId id="326" r:id="rId34"/>
    <p:sldId id="333" r:id="rId35"/>
    <p:sldId id="332" r:id="rId36"/>
    <p:sldId id="331" r:id="rId37"/>
    <p:sldId id="335" r:id="rId38"/>
    <p:sldId id="334" r:id="rId39"/>
    <p:sldId id="330" r:id="rId40"/>
    <p:sldId id="355" r:id="rId41"/>
    <p:sldId id="356" r:id="rId42"/>
    <p:sldId id="337" r:id="rId43"/>
    <p:sldId id="336" r:id="rId44"/>
    <p:sldId id="340" r:id="rId45"/>
    <p:sldId id="339" r:id="rId46"/>
    <p:sldId id="341" r:id="rId47"/>
    <p:sldId id="338" r:id="rId48"/>
    <p:sldId id="342" r:id="rId49"/>
    <p:sldId id="319" r:id="rId50"/>
    <p:sldId id="345" r:id="rId51"/>
    <p:sldId id="344" r:id="rId52"/>
    <p:sldId id="347" r:id="rId53"/>
    <p:sldId id="346" r:id="rId54"/>
    <p:sldId id="343" r:id="rId55"/>
    <p:sldId id="349" r:id="rId56"/>
    <p:sldId id="348" r:id="rId57"/>
    <p:sldId id="351" r:id="rId58"/>
    <p:sldId id="350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1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3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2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0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1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3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7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3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69DC-406E-4BE7-8689-E38F35858FB5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8607-0B0D-4D45-B5C6-F556844D2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4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60BB67DB-9266-4D1C-B8B2-7001F255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2863" y="5829048"/>
            <a:ext cx="3674378" cy="465444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7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齊一仁 牧師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F94EAF1-50AF-4D0D-A02A-7D4F87AA0B02}"/>
              </a:ext>
            </a:extLst>
          </p:cNvPr>
          <p:cNvSpPr txBox="1">
            <a:spLocks/>
          </p:cNvSpPr>
          <p:nvPr/>
        </p:nvSpPr>
        <p:spPr>
          <a:xfrm>
            <a:off x="2573675" y="735371"/>
            <a:ext cx="6148081" cy="24954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最大的福氣</a:t>
            </a:r>
            <a:endParaRPr lang="en-US" altLang="zh-TW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EE8CA7-F904-48A6-BAB6-7D016589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26526"/>
            <a:ext cx="9144000" cy="389610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272002-3F1B-4FB3-8F5E-72302601F2D5}"/>
              </a:ext>
            </a:extLst>
          </p:cNvPr>
          <p:cNvSpPr txBox="1"/>
          <p:nvPr/>
        </p:nvSpPr>
        <p:spPr>
          <a:xfrm>
            <a:off x="3696750" y="2604918"/>
            <a:ext cx="69712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gradFill>
                  <a:gsLst>
                    <a:gs pos="0">
                      <a:srgbClr val="FFFF00"/>
                    </a:gs>
                    <a:gs pos="74000">
                      <a:schemeClr val="accent4">
                        <a:lumMod val="75000"/>
                      </a:schemeClr>
                    </a:gs>
                    <a:gs pos="55130">
                      <a:srgbClr val="92D050"/>
                    </a:gs>
                    <a:gs pos="8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latin typeface="Lovely Home" pitchFamily="2" charset="0"/>
              </a:rPr>
              <a:t>The    </a:t>
            </a:r>
          </a:p>
          <a:p>
            <a:r>
              <a:rPr lang="en-US" sz="6600" dirty="0">
                <a:gradFill>
                  <a:gsLst>
                    <a:gs pos="0">
                      <a:srgbClr val="FFFF00"/>
                    </a:gs>
                    <a:gs pos="74000">
                      <a:schemeClr val="accent4">
                        <a:lumMod val="75000"/>
                      </a:schemeClr>
                    </a:gs>
                    <a:gs pos="55130">
                      <a:srgbClr val="92D050"/>
                    </a:gs>
                    <a:gs pos="8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latin typeface="Lovely Home" pitchFamily="2" charset="0"/>
              </a:rPr>
              <a:t>    Greatest  </a:t>
            </a:r>
          </a:p>
          <a:p>
            <a:r>
              <a:rPr lang="en-US" sz="6600" dirty="0">
                <a:gradFill>
                  <a:gsLst>
                    <a:gs pos="0">
                      <a:srgbClr val="FFFF00"/>
                    </a:gs>
                    <a:gs pos="74000">
                      <a:schemeClr val="accent4">
                        <a:lumMod val="75000"/>
                      </a:schemeClr>
                    </a:gs>
                    <a:gs pos="55130">
                      <a:srgbClr val="92D050"/>
                    </a:gs>
                    <a:gs pos="8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latin typeface="Lovely Home" pitchFamily="2" charset="0"/>
              </a:rPr>
              <a:t>         Blessing</a:t>
            </a:r>
          </a:p>
        </p:txBody>
      </p:sp>
    </p:spTree>
    <p:extLst>
      <p:ext uri="{BB962C8B-B14F-4D97-AF65-F5344CB8AC3E}">
        <p14:creationId xmlns:p14="http://schemas.microsoft.com/office/powerpoint/2010/main" val="4098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773" y="1904386"/>
            <a:ext cx="9781299" cy="4387272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即使兒女有不對的地方，也當先心平氣和的與兒女溝通，讓兒女知道並明白錯誤之後，才施行管教，並避免在怒氣中進行管教。因為，聖經說” 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弗</a:t>
            </a:r>
            <a:r>
              <a:rPr lang="en-US" altLang="zh-TW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6:4 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你們作父親的，不要惹兒女的氣，只要照著主的教訓和警戒養育他們。”</a:t>
            </a:r>
            <a:endParaRPr lang="en-US" sz="44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463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054" y="1642862"/>
            <a:ext cx="8442120" cy="474115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在解釋發生在我們生活中的事件時，我們應當”</a:t>
            </a:r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聽誰的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algn="l"/>
            <a:endParaRPr lang="en-US" altLang="zh-TW" sz="2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	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若聽從了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自己的解釋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就會曲解事實，並且看不到自己的錯誤，看不到自己的罪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467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829" y="1451804"/>
            <a:ext cx="8472881" cy="5181600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在解釋發生在我們生活中的事件時，我們應當”</a:t>
            </a:r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聽誰的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algn="l"/>
            <a:endParaRPr lang="en-US" altLang="zh-TW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	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只有聽從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聖經的教導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，按照聖經的角度來檢視自己的問題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!?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我們才能打開屬靈的眼瞎，從神的眼光看到自己內心的汙穢與罪惡。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90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854" y="1478899"/>
            <a:ext cx="7646651" cy="502458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896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4242" y="2002746"/>
            <a:ext cx="8338657" cy="3823620"/>
          </a:xfrm>
        </p:spPr>
        <p:txBody>
          <a:bodyPr>
            <a:noAutofit/>
          </a:bodyPr>
          <a:lstStyle/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不願意承認錯誤</a:t>
            </a:r>
            <a: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面子問題，</a:t>
            </a:r>
            <a:endParaRPr lang="en-US" altLang="zh-TW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害怕後果嚴重。</a:t>
            </a:r>
            <a:endParaRPr lang="en-US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59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901" y="1452991"/>
            <a:ext cx="9521081" cy="501072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閉口不認罪的痛苦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被傷的是你的良心。</a:t>
            </a:r>
            <a:endParaRPr lang="en-US" altLang="zh-TW" sz="4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良心，是神造你最核心的部分，靈魂最深處，靈魂的眼睛，容不下罪惡的一粒沙子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所以，閉口不認罪使你的良心被刺痛而痛苦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2214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052" y="1910467"/>
            <a:ext cx="7019043" cy="2373511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32:3 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我閉口不認罪的時候， 因終日唉哼而骨頭枯乾。</a:t>
            </a:r>
            <a:endParaRPr lang="en-US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243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1798" y="2089187"/>
            <a:ext cx="8478981" cy="3620420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ea typeface="TSC UKai M TT" panose="02010609030101010101" pitchFamily="49" charset="-122"/>
                <a:cs typeface="Times New Roman" panose="02020603050405020304" pitchFamily="18" charset="0"/>
              </a:rPr>
              <a:t>The silent mourner, </a:t>
            </a:r>
          </a:p>
          <a:p>
            <a:pPr algn="l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ea typeface="TSC UKai M TT" panose="02010609030101010101" pitchFamily="49" charset="-122"/>
                <a:cs typeface="Times New Roman" panose="02020603050405020304" pitchFamily="18" charset="0"/>
              </a:rPr>
              <a:t>the greatest sufferer.</a:t>
            </a:r>
          </a:p>
          <a:p>
            <a:pPr algn="l"/>
            <a:r>
              <a:rPr 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無聲哀哼的人，也是最沉重的受苦者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!)</a:t>
            </a:r>
            <a:endParaRPr lang="en-US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56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404" y="2033769"/>
            <a:ext cx="8677691" cy="3675838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神使用利箭射中靶心，用刀切割你的內心，用鹽醃你，使你裏面的人極其痛苦不安，不得安寧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en-US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7589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874" y="1681019"/>
            <a:ext cx="8039619" cy="4518446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閉口不認罪的痛苦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r>
              <a:rPr lang="zh-TW" altLang="en-US" sz="5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神的手壓在你身上。</a:t>
            </a:r>
            <a:endParaRPr lang="en-US" altLang="zh-TW" sz="54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32:4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黑夜白日，你的手在我身上沉重。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195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0423" y="1609437"/>
            <a:ext cx="8488219" cy="3639126"/>
          </a:xfrm>
        </p:spPr>
        <p:txBody>
          <a:bodyPr>
            <a:noAutofit/>
          </a:bodyPr>
          <a:lstStyle/>
          <a:p>
            <a:pPr marL="0" lvl="1" algn="l">
              <a:spcBef>
                <a:spcPts val="1000"/>
              </a:spcBef>
            </a:pPr>
            <a:r>
              <a:rPr lang="zh-TW" altLang="en-US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關鍵性的經文</a:t>
            </a:r>
            <a:r>
              <a:rPr lang="en-US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</a:p>
          <a:p>
            <a:pPr marL="0" lvl="1" algn="l">
              <a:spcBef>
                <a:spcPts val="1000"/>
              </a:spcBef>
            </a:pP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1" algn="l">
              <a:spcBef>
                <a:spcPts val="1000"/>
              </a:spcBef>
            </a:pPr>
            <a:r>
              <a:rPr lang="zh-TW" altLang="en-US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r>
              <a:rPr lang="en-US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32:3 </a:t>
            </a:r>
            <a:r>
              <a:rPr lang="zh-TW" altLang="en-US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我閉口不認罪的時候， 因終日唉哼而骨頭枯乾。</a:t>
            </a:r>
            <a:endParaRPr lang="en-US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0778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677" y="1236478"/>
            <a:ext cx="9691403" cy="5621523"/>
          </a:xfrm>
        </p:spPr>
        <p:txBody>
          <a:bodyPr>
            <a:noAutofit/>
          </a:bodyPr>
          <a:lstStyle/>
          <a:p>
            <a:pPr algn="l"/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撒上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5:6 “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耶和華的手重重加</a:t>
            </a:r>
            <a:endParaRPr lang="en-US" altLang="zh-TW" sz="44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在亞實突人身上，敗壞他們，使他們生痔瘡 。。。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9 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運到之後，耶和華的手攻擊那城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迦特城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，使那城的人大大驚慌，無論大小都生痔瘡。。。。原來神的手重重攻擊那城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以革倫城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，城中的人有因驚慌而死的；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12 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未曾死的人都生了痔瘡。合城呼號，聲音上達於天。”</a:t>
            </a:r>
            <a:endParaRPr lang="en-US" sz="44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236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99" y="1754740"/>
            <a:ext cx="9404229" cy="4922982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所以，神的手重重的壓，為的是要彰顯神的權能高過世上的偶像，也使向神高傲自誇的國家受到審判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就如同今日神的手藉著瘟疫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COVID-19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重重的壓在不敬虔的世代裏一般，讓</a:t>
            </a:r>
            <a:r>
              <a:rPr lang="zh-TW" altLang="en-US" sz="48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人感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到恐慌。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389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5069" y="1595309"/>
            <a:ext cx="8914702" cy="4895273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親愛的朋友，若是神的手重重的壓在一個城市之上，全城大小都感到恐慌，那神的手若只是輕輕的壓在不肯認罪的人身上，如同壓在當日的大衛王身上一般，那有多麼地令人戰驚駭怕啊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。。。你承受得住嗎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6787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5726" y="2061469"/>
            <a:ext cx="7823200" cy="3001584"/>
          </a:xfrm>
        </p:spPr>
        <p:txBody>
          <a:bodyPr>
            <a:noAutofit/>
          </a:bodyPr>
          <a:lstStyle/>
          <a:p>
            <a:pPr algn="l"/>
            <a: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32:4 </a:t>
            </a:r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黑夜白日，</a:t>
            </a:r>
            <a:endParaRPr lang="en-US" altLang="zh-TW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你的手在我身上沉重； </a:t>
            </a:r>
            <a:endParaRPr lang="en-US" altLang="zh-TW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我的精液耗盡，</a:t>
            </a:r>
            <a:endParaRPr lang="en-US" altLang="zh-TW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如同夏天的乾旱。</a:t>
            </a:r>
            <a:endParaRPr lang="en-US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0475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343" y="1835809"/>
            <a:ext cx="9637549" cy="4571766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當你正在犯罪的時候，祂「看」著你，但是當你閉口不認罪的時候，現在祂不僅看著你，還要「重重擊打」你。</a:t>
            </a:r>
          </a:p>
          <a:p>
            <a:pPr algn="l"/>
            <a:endParaRPr lang="en-US" altLang="zh-TW" sz="1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這一位曾經忍耐了你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10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年、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年、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30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年的神，現在祂要你放下剛硬不悔改的脾氣，來面對祂公義的審判。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4079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389" y="2179528"/>
            <a:ext cx="8626764" cy="2927926"/>
          </a:xfrm>
        </p:spPr>
        <p:txBody>
          <a:bodyPr>
            <a:noAutofit/>
          </a:bodyPr>
          <a:lstStyle/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	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憤怒之神出來與你爭戰。</a:t>
            </a:r>
          </a:p>
          <a:p>
            <a:pPr algn="l"/>
            <a:endParaRPr lang="en-US" altLang="zh-TW" sz="1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	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你已經進入了全能者的清單，祂將你擊倒在地，傷口如此之深，難以癒合，請記得你所面對的是憤怒之神。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5487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847" y="1851061"/>
            <a:ext cx="9241872" cy="4193310"/>
          </a:xfrm>
        </p:spPr>
        <p:txBody>
          <a:bodyPr>
            <a:noAutofit/>
          </a:bodyPr>
          <a:lstStyle/>
          <a:p>
            <a:pPr marL="742950" indent="-742950" algn="l">
              <a:buAutoNum type="alphaLcPeriod" startAt="4"/>
            </a:pP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當初在西乃山頒布十誡的神，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摩西尚且害怕戰競；現今神用十誡審判你的時候，你豈能逃過祂的手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zh-TW" alt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altLang="zh-TW" sz="1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e.	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祂管教你，是為了使你完全；祂的手壓傷你，是為了讓你聖潔。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---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你若覺得太痛苦了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9712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955" y="1514765"/>
            <a:ext cx="9390756" cy="4904509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你當思想主耶穌在羅馬兵丁的鞭下，受傷更重，流血更多，但是，他受的鞭傷是為了你使你得醫治，他流的寶血是為了使你得赦免。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2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	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他要你開口認罪，是為了要來拯救你脫離你無法收拾的潰敗殘局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316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8768" y="2175949"/>
            <a:ext cx="8109527" cy="3343329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閉口不認罪的痛苦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endParaRPr lang="en-US" altLang="zh-TW" sz="2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5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只有一個解藥，世上沒有任何東西能除去你的痛苦</a:t>
            </a:r>
            <a:endParaRPr lang="en-US" sz="54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2443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3779" y="2203657"/>
            <a:ext cx="7158215" cy="3315620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因為罪人不能用「享樂的生活」除去罪中的痛苦，</a:t>
            </a:r>
            <a:r>
              <a:rPr lang="zh-TW" altLang="en-US" sz="5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神使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他更</a:t>
            </a:r>
            <a:r>
              <a:rPr lang="zh-TW" altLang="en-US" sz="5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苦。</a:t>
            </a:r>
            <a:endParaRPr lang="en-US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85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5905" y="2808089"/>
            <a:ext cx="6411486" cy="1241822"/>
          </a:xfrm>
        </p:spPr>
        <p:txBody>
          <a:bodyPr>
            <a:noAutofit/>
          </a:bodyPr>
          <a:lstStyle/>
          <a:p>
            <a:pPr algn="l"/>
            <a:r>
              <a:rPr lang="zh-TW" altLang="en-US" sz="8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不認錯的文化</a:t>
            </a:r>
            <a:endParaRPr lang="en-US" sz="8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9163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178" y="1566963"/>
            <a:ext cx="9276545" cy="4645891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為什麼閉口不認罪會更痛苦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	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被傷的地方是你靈魂的核心 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良心。</a:t>
            </a:r>
            <a:endParaRPr lang="en-US" altLang="zh-TW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buAutoNum type="alphaLcPeriod" startAt="2"/>
            </a:pP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是神的手重重壓著你。</a:t>
            </a:r>
          </a:p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	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除了一個解藥，世界上沒有任何東西能除去你的痛苦，使你痊癒得著喜樂。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328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056" y="1835809"/>
            <a:ext cx="7699653" cy="437803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為什麼是我必須經歷這樣的痛苦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algn="l"/>
            <a:endParaRPr lang="en-US" altLang="zh-TW" sz="10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	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因為你無可救藥、頑固不化、漫不經心。必用重槌才能敲醒夢中人。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7930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352" y="1903623"/>
            <a:ext cx="9465053" cy="437803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為什麼是我必須經歷這樣的痛苦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742950" indent="-742950" algn="l">
              <a:buAutoNum type="alphaLcPeriod"/>
            </a:pPr>
            <a:r>
              <a:rPr lang="zh-TW" altLang="en-US" sz="4000" dirty="0">
                <a:solidFill>
                  <a:schemeClr val="bg1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因為你無可救藥、頑固不化、漫不經心。必用重槌才能敲醒夢中人。</a:t>
            </a:r>
            <a:endParaRPr lang="en-US" altLang="zh-TW" sz="4000" dirty="0">
              <a:solidFill>
                <a:schemeClr val="bg1">
                  <a:lumMod val="7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buAutoNum type="alphaLcPeriod"/>
            </a:pPr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因為怕你走回頭路，要你徹底恨惡罪。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9198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6727" y="2808089"/>
            <a:ext cx="8211128" cy="3500347"/>
          </a:xfrm>
        </p:spPr>
        <p:txBody>
          <a:bodyPr>
            <a:noAutofit/>
          </a:bodyPr>
          <a:lstStyle/>
          <a:p>
            <a:pPr algn="l"/>
            <a:r>
              <a:rPr lang="zh-TW" altLang="en-US" sz="6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若要除去罪的痛苦，唯一的解藥</a:t>
            </a:r>
            <a:endParaRPr lang="en-US" altLang="zh-TW" sz="6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40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  <a:p>
            <a:pPr algn="l"/>
            <a:endParaRPr lang="en-US" sz="40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0402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69" y="1795246"/>
            <a:ext cx="9132814" cy="4762572"/>
          </a:xfrm>
        </p:spPr>
        <p:txBody>
          <a:bodyPr>
            <a:noAutofit/>
          </a:bodyPr>
          <a:lstStyle/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32:5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我向你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陳明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我的罪， 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不隱瞞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我的惡。 我說：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“我要向耶和華承認我的過犯。” 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你就赦免我的罪惡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l"/>
            <a:endParaRPr lang="en-US" altLang="zh-TW" sz="12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開口承認你的過犯，信靠</a:t>
            </a:r>
            <a:endParaRPr lang="en-US" altLang="zh-TW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耶穌，你的罪惡就必得赦免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zh-TW" alt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1546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839" y="1870746"/>
            <a:ext cx="8318996" cy="4687073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請注意聽最後一句話</a:t>
            </a:r>
            <a: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:”</a:t>
            </a:r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神就赦免你的罪惡”。</a:t>
            </a:r>
            <a:endParaRPr lang="en-US" altLang="zh-TW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9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你所有的罪狀已經撤銷了，過去的，現在的，未來的，都得著赦免了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0142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292" y="2962069"/>
            <a:ext cx="6897121" cy="1717016"/>
          </a:xfrm>
        </p:spPr>
        <p:txBody>
          <a:bodyPr>
            <a:noAutofit/>
          </a:bodyPr>
          <a:lstStyle/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第一個感恩</a:t>
            </a:r>
            <a: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感謝罪得赦免</a:t>
            </a:r>
            <a:endParaRPr lang="en-US" sz="6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4719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0335" y="2114650"/>
            <a:ext cx="7425103" cy="2410456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32:1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得赦免其過、</a:t>
            </a:r>
            <a:endParaRPr lang="en-US" altLang="zh-TW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遮蓋其罪的， </a:t>
            </a:r>
            <a:endParaRPr lang="en-US" altLang="zh-TW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這人是有福的！</a:t>
            </a:r>
            <a:r>
              <a:rPr lang="zh-TW" altLang="en-US" sz="4800" dirty="0">
                <a:solidFill>
                  <a:schemeClr val="bg1"/>
                </a:solidFill>
                <a:latin typeface="TSC UKai M TT" panose="02010609030101010101" pitchFamily="49" charset="-122"/>
                <a:ea typeface="TSC UKai M TT" panose="02010609030101010101" pitchFamily="49" charset="-122"/>
              </a:rPr>
              <a:t> </a:t>
            </a:r>
            <a:endParaRPr lang="en-US" sz="48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8631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4995" y="2332895"/>
            <a:ext cx="7172587" cy="3112420"/>
          </a:xfrm>
        </p:spPr>
        <p:txBody>
          <a:bodyPr>
            <a:noAutofit/>
          </a:bodyPr>
          <a:lstStyle/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32:2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凡心裡沒有詭詐、耶和華不算為有罪的， 這人是有福的！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2517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015" y="1717964"/>
            <a:ext cx="9124425" cy="5033818"/>
          </a:xfrm>
        </p:spPr>
        <p:txBody>
          <a:bodyPr>
            <a:noAutofit/>
          </a:bodyPr>
          <a:lstStyle/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賽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53:6)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我們都如羊走迷，各人偏行己路。耶和華使我們</a:t>
            </a:r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眾人的罪孽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都</a:t>
            </a:r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歸在他身上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9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spc="-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	</a:t>
            </a:r>
            <a:r>
              <a:rPr lang="zh-TW" altLang="en-US" sz="4400" spc="-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全人類的罪，情慾的汙穢，暴力的汙穢，貪婪的汙穢，謊言詭詐的臭氣，。。。全人類的骯髒污穢，都倒在他身上，都算</a:t>
            </a:r>
            <a:r>
              <a:rPr lang="zh-TW" altLang="en-US" sz="4400" spc="-3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在耶穌身</a:t>
            </a:r>
            <a:r>
              <a:rPr lang="zh-TW" altLang="en-US" sz="4400" spc="-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上！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901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193" y="2808089"/>
            <a:ext cx="7757020" cy="1241822"/>
          </a:xfrm>
        </p:spPr>
        <p:txBody>
          <a:bodyPr>
            <a:noAutofit/>
          </a:bodyPr>
          <a:lstStyle/>
          <a:p>
            <a:pPr algn="l"/>
            <a:r>
              <a:rPr lang="zh-TW" altLang="en-US" sz="8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不認為自己有錯</a:t>
            </a:r>
            <a:endParaRPr lang="en-US" sz="8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7973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9" y="1338723"/>
            <a:ext cx="9667422" cy="5413059"/>
          </a:xfrm>
        </p:spPr>
        <p:txBody>
          <a:bodyPr>
            <a:noAutofit/>
          </a:bodyPr>
          <a:lstStyle/>
          <a:p>
            <a:pPr algn="l"/>
            <a:r>
              <a:rPr lang="zh-TW" altLang="en-US" sz="4400" spc="-3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400" spc="-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穌為我們的罪，背負罪責，所承受的心理痛苦，比肉身的痛苦更可怕。我們已經看</a:t>
            </a:r>
            <a:r>
              <a:rPr lang="zh-TW" altLang="en-US" sz="4400" spc="-3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到人犯</a:t>
            </a:r>
            <a:r>
              <a:rPr lang="zh-TW" altLang="en-US" sz="4400" spc="-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罪之後，閉口不認罪的痛苦</a:t>
            </a:r>
            <a:r>
              <a:rPr lang="zh-TW" altLang="en-US" sz="4400" spc="-3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。事</a:t>
            </a:r>
            <a:r>
              <a:rPr lang="zh-TW" altLang="en-US" sz="4400" spc="-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實上，當我們作為神的兒女越發在聖潔中成長，對罪惡的反感就會愈來愈成為我們的本能。然而，耶穌是完全聖潔的，衪徹頭徹尾恨惡罪。邪惡、罪的思想有違衪的一切性情。耶穌本能上對罪比我們更反感。</a:t>
            </a:r>
          </a:p>
          <a:p>
            <a:pPr algn="l"/>
            <a:endParaRPr lang="zh-TW" altLang="en-US" sz="4400" spc="-3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81207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9" y="1338723"/>
            <a:ext cx="9667422" cy="5413059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是義的本體，</a:t>
            </a:r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卻為我們披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上了罪與羞辱的外袍。</a:t>
            </a: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為了救贖我們，他甘願親身擔當一切內心所厭惡的罪，引致衪心</a:t>
            </a:r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中雖然產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生深深的反感。</a:t>
            </a:r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衪卻甘願承受他最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痛恨</a:t>
            </a:r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的罪，卻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全然傾倒於衪身上</a:t>
            </a:r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。因為他愛我們，為我們捨了自己</a:t>
            </a:r>
            <a:r>
              <a:rPr lang="en-US" altLang="zh-TW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zh-TW" alt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9021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626" y="1505527"/>
            <a:ext cx="9468374" cy="5043055"/>
          </a:xfrm>
        </p:spPr>
        <p:txBody>
          <a:bodyPr>
            <a:noAutofit/>
          </a:bodyPr>
          <a:lstStyle/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Q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。請問，當我們的罪全都移轉在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他的身上時，我們的罪在哪裡？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在耶穌身上！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</a:p>
          <a:p>
            <a:pPr algn="l"/>
            <a:endParaRPr lang="zh-TW" altLang="en-US" sz="9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那我們在神面前還被算為有罪嗎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沒有了，不算為有罪了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因為耶穌為我們承擔了罪的刑罰，神就完全赦免了我們的罪！</a:t>
            </a:r>
          </a:p>
          <a:p>
            <a:pPr algn="l"/>
            <a:endParaRPr lang="en-US" sz="40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98339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3038" y="1908093"/>
            <a:ext cx="8275782" cy="3611184"/>
          </a:xfrm>
        </p:spPr>
        <p:txBody>
          <a:bodyPr>
            <a:noAutofit/>
          </a:bodyPr>
          <a:lstStyle/>
          <a:p>
            <a:pPr algn="l"/>
            <a:r>
              <a:rPr lang="en-US" altLang="zh-TW" sz="3600" dirty="0">
                <a:solidFill>
                  <a:schemeClr val="bg1"/>
                </a:solidFill>
                <a:latin typeface="TSC UKai M TT" panose="02010609030101010101" pitchFamily="49" charset="-122"/>
                <a:ea typeface="TSC UKai M TT" panose="02010609030101010101" pitchFamily="49" charset="-122"/>
              </a:rPr>
              <a:t>	</a:t>
            </a:r>
            <a:r>
              <a:rPr lang="zh-TW" altLang="en-US" sz="3600" dirty="0">
                <a:solidFill>
                  <a:schemeClr val="bg1"/>
                </a:solidFill>
                <a:latin typeface="TSC UKai M TT" panose="02010609030101010101" pitchFamily="49" charset="-122"/>
                <a:ea typeface="TSC UKai M TT" panose="02010609030101010101" pitchFamily="49" charset="-122"/>
              </a:rPr>
              <a:t>    </a:t>
            </a:r>
            <a:r>
              <a:rPr lang="zh-TW" altLang="en-US" sz="66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奇妙的交換：</a:t>
            </a:r>
          </a:p>
          <a:p>
            <a:pPr algn="l"/>
            <a:endParaRPr lang="en-US" altLang="zh-TW" sz="1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buAutoNum type="alphaLcPeriod"/>
            </a:pP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我的罪歸給耶穌。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zh-TW" altLang="en-US" sz="1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	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耶穌的義歸給我。（耶穌將他的義為外袍，披在我身上！）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901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8648" y="1553742"/>
            <a:ext cx="8432800" cy="4918364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十字架上，奇妙交換 </a:t>
            </a:r>
          </a:p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我的罪債，他受刑罰 </a:t>
            </a:r>
          </a:p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基督代替，我得赦免</a:t>
            </a:r>
          </a:p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我的污衣，他竟來穿 </a:t>
            </a:r>
          </a:p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他的義袍，為我披上 </a:t>
            </a:r>
          </a:p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他是愛我，我心知道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89063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792" y="1992174"/>
            <a:ext cx="8817084" cy="4719782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所以，大衛王開口認罪之後，感恩的大聲說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:”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神不算為有罪的，這人是有福的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!”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因為，大衛王終於嚐到神的赦免，良心得到潔淨，可以與神和好，與神恢復甜美的靈交，他真是有福的人啊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83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957" y="1838036"/>
            <a:ext cx="9516844" cy="46736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同樣，當我們認罪悔改之後，雖然覺得無顏見主，但是，要記得神已經不計算我們的罪了，神聖潔的靈已經再次充滿我們的心，要我們坦然無懼地來到神面前，來愛神，來敬拜神。這本是我們已經失去的福氣，神重新賜給我，所以，悔改的人真是太有福氣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9110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1237" y="1597891"/>
            <a:ext cx="8155709" cy="4867564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第二個感恩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r>
              <a:rPr lang="zh-TW" altLang="en-US" sz="5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感恩得蒙保護</a:t>
            </a:r>
            <a:endParaRPr lang="en-US" altLang="zh-TW" sz="54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32:6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為此，凡虔誠人都當趁你可尋找的時候禱告你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;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大水氾溢的時候，必不能到他那裡。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979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8160" y="2043005"/>
            <a:ext cx="7989454" cy="3666602"/>
          </a:xfrm>
        </p:spPr>
        <p:txBody>
          <a:bodyPr>
            <a:noAutofit/>
          </a:bodyPr>
          <a:lstStyle/>
          <a:p>
            <a:pPr algn="l"/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32:7 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你是我藏身之處，你必保佑我脫離苦難， 以得救的樂歌四面環繞我。</a:t>
            </a:r>
            <a:endParaRPr lang="en-US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0421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626" y="1801091"/>
            <a:ext cx="9043501" cy="4729018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當你開口認罪之後，心裏得到赦免， 雖然外在環境仍然要面對你的罪所造成的破壞，破裂的人際關係要修復很不容易，但是，神已經應許你，不要害怕，大水必不能傷害你，神必會幫助你化殘局為勝局。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437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562" y="2220860"/>
            <a:ext cx="8534400" cy="373125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人被造的第一個角色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4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事實的解釋者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”，但是，因為人的理性受到罪的影響，以致解釋事實經常有誤。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08893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439" y="1835809"/>
            <a:ext cx="8442036" cy="362965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要記得，當神的手向下壓你，你是何等痛苦，但是，當神的手向上舉起你，有誰能敵擋你呢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有甚麼苦難你不能勝過呢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94236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66" y="1344443"/>
            <a:ext cx="9457571" cy="4174835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第三個感恩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algn="l"/>
            <a:r>
              <a:rPr lang="zh-TW" altLang="en-US" sz="5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感謝得蒙引導</a:t>
            </a:r>
            <a:endParaRPr lang="en-US" altLang="zh-TW" sz="54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sz="9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32:8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我要教導你，指示你當行的路； 我要定睛在你身上勸戒你。 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9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你不可像那無知的騾馬， 必用嚼環轡頭勒住牠，不然，就不能馴服。 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83602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4982" y="1653309"/>
            <a:ext cx="8238836" cy="3796146"/>
          </a:xfrm>
        </p:spPr>
        <p:txBody>
          <a:bodyPr>
            <a:noAutofit/>
          </a:bodyPr>
          <a:lstStyle/>
          <a:p>
            <a:pPr algn="l"/>
            <a:r>
              <a:rPr lang="zh-TW" altLang="en-US" sz="72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感恩之歌</a:t>
            </a:r>
          </a:p>
          <a:p>
            <a:pPr algn="l"/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	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感謝罪得赦免 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(32:1-2)</a:t>
            </a:r>
          </a:p>
          <a:p>
            <a:pPr algn="l"/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	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感謝蒙神保護 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(32:6-7)</a:t>
            </a:r>
          </a:p>
          <a:p>
            <a:pPr algn="l"/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	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感謝蒙神引導 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(32:8-9)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18894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645" y="1687544"/>
            <a:ext cx="8061905" cy="2572093"/>
          </a:xfrm>
        </p:spPr>
        <p:txBody>
          <a:bodyPr>
            <a:noAutofit/>
          </a:bodyPr>
          <a:lstStyle/>
          <a:p>
            <a:pPr algn="l"/>
            <a:r>
              <a:rPr lang="zh-TW" altLang="en-US" sz="6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完全是神的恩典，</a:t>
            </a:r>
            <a:endParaRPr lang="en-US" altLang="zh-TW" sz="6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6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人才能脫離罪的苦楚</a:t>
            </a:r>
            <a:r>
              <a:rPr lang="en-US" altLang="zh-TW" sz="6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  <a:p>
            <a:pPr algn="l"/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5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32:10 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惡人必多受苦楚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!”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73240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5824" y="1847272"/>
            <a:ext cx="7691943" cy="4092128"/>
          </a:xfrm>
        </p:spPr>
        <p:txBody>
          <a:bodyPr>
            <a:noAutofit/>
          </a:bodyPr>
          <a:lstStyle/>
          <a:p>
            <a:pPr algn="l"/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32:10”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。。。惟獨倚靠</a:t>
            </a:r>
            <a:endParaRPr lang="en-US" altLang="zh-TW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耶和華的，必有慈愛四面環繞他。 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11 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你們義人應當靠耶和華歡喜快樂； 你們心裡正直的人都當歡呼。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80824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791" y="1594665"/>
            <a:ext cx="8900588" cy="4215686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今天你當如何選擇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</a:p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閉口隱瞞不認罪嗎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  </a:t>
            </a:r>
          </a:p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還是，開口承認自己的過犯，</a:t>
            </a:r>
            <a:endParaRPr lang="en-US" altLang="zh-TW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信靠耶穌的寶血，你的罪必蒙赦免，使你靠神歡喜快樂</a:t>
            </a:r>
            <a: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!?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1784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404" y="1945039"/>
            <a:ext cx="8474490" cy="3574238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當你還是不願意認罪，還是想靠自己來改變自己，你的過</a:t>
            </a:r>
            <a:r>
              <a:rPr lang="zh-TW" altLang="en-US" sz="48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犯就還在</a:t>
            </a: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你的身上，神的手還是重壓在你身上，聖潔的靈就不能住進你的心中來幫住你。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89477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848" y="1625602"/>
            <a:ext cx="9183149" cy="4825533"/>
          </a:xfrm>
        </p:spPr>
        <p:txBody>
          <a:bodyPr>
            <a:noAutofit/>
          </a:bodyPr>
          <a:lstStyle/>
          <a:p>
            <a:pPr algn="l"/>
            <a:r>
              <a:rPr lang="zh-TW" altLang="en-US" sz="48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但是，當你願意開口，</a:t>
            </a:r>
            <a:endParaRPr lang="en-US" altLang="zh-TW" sz="48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8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承認你的罪，並且願意讓耶穌來為你承擔罪，讓耶穌來幫助你，使神對你的怒氣轉移到耶穌身上，讓神因為耶穌基督的救贖，宣告你是無罪的，是義的，神的聖潔的靈才能住在你心裏，。</a:t>
            </a:r>
            <a:endParaRPr lang="en-US" sz="48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55309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343" y="1702068"/>
            <a:ext cx="10259736" cy="4983959"/>
          </a:xfrm>
        </p:spPr>
        <p:txBody>
          <a:bodyPr>
            <a:noAutofit/>
          </a:bodyPr>
          <a:lstStyle/>
          <a:p>
            <a:pPr algn="l"/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才能幫助你一步一步的勝過大水的困難，重建破裂的關係，使你的人生逆轉勝，到你年老之時，你可以從心裏向神發出最深的感謝，向主說，謝謝你，我這不配的罪人，你竟然將最大的福氣賜給我，我感到很滿足了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(I am satisfied!)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4400" spc="-15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親愛的主耶穌，謝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謝你。</a:t>
            </a:r>
            <a:endParaRPr lang="en-US" sz="44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619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397" y="1728137"/>
            <a:ext cx="10503016" cy="4677832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屬靈的盲目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靈盲</a:t>
            </a:r>
            <a:r>
              <a:rPr lang="en-US" altLang="zh-TW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): 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因為我們每個人都仍有罪性繼續存在我們裏面，我們就會有隱藏的靈裏的盲點。靈盲使我們無法活出神所要我們活的生命。 聖經中說：我們可能靈盲卻認為自己看得很清楚。當他人表現出他們看我們，比我們看自己看的更清楚時，我們甚至會覺得被冒犯。</a:t>
            </a:r>
            <a:r>
              <a:rPr lang="zh-TW" altLang="en-US" sz="4000" i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4000" i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992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456" y="1431636"/>
            <a:ext cx="9380814" cy="4738823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聖經說”總要趁著還有今日，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天天彼此相勸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，免得你們中間有人被罪迷惑了”</a:t>
            </a:r>
            <a:r>
              <a:rPr lang="en-US" altLang="zh-TW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r>
              <a:rPr lang="en-US" altLang="zh-TW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3:13)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。所以，每個信徒都需要去勸誡他人，每個信徒也都需要被別人勸誡。”我需要</a:t>
            </a:r>
            <a:r>
              <a:rPr lang="zh-TW" altLang="en-US" sz="4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你的勸戒，</a:t>
            </a:r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以便於真正看清和認識自己；否則我就會聽從自己的解釋，相信我自己的謊言，並接受自己的迷惑。”</a:t>
            </a:r>
            <a:r>
              <a:rPr lang="zh-TW" altLang="en-US" sz="4000" dirty="0">
                <a:solidFill>
                  <a:schemeClr val="bg1"/>
                </a:solidFill>
                <a:latin typeface="TSC UKai M TT" panose="02010609030101010101" pitchFamily="49" charset="-122"/>
                <a:ea typeface="TSC UKai M TT" panose="02010609030101010101" pitchFamily="49" charset="-122"/>
              </a:rPr>
              <a:t> </a:t>
            </a:r>
            <a:endParaRPr lang="en-US" sz="4000" dirty="0">
              <a:solidFill>
                <a:schemeClr val="bg1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81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771" y="1934534"/>
            <a:ext cx="8555460" cy="3675840"/>
          </a:xfrm>
        </p:spPr>
        <p:txBody>
          <a:bodyPr>
            <a:noAutofit/>
          </a:bodyPr>
          <a:lstStyle/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人被造第二個角色</a:t>
            </a:r>
            <a:r>
              <a:rPr lang="en-US" altLang="zh-TW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人被造是</a:t>
            </a:r>
            <a:r>
              <a:rPr lang="zh-TW" altLang="en-US" sz="5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啟示的領受者</a:t>
            </a:r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r>
              <a:rPr lang="zh-TW" altLang="en-US" sz="5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只有透過聖經話語的啟示，人才能認識到自己的錯誤。</a:t>
            </a:r>
            <a:endParaRPr lang="en-US" sz="5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791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A2279-FF97-43B3-A874-D5417C2F0350}"/>
              </a:ext>
            </a:extLst>
          </p:cNvPr>
          <p:cNvCxnSpPr>
            <a:cxnSpLocks/>
          </p:cNvCxnSpPr>
          <p:nvPr/>
        </p:nvCxnSpPr>
        <p:spPr>
          <a:xfrm>
            <a:off x="7603469" y="1148393"/>
            <a:ext cx="1623923" cy="0"/>
          </a:xfrm>
          <a:prstGeom prst="line">
            <a:avLst/>
          </a:prstGeom>
          <a:ln w="50800" cap="rnd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5F14444-D606-42BF-B585-FCD3F224D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007" y="1582004"/>
            <a:ext cx="9546672" cy="4507345"/>
          </a:xfrm>
        </p:spPr>
        <p:txBody>
          <a:bodyPr>
            <a:noAutofit/>
          </a:bodyPr>
          <a:lstStyle/>
          <a:p>
            <a:pPr algn="l"/>
            <a:r>
              <a:rPr lang="en-US" altLang="zh-TW" sz="40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4400" spc="-15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凡向弟兄動怒的，難免受審斷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”。</a:t>
            </a:r>
            <a:r>
              <a:rPr lang="en-US" altLang="zh-TW" sz="4400" spc="-15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spc="-15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太</a:t>
            </a:r>
            <a:r>
              <a:rPr lang="en-US" altLang="zh-TW" sz="4400" spc="-15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5:21) 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因為凡向配偶，兒女動怒，罵對方是拉加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魔利的，罵對方是笨蛋，用心裏輕視對方，用言語修辱對方的，就是犯了殺人罪的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 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在心裏殺人的就要受到地獄的火的審判</a:t>
            </a:r>
            <a:r>
              <a:rPr lang="en-US" altLang="zh-TW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r>
              <a:rPr lang="zh-TW" altLang="en-US" sz="4400" spc="-15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神禁止人使用肢體暴力，言語暴力，甚至心理輕視，厭惡，來傷</a:t>
            </a:r>
            <a:r>
              <a:rPr lang="zh-TW" altLang="en-US" sz="4400" spc="-15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害</a:t>
            </a:r>
            <a:r>
              <a:rPr lang="zh-TW" altLang="en-US" sz="4400" spc="-15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配偶與兒女</a:t>
            </a:r>
            <a:r>
              <a:rPr lang="zh-TW" altLang="en-US" sz="4000" spc="-15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000" spc="-15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23BA1-1154-432A-B567-2BC78445FE41}"/>
              </a:ext>
            </a:extLst>
          </p:cNvPr>
          <p:cNvCxnSpPr>
            <a:cxnSpLocks/>
          </p:cNvCxnSpPr>
          <p:nvPr/>
        </p:nvCxnSpPr>
        <p:spPr>
          <a:xfrm>
            <a:off x="2893446" y="1148393"/>
            <a:ext cx="166921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1AFB4-4B42-4B99-97CB-D9F8E9317D53}"/>
              </a:ext>
            </a:extLst>
          </p:cNvPr>
          <p:cNvCxnSpPr>
            <a:cxnSpLocks/>
          </p:cNvCxnSpPr>
          <p:nvPr/>
        </p:nvCxnSpPr>
        <p:spPr>
          <a:xfrm>
            <a:off x="5064066" y="1148393"/>
            <a:ext cx="2154447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C91CC4A-B2F2-4D7D-B80D-D657C580F169}"/>
              </a:ext>
            </a:extLst>
          </p:cNvPr>
          <p:cNvSpPr txBox="1">
            <a:spLocks/>
          </p:cNvSpPr>
          <p:nvPr/>
        </p:nvSpPr>
        <p:spPr>
          <a:xfrm>
            <a:off x="2981195" y="1338723"/>
            <a:ext cx="6103385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TW" altLang="en-US" sz="4500" dirty="0">
                <a:solidFill>
                  <a:prstClr val="white"/>
                </a:solidFill>
                <a:latin typeface="Calibri Light" panose="020F0302020204030204"/>
                <a:ea typeface="新細明體" panose="02020500000000000000" pitchFamily="18" charset="-120"/>
              </a:rPr>
              <a:t>      </a:t>
            </a:r>
            <a:endParaRPr lang="en-US" sz="4500" dirty="0">
              <a:solidFill>
                <a:srgbClr val="FFFF00"/>
              </a:solidFill>
              <a:latin typeface="TSC UKai M TT" panose="02010609030101010101" pitchFamily="49" charset="-122"/>
              <a:ea typeface="TSC UKai M TT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2319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8144</TotalTime>
  <Words>3142</Words>
  <Application>Microsoft Office PowerPoint</Application>
  <PresentationFormat>Widescreen</PresentationFormat>
  <Paragraphs>203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DFKai-SB</vt:lpstr>
      <vt:lpstr>Lovely Home</vt:lpstr>
      <vt:lpstr>PMingLiU</vt:lpstr>
      <vt:lpstr>TSC UKai M TT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Matthews</dc:creator>
  <cp:lastModifiedBy>allen_chi</cp:lastModifiedBy>
  <cp:revision>29</cp:revision>
  <dcterms:created xsi:type="dcterms:W3CDTF">2020-03-11T14:22:44Z</dcterms:created>
  <dcterms:modified xsi:type="dcterms:W3CDTF">2020-05-24T12:47:20Z</dcterms:modified>
</cp:coreProperties>
</file>