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257" r:id="rId2"/>
    <p:sldId id="265" r:id="rId3"/>
    <p:sldId id="269" r:id="rId4"/>
    <p:sldId id="270" r:id="rId5"/>
    <p:sldId id="271" r:id="rId6"/>
    <p:sldId id="272" r:id="rId7"/>
    <p:sldId id="273" r:id="rId8"/>
    <p:sldId id="274" r:id="rId9"/>
    <p:sldId id="275" r:id="rId10"/>
    <p:sldId id="276" r:id="rId11"/>
    <p:sldId id="277" r:id="rId12"/>
    <p:sldId id="317" r:id="rId13"/>
    <p:sldId id="278" r:id="rId14"/>
    <p:sldId id="279" r:id="rId15"/>
    <p:sldId id="280" r:id="rId16"/>
    <p:sldId id="281" r:id="rId17"/>
    <p:sldId id="282" r:id="rId18"/>
    <p:sldId id="284" r:id="rId19"/>
    <p:sldId id="285" r:id="rId20"/>
    <p:sldId id="286"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8" r:id="rId46"/>
    <p:sldId id="342" r:id="rId47"/>
    <p:sldId id="343" r:id="rId48"/>
    <p:sldId id="344" r:id="rId49"/>
    <p:sldId id="345" r:id="rId50"/>
    <p:sldId id="346" r:id="rId51"/>
    <p:sldId id="347" r:id="rId52"/>
    <p:sldId id="349" r:id="rId53"/>
    <p:sldId id="350" r:id="rId54"/>
  </p:sldIdLst>
  <p:sldSz cx="9144000" cy="5143500" type="screen16x9"/>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UWCCYF (Big5)"/>
        <a:cs typeface="UWCCYF (Big5)"/>
      </a:defRPr>
    </a:lvl1pPr>
    <a:lvl2pPr marL="457200" algn="l" rtl="0" fontAlgn="base">
      <a:spcBef>
        <a:spcPct val="0"/>
      </a:spcBef>
      <a:spcAft>
        <a:spcPct val="0"/>
      </a:spcAft>
      <a:defRPr kumimoji="1" kern="1200">
        <a:solidFill>
          <a:schemeClr val="tx1"/>
        </a:solidFill>
        <a:latin typeface="Arial" charset="0"/>
        <a:ea typeface="UWCCYF (Big5)"/>
        <a:cs typeface="UWCCYF (Big5)"/>
      </a:defRPr>
    </a:lvl2pPr>
    <a:lvl3pPr marL="914400" algn="l" rtl="0" fontAlgn="base">
      <a:spcBef>
        <a:spcPct val="0"/>
      </a:spcBef>
      <a:spcAft>
        <a:spcPct val="0"/>
      </a:spcAft>
      <a:defRPr kumimoji="1" kern="1200">
        <a:solidFill>
          <a:schemeClr val="tx1"/>
        </a:solidFill>
        <a:latin typeface="Arial" charset="0"/>
        <a:ea typeface="UWCCYF (Big5)"/>
        <a:cs typeface="UWCCYF (Big5)"/>
      </a:defRPr>
    </a:lvl3pPr>
    <a:lvl4pPr marL="1371600" algn="l" rtl="0" fontAlgn="base">
      <a:spcBef>
        <a:spcPct val="0"/>
      </a:spcBef>
      <a:spcAft>
        <a:spcPct val="0"/>
      </a:spcAft>
      <a:defRPr kumimoji="1" kern="1200">
        <a:solidFill>
          <a:schemeClr val="tx1"/>
        </a:solidFill>
        <a:latin typeface="Arial" charset="0"/>
        <a:ea typeface="UWCCYF (Big5)"/>
        <a:cs typeface="UWCCYF (Big5)"/>
      </a:defRPr>
    </a:lvl4pPr>
    <a:lvl5pPr marL="1828800" algn="l" rtl="0" fontAlgn="base">
      <a:spcBef>
        <a:spcPct val="0"/>
      </a:spcBef>
      <a:spcAft>
        <a:spcPct val="0"/>
      </a:spcAft>
      <a:defRPr kumimoji="1" kern="1200">
        <a:solidFill>
          <a:schemeClr val="tx1"/>
        </a:solidFill>
        <a:latin typeface="Arial" charset="0"/>
        <a:ea typeface="UWCCYF (Big5)"/>
        <a:cs typeface="UWCCYF (Big5)"/>
      </a:defRPr>
    </a:lvl5pPr>
    <a:lvl6pPr marL="2286000" algn="l" defTabSz="914400" rtl="0" eaLnBrk="1" latinLnBrk="0" hangingPunct="1">
      <a:defRPr kumimoji="1" kern="1200">
        <a:solidFill>
          <a:schemeClr val="tx1"/>
        </a:solidFill>
        <a:latin typeface="Arial" charset="0"/>
        <a:ea typeface="UWCCYF (Big5)"/>
        <a:cs typeface="UWCCYF (Big5)"/>
      </a:defRPr>
    </a:lvl6pPr>
    <a:lvl7pPr marL="2743200" algn="l" defTabSz="914400" rtl="0" eaLnBrk="1" latinLnBrk="0" hangingPunct="1">
      <a:defRPr kumimoji="1" kern="1200">
        <a:solidFill>
          <a:schemeClr val="tx1"/>
        </a:solidFill>
        <a:latin typeface="Arial" charset="0"/>
        <a:ea typeface="UWCCYF (Big5)"/>
        <a:cs typeface="UWCCYF (Big5)"/>
      </a:defRPr>
    </a:lvl7pPr>
    <a:lvl8pPr marL="3200400" algn="l" defTabSz="914400" rtl="0" eaLnBrk="1" latinLnBrk="0" hangingPunct="1">
      <a:defRPr kumimoji="1" kern="1200">
        <a:solidFill>
          <a:schemeClr val="tx1"/>
        </a:solidFill>
        <a:latin typeface="Arial" charset="0"/>
        <a:ea typeface="UWCCYF (Big5)"/>
        <a:cs typeface="UWCCYF (Big5)"/>
      </a:defRPr>
    </a:lvl8pPr>
    <a:lvl9pPr marL="3657600" algn="l" defTabSz="914400" rtl="0" eaLnBrk="1" latinLnBrk="0" hangingPunct="1">
      <a:defRPr kumimoji="1" kern="1200">
        <a:solidFill>
          <a:schemeClr val="tx1"/>
        </a:solidFill>
        <a:latin typeface="Arial" charset="0"/>
        <a:ea typeface="UWCCYF (Big5)"/>
        <a:cs typeface="UWCCYF (Big5)"/>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00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70" autoAdjust="0"/>
  </p:normalViewPr>
  <p:slideViewPr>
    <p:cSldViewPr>
      <p:cViewPr>
        <p:scale>
          <a:sx n="125" d="100"/>
          <a:sy n="125" d="100"/>
        </p:scale>
        <p:origin x="-122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p:nvPr/>
        </p:nvSpPr>
        <p:spPr>
          <a:xfrm>
            <a:off x="1828800" y="2240424"/>
            <a:ext cx="457200" cy="1034129"/>
          </a:xfrm>
          <a:prstGeom prst="rect">
            <a:avLst/>
          </a:prstGeom>
          <a:noFill/>
        </p:spPr>
        <p:txBody>
          <a:bodyPr lIns="0" tIns="9144" rIns="0" bIns="9144" anchor="ctr">
            <a:spAutoFit/>
          </a:bodyPr>
          <a:lstStyle/>
          <a:p>
            <a:pPr fontAlgn="auto">
              <a:spcBef>
                <a:spcPts val="0"/>
              </a:spcBef>
              <a:spcAft>
                <a:spcPts val="0"/>
              </a:spcAft>
              <a:defRPr/>
            </a:pPr>
            <a:r>
              <a:rPr kumimoji="0" lang="en-US" sz="6600" dirty="0">
                <a:effectLst>
                  <a:outerShdw blurRad="38100" dist="38100" dir="2700000" algn="tl">
                    <a:srgbClr val="000000">
                      <a:alpha val="43137"/>
                    </a:srgbClr>
                  </a:outerShdw>
                </a:effectLst>
                <a:latin typeface="+mn-lt"/>
                <a:ea typeface="+mn-ea"/>
                <a:cs typeface="+mn-cs"/>
              </a:rPr>
              <a:t>{</a:t>
            </a:r>
          </a:p>
        </p:txBody>
      </p:sp>
      <p:sp>
        <p:nvSpPr>
          <p:cNvPr id="2" name="Title 1"/>
          <p:cNvSpPr>
            <a:spLocks noGrp="1"/>
          </p:cNvSpPr>
          <p:nvPr>
            <p:ph type="ctrTitle"/>
          </p:nvPr>
        </p:nvSpPr>
        <p:spPr>
          <a:xfrm>
            <a:off x="777240" y="914400"/>
            <a:ext cx="7543800" cy="1614488"/>
          </a:xfrm>
        </p:spPr>
        <p:txBody>
          <a:bodyPr/>
          <a:lstStyle>
            <a:lvl1pP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F9FA13F1-8658-4503-91E7-37998593F827}" type="datetimeFigureOut">
              <a:rPr lang="en-US"/>
              <a:pPr>
                <a:defRPr/>
              </a:pPr>
              <a:t>5/16/2020</a:t>
            </a:fld>
            <a:endParaRPr lang="en-US"/>
          </a:p>
        </p:txBody>
      </p:sp>
      <p:sp>
        <p:nvSpPr>
          <p:cNvPr id="6" name="Slide Number Placeholder 15"/>
          <p:cNvSpPr>
            <a:spLocks noGrp="1"/>
          </p:cNvSpPr>
          <p:nvPr>
            <p:ph type="sldNum" sz="quarter" idx="11"/>
          </p:nvPr>
        </p:nvSpPr>
        <p:spPr/>
        <p:txBody>
          <a:bodyPr/>
          <a:lstStyle>
            <a:lvl1pPr>
              <a:defRPr/>
            </a:lvl1pPr>
          </a:lstStyle>
          <a:p>
            <a:pPr>
              <a:defRPr/>
            </a:pPr>
            <a:fld id="{7CAEBB9B-86B2-4DAD-9DF0-6F459F297B73}"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B39E80-E1D5-4BFA-BAE5-978E4F6F8AF9}" type="datetimeFigureOut">
              <a:rPr lang="en-US"/>
              <a:pPr>
                <a:defRPr/>
              </a:pPr>
              <a:t>5/16/2020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EC8465-30E7-4732-868F-BF5586327F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141A37C-497C-4C79-AF76-1DF02ED941E7}" type="datetimeFigureOut">
              <a:rPr lang="en-US"/>
              <a:pPr>
                <a:defRPr/>
              </a:pPr>
              <a:t>5/16/2020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DD070D-213B-4092-B9B6-F135494B4A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E1018E8B-411F-4A74-B792-149768AE5385}" type="datetimeFigureOut">
              <a:rPr lang="en-US"/>
              <a:pPr>
                <a:defRPr/>
              </a:pPr>
              <a:t>5/16/2020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2DB03-5A55-4AC8-AA58-86D6FB81F9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7"/>
          <p:cNvSpPr txBox="1"/>
          <p:nvPr/>
        </p:nvSpPr>
        <p:spPr>
          <a:xfrm>
            <a:off x="4267200" y="3056335"/>
            <a:ext cx="457200" cy="1015663"/>
          </a:xfrm>
          <a:prstGeom prst="rect">
            <a:avLst/>
          </a:prstGeom>
          <a:noFill/>
        </p:spPr>
        <p:txBody>
          <a:bodyPr lIns="0" tIns="0" rIns="0" bIns="0">
            <a:spAutoFit/>
          </a:bodyPr>
          <a:lstStyle/>
          <a:p>
            <a:pPr fontAlgn="auto">
              <a:spcBef>
                <a:spcPts val="0"/>
              </a:spcBef>
              <a:spcAft>
                <a:spcPts val="0"/>
              </a:spcAft>
              <a:defRPr/>
            </a:pPr>
            <a:r>
              <a:rPr kumimoji="0" lang="en-US" sz="6600" dirty="0">
                <a:effectLst>
                  <a:outerShdw blurRad="38100" dist="38100" dir="2700000" algn="tl">
                    <a:srgbClr val="000000">
                      <a:alpha val="43137"/>
                    </a:srgbClr>
                  </a:outerShdw>
                </a:effectLst>
                <a:latin typeface="+mn-lt"/>
                <a:ea typeface="+mn-ea"/>
                <a:cs typeface="+mn-cs"/>
              </a:rPr>
              <a:t>{</a:t>
            </a:r>
          </a:p>
        </p:txBody>
      </p:sp>
      <p:sp>
        <p:nvSpPr>
          <p:cNvPr id="3" name="Text Placeholder 2"/>
          <p:cNvSpPr>
            <a:spLocks noGrp="1"/>
          </p:cNvSpPr>
          <p:nvPr>
            <p:ph type="body" idx="1"/>
          </p:nvPr>
        </p:nvSpPr>
        <p:spPr>
          <a:xfrm>
            <a:off x="4572000" y="3200526"/>
            <a:ext cx="3733800" cy="54864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EFDE6BDA-C50D-4E2F-9FEE-BBAF30885239}" type="datetimeFigureOut">
              <a:rPr lang="en-US"/>
              <a:pPr>
                <a:defRPr/>
              </a:pPr>
              <a:t>5/16/2020</a:t>
            </a:fld>
            <a:endParaRPr lang="en-US"/>
          </a:p>
        </p:txBody>
      </p:sp>
      <p:sp>
        <p:nvSpPr>
          <p:cNvPr id="7" name="Slide Number Placeholder 12"/>
          <p:cNvSpPr>
            <a:spLocks noGrp="1"/>
          </p:cNvSpPr>
          <p:nvPr>
            <p:ph type="sldNum" sz="quarter" idx="11"/>
          </p:nvPr>
        </p:nvSpPr>
        <p:spPr/>
        <p:txBody>
          <a:bodyPr/>
          <a:lstStyle>
            <a:lvl1pPr>
              <a:defRPr/>
            </a:lvl1pPr>
          </a:lstStyle>
          <a:p>
            <a:pPr>
              <a:defRPr/>
            </a:pPr>
            <a:fld id="{83CCBC36-C128-4E01-B663-8CCBFF961F5F}" type="slidenum">
              <a:rPr lang="en-US"/>
              <a:pPr>
                <a:defRPr/>
              </a:pPr>
              <a:t>‹#›</a:t>
            </a:fld>
            <a:endParaRPr 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fld id="{AEA4D251-2882-47C8-BD34-E0B2353FFB7F}" type="datetimeFigureOut">
              <a:rPr lang="en-US"/>
              <a:pPr>
                <a:defRPr/>
              </a:pPr>
              <a:t>5/16/2020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EF8E5133-3A63-42C8-91E2-F3D8541C16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2"/>
          <p:cNvSpPr txBox="1"/>
          <p:nvPr/>
        </p:nvSpPr>
        <p:spPr>
          <a:xfrm>
            <a:off x="1057275" y="390525"/>
            <a:ext cx="457200" cy="923330"/>
          </a:xfrm>
          <a:prstGeom prst="rect">
            <a:avLst/>
          </a:prstGeom>
          <a:noFill/>
        </p:spPr>
        <p:txBody>
          <a:bodyPr lIns="0" tIns="0" rIns="0" bIns="0">
            <a:spAutoFit/>
          </a:bodyPr>
          <a:lstStyle/>
          <a:p>
            <a:pPr fontAlgn="auto">
              <a:spcBef>
                <a:spcPts val="0"/>
              </a:spcBef>
              <a:spcAft>
                <a:spcPts val="0"/>
              </a:spcAft>
              <a:defRPr/>
            </a:pPr>
            <a:r>
              <a:rPr kumimoji="0" lang="en-US" sz="6000" dirty="0">
                <a:effectLst>
                  <a:outerShdw blurRad="38100" dist="38100" dir="2700000" algn="tl">
                    <a:srgbClr val="000000">
                      <a:alpha val="43137"/>
                    </a:srgbClr>
                  </a:outerShdw>
                </a:effectLst>
                <a:latin typeface="+mn-lt"/>
                <a:ea typeface="+mn-ea"/>
                <a:cs typeface="+mn-cs"/>
              </a:rPr>
              <a:t>{</a:t>
            </a:r>
          </a:p>
        </p:txBody>
      </p:sp>
      <p:sp>
        <p:nvSpPr>
          <p:cNvPr id="8" name="TextBox 17"/>
          <p:cNvSpPr txBox="1"/>
          <p:nvPr/>
        </p:nvSpPr>
        <p:spPr>
          <a:xfrm>
            <a:off x="4779963" y="390525"/>
            <a:ext cx="457200" cy="923330"/>
          </a:xfrm>
          <a:prstGeom prst="rect">
            <a:avLst/>
          </a:prstGeom>
          <a:noFill/>
        </p:spPr>
        <p:txBody>
          <a:bodyPr lIns="0" tIns="0" rIns="0" bIns="0">
            <a:spAutoFit/>
          </a:bodyPr>
          <a:lstStyle/>
          <a:p>
            <a:pPr fontAlgn="auto">
              <a:spcBef>
                <a:spcPts val="0"/>
              </a:spcBef>
              <a:spcAft>
                <a:spcPts val="0"/>
              </a:spcAft>
              <a:defRPr/>
            </a:pPr>
            <a:r>
              <a:rPr kumimoji="0" lang="en-US" sz="6000" dirty="0">
                <a:effectLst>
                  <a:outerShdw blurRad="38100" dist="38100" dir="2700000" algn="tl">
                    <a:srgbClr val="000000">
                      <a:alpha val="43137"/>
                    </a:srgbClr>
                  </a:outerShdw>
                </a:effectLst>
                <a:latin typeface="+mn-lt"/>
                <a:ea typeface="+mn-ea"/>
                <a:cs typeface="+mn-cs"/>
              </a:rPr>
              <a:t>{</a:t>
            </a:r>
          </a:p>
        </p:txBody>
      </p:sp>
      <p:sp>
        <p:nvSpPr>
          <p:cNvPr id="3" name="Text Placeholder 2"/>
          <p:cNvSpPr>
            <a:spLocks noGrp="1"/>
          </p:cNvSpPr>
          <p:nvPr>
            <p:ph type="body" idx="1"/>
          </p:nvPr>
        </p:nvSpPr>
        <p:spPr>
          <a:xfrm>
            <a:off x="1341120" y="496482"/>
            <a:ext cx="3273552" cy="47982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496482"/>
            <a:ext cx="3273552" cy="47982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64F4F224-4ACF-4231-A0B2-47C7558F43E6}" type="datetimeFigureOut">
              <a:rPr lang="en-US"/>
              <a:pPr>
                <a:defRPr/>
              </a:pPr>
              <a:t>5/16/2020</a:t>
            </a:fld>
            <a:endParaRPr lang="en-US"/>
          </a:p>
        </p:txBody>
      </p:sp>
      <p:sp>
        <p:nvSpPr>
          <p:cNvPr id="10" name="Slide Number Placeholder 14"/>
          <p:cNvSpPr>
            <a:spLocks noGrp="1"/>
          </p:cNvSpPr>
          <p:nvPr>
            <p:ph type="sldNum" sz="quarter" idx="11"/>
          </p:nvPr>
        </p:nvSpPr>
        <p:spPr/>
        <p:txBody>
          <a:bodyPr/>
          <a:lstStyle>
            <a:lvl1pPr>
              <a:defRPr/>
            </a:lvl1pPr>
          </a:lstStyle>
          <a:p>
            <a:pPr>
              <a:defRPr/>
            </a:pPr>
            <a:fld id="{64099D31-48A6-4507-8EE7-C06C6061F42A}" type="slidenum">
              <a:rPr lang="en-US"/>
              <a:pPr>
                <a:defRPr/>
              </a:pPr>
              <a:t>‹#›</a:t>
            </a:fld>
            <a:endParaRPr 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EB1F7C-5BD3-411A-A5E3-67844B869119}" type="datetimeFigureOut">
              <a:rPr lang="en-US"/>
              <a:pPr>
                <a:defRPr/>
              </a:pPr>
              <a:t>5/16/2020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C8E4DF-D035-4438-8980-C221AE441E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8C92E1-AC72-4F66-AA95-F05D452647C9}" type="datetimeFigureOut">
              <a:rPr lang="en-US"/>
              <a:pPr>
                <a:defRPr/>
              </a:pPr>
              <a:t>5/16/2020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22B730-9FD8-40C4-B3C1-3CC16C0D95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8"/>
          <p:cNvSpPr txBox="1"/>
          <p:nvPr/>
        </p:nvSpPr>
        <p:spPr>
          <a:xfrm>
            <a:off x="5329238" y="1331119"/>
            <a:ext cx="457200" cy="1231106"/>
          </a:xfrm>
          <a:prstGeom prst="rect">
            <a:avLst/>
          </a:prstGeom>
          <a:noFill/>
        </p:spPr>
        <p:txBody>
          <a:bodyPr lIns="0" tIns="0" rIns="0" bIns="0">
            <a:spAutoFit/>
          </a:bodyPr>
          <a:lstStyle/>
          <a:p>
            <a:pPr fontAlgn="auto">
              <a:spcBef>
                <a:spcPts val="0"/>
              </a:spcBef>
              <a:spcAft>
                <a:spcPts val="0"/>
              </a:spcAft>
              <a:defRPr/>
            </a:pPr>
            <a:r>
              <a:rPr kumimoji="0" lang="en-US" sz="8000" dirty="0">
                <a:effectLst>
                  <a:outerShdw blurRad="38100" dist="38100" dir="2700000" algn="tl">
                    <a:srgbClr val="000000">
                      <a:alpha val="43137"/>
                    </a:srgbClr>
                  </a:outerShdw>
                </a:effectLst>
                <a:latin typeface="+mn-lt"/>
                <a:ea typeface="+mn-ea"/>
                <a:cs typeface="+mn-cs"/>
              </a:rPr>
              <a:t>{</a:t>
            </a:r>
          </a:p>
        </p:txBody>
      </p:sp>
      <p:sp>
        <p:nvSpPr>
          <p:cNvPr id="3" name="Content Placeholder 2"/>
          <p:cNvSpPr>
            <a:spLocks noGrp="1"/>
          </p:cNvSpPr>
          <p:nvPr>
            <p:ph idx="1"/>
          </p:nvPr>
        </p:nvSpPr>
        <p:spPr>
          <a:xfrm>
            <a:off x="838200" y="514351"/>
            <a:ext cx="4343400" cy="25717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514351"/>
            <a:ext cx="2590800" cy="257175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A5420A21-D795-401A-95D3-92CB6B197515}" type="datetimeFigureOut">
              <a:rPr lang="en-US"/>
              <a:pPr>
                <a:defRPr/>
              </a:pPr>
              <a:t>5/16/2020</a:t>
            </a:fld>
            <a:endParaRPr lang="en-US"/>
          </a:p>
        </p:txBody>
      </p:sp>
      <p:sp>
        <p:nvSpPr>
          <p:cNvPr id="7" name="Slide Number Placeholder 15"/>
          <p:cNvSpPr>
            <a:spLocks noGrp="1"/>
          </p:cNvSpPr>
          <p:nvPr>
            <p:ph type="sldNum" sz="quarter" idx="11"/>
          </p:nvPr>
        </p:nvSpPr>
        <p:spPr/>
        <p:txBody>
          <a:bodyPr/>
          <a:lstStyle>
            <a:lvl1pPr>
              <a:defRPr/>
            </a:lvl1pPr>
          </a:lstStyle>
          <a:p>
            <a:pPr>
              <a:defRPr/>
            </a:pPr>
            <a:fld id="{1BEBBC0D-7D50-48C9-AE7F-B10898CC0C67}" type="slidenum">
              <a:rPr lang="en-US"/>
              <a:pPr>
                <a:defRPr/>
              </a:pPr>
              <a:t>‹#›</a:t>
            </a:fld>
            <a:endParaRPr 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8"/>
          <p:cNvSpPr txBox="1"/>
          <p:nvPr/>
        </p:nvSpPr>
        <p:spPr>
          <a:xfrm>
            <a:off x="2435225" y="2499123"/>
            <a:ext cx="457200" cy="923330"/>
          </a:xfrm>
          <a:prstGeom prst="rect">
            <a:avLst/>
          </a:prstGeom>
          <a:noFill/>
        </p:spPr>
        <p:txBody>
          <a:bodyPr lIns="0" tIns="0" rIns="0" bIns="0">
            <a:spAutoFit/>
          </a:bodyPr>
          <a:lstStyle/>
          <a:p>
            <a:pPr fontAlgn="auto">
              <a:spcBef>
                <a:spcPts val="0"/>
              </a:spcBef>
              <a:spcAft>
                <a:spcPts val="0"/>
              </a:spcAft>
              <a:defRPr/>
            </a:pPr>
            <a:r>
              <a:rPr kumimoji="0" lang="en-US" sz="6000" dirty="0">
                <a:effectLst>
                  <a:outerShdw blurRad="38100" dist="38100" dir="2700000" algn="tl">
                    <a:srgbClr val="000000">
                      <a:alpha val="43137"/>
                    </a:srgbClr>
                  </a:outerShdw>
                </a:effectLst>
                <a:latin typeface="+mn-lt"/>
                <a:ea typeface="+mn-ea"/>
                <a:cs typeface="+mn-cs"/>
              </a:rPr>
              <a:t>{</a:t>
            </a:r>
          </a:p>
        </p:txBody>
      </p:sp>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2589785"/>
            <a:ext cx="5029200" cy="54060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166AEAD7-ACFB-484E-8E03-CC8EFDB27B09}" type="datetimeFigureOut">
              <a:rPr lang="en-US"/>
              <a:pPr>
                <a:defRPr/>
              </a:pPr>
              <a:t>5/16/2020</a:t>
            </a:fld>
            <a:endParaRPr lang="en-US"/>
          </a:p>
        </p:txBody>
      </p:sp>
      <p:sp>
        <p:nvSpPr>
          <p:cNvPr id="7" name="Slide Number Placeholder 13"/>
          <p:cNvSpPr>
            <a:spLocks noGrp="1"/>
          </p:cNvSpPr>
          <p:nvPr>
            <p:ph type="sldNum" sz="quarter" idx="11"/>
          </p:nvPr>
        </p:nvSpPr>
        <p:spPr/>
        <p:txBody>
          <a:bodyPr/>
          <a:lstStyle>
            <a:lvl1pPr>
              <a:defRPr/>
            </a:lvl1pPr>
          </a:lstStyle>
          <a:p>
            <a:pPr>
              <a:defRPr/>
            </a:pPr>
            <a:fld id="{D0FD8CC0-937A-4921-96EB-C49009CBADE2}" type="slidenum">
              <a:rPr lang="en-US"/>
              <a:pPr>
                <a:defRPr/>
              </a:pPr>
              <a:t>‹#›</a:t>
            </a:fld>
            <a:endParaRPr 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043A"/>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Title Placeholder 1"/>
          <p:cNvSpPr>
            <a:spLocks noGrp="1"/>
          </p:cNvSpPr>
          <p:nvPr>
            <p:ph type="title"/>
          </p:nvPr>
        </p:nvSpPr>
        <p:spPr>
          <a:xfrm>
            <a:off x="777875" y="3657600"/>
            <a:ext cx="7543800" cy="685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33600" y="514350"/>
            <a:ext cx="6096000" cy="274320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fontAlgn="auto">
              <a:spcBef>
                <a:spcPts val="0"/>
              </a:spcBef>
              <a:spcAft>
                <a:spcPts val="0"/>
              </a:spcAft>
              <a:defRPr kumimoji="0" sz="1100">
                <a:solidFill>
                  <a:schemeClr val="tx1">
                    <a:alpha val="60000"/>
                  </a:schemeClr>
                </a:solidFill>
                <a:effectLst/>
                <a:latin typeface="+mn-lt"/>
                <a:ea typeface="+mn-ea"/>
                <a:cs typeface="+mn-cs"/>
              </a:defRPr>
            </a:lvl1pPr>
          </a:lstStyle>
          <a:p>
            <a:pPr>
              <a:defRPr/>
            </a:pPr>
            <a:fld id="{B7E513CA-7B94-4CBE-8603-3A8A7CE68396}" type="datetimeFigureOut">
              <a:rPr lang="en-US"/>
              <a:pPr>
                <a:defRPr/>
              </a:pPr>
              <a:t>5/16/2020</a:t>
            </a:fld>
            <a:endParaRPr lang="en-US"/>
          </a:p>
        </p:txBody>
      </p:sp>
      <p:sp>
        <p:nvSpPr>
          <p:cNvPr id="5" name="Footer Placeholder 4"/>
          <p:cNvSpPr>
            <a:spLocks noGrp="1"/>
          </p:cNvSpPr>
          <p:nvPr>
            <p:ph type="ftr" sz="quarter" idx="3"/>
          </p:nvPr>
        </p:nvSpPr>
        <p:spPr>
          <a:xfrm>
            <a:off x="822325" y="4616054"/>
            <a:ext cx="4572000" cy="273844"/>
          </a:xfrm>
          <a:prstGeom prst="rect">
            <a:avLst/>
          </a:prstGeom>
        </p:spPr>
        <p:txBody>
          <a:bodyPr vert="horz" lIns="91440" tIns="45720" rIns="91440" bIns="45720" rtlCol="0" anchor="t"/>
          <a:lstStyle>
            <a:lvl1pPr algn="l" fontAlgn="auto">
              <a:spcBef>
                <a:spcPts val="0"/>
              </a:spcBef>
              <a:spcAft>
                <a:spcPts val="0"/>
              </a:spcAft>
              <a:defRPr kumimoji="0" sz="1100">
                <a:solidFill>
                  <a:schemeClr val="tx1">
                    <a:alpha val="60000"/>
                  </a:schemeClr>
                </a:solidFill>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2325" y="4381500"/>
            <a:ext cx="2133600" cy="228600"/>
          </a:xfrm>
          <a:prstGeom prst="rect">
            <a:avLst/>
          </a:prstGeom>
        </p:spPr>
        <p:txBody>
          <a:bodyPr vert="horz" lIns="91440" tIns="45720" rIns="91440" bIns="9144" rtlCol="0" anchor="b"/>
          <a:lstStyle>
            <a:lvl1pPr algn="l" fontAlgn="auto">
              <a:spcBef>
                <a:spcPts val="0"/>
              </a:spcBef>
              <a:spcAft>
                <a:spcPts val="0"/>
              </a:spcAft>
              <a:defRPr kumimoji="0" sz="1600">
                <a:solidFill>
                  <a:schemeClr val="tx1">
                    <a:alpha val="60000"/>
                  </a:schemeClr>
                </a:solidFill>
                <a:effectLst/>
                <a:latin typeface="+mn-lt"/>
                <a:ea typeface="+mn-ea"/>
                <a:cs typeface="+mn-cs"/>
              </a:defRPr>
            </a:lvl1pPr>
          </a:lstStyle>
          <a:p>
            <a:pPr>
              <a:defRPr/>
            </a:pPr>
            <a:fld id="{D91CA8EA-6067-4EBA-B3EC-7A0F6AB8B00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UWCCYF (Big5)"/>
        </a:defRPr>
      </a:lvl1pPr>
      <a:lvl2pPr algn="l" rtl="0" eaLnBrk="0" fontAlgn="base" hangingPunct="0">
        <a:spcBef>
          <a:spcPct val="0"/>
        </a:spcBef>
        <a:spcAft>
          <a:spcPct val="0"/>
        </a:spcAft>
        <a:defRPr sz="4900">
          <a:solidFill>
            <a:schemeClr val="tx1"/>
          </a:solidFill>
          <a:latin typeface="Arial Narrow" pitchFamily="34" charset="0"/>
          <a:ea typeface="UWCCYF (Big5)"/>
          <a:cs typeface="UWCCYF (Big5)"/>
        </a:defRPr>
      </a:lvl2pPr>
      <a:lvl3pPr algn="l" rtl="0" eaLnBrk="0" fontAlgn="base" hangingPunct="0">
        <a:spcBef>
          <a:spcPct val="0"/>
        </a:spcBef>
        <a:spcAft>
          <a:spcPct val="0"/>
        </a:spcAft>
        <a:defRPr sz="4900">
          <a:solidFill>
            <a:schemeClr val="tx1"/>
          </a:solidFill>
          <a:latin typeface="Arial Narrow" pitchFamily="34" charset="0"/>
          <a:ea typeface="UWCCYF (Big5)"/>
          <a:cs typeface="UWCCYF (Big5)"/>
        </a:defRPr>
      </a:lvl3pPr>
      <a:lvl4pPr algn="l" rtl="0" eaLnBrk="0" fontAlgn="base" hangingPunct="0">
        <a:spcBef>
          <a:spcPct val="0"/>
        </a:spcBef>
        <a:spcAft>
          <a:spcPct val="0"/>
        </a:spcAft>
        <a:defRPr sz="4900">
          <a:solidFill>
            <a:schemeClr val="tx1"/>
          </a:solidFill>
          <a:latin typeface="Arial Narrow" pitchFamily="34" charset="0"/>
          <a:ea typeface="UWCCYF (Big5)"/>
          <a:cs typeface="UWCCYF (Big5)"/>
        </a:defRPr>
      </a:lvl4pPr>
      <a:lvl5pPr algn="l" rtl="0" eaLnBrk="0" fontAlgn="base" hangingPunct="0">
        <a:spcBef>
          <a:spcPct val="0"/>
        </a:spcBef>
        <a:spcAft>
          <a:spcPct val="0"/>
        </a:spcAft>
        <a:defRPr sz="4900">
          <a:solidFill>
            <a:schemeClr val="tx1"/>
          </a:solidFill>
          <a:latin typeface="Arial Narrow" pitchFamily="34" charset="0"/>
          <a:ea typeface="UWCCYF (Big5)"/>
          <a:cs typeface="UWCCYF (Big5)"/>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UWCCYF (Big5)"/>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UWCCYF (Big5)"/>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UWCCYF (Big5)"/>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UWCCYF (Big5)"/>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UWCCYF (Big5)"/>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4370427"/>
          </a:xfrm>
          <a:prstGeom prst="rect">
            <a:avLst/>
          </a:prstGeom>
        </p:spPr>
        <p:txBody>
          <a:bodyPr wrap="square">
            <a:spAutoFit/>
          </a:bodyPr>
          <a:lstStyle/>
          <a:p>
            <a:pPr algn="ctr"/>
            <a:r>
              <a:rPr kumimoji="0" lang="zh-TW" altLang="zh-TW" dirty="0">
                <a:solidFill>
                  <a:srgbClr val="FFFF00"/>
                </a:solidFill>
                <a:effectLst>
                  <a:outerShdw blurRad="38100" dist="38100" dir="2700000" algn="tl">
                    <a:srgbClr val="000000"/>
                  </a:outerShdw>
                </a:effectLst>
              </a:rPr>
              <a:t> </a:t>
            </a:r>
            <a:endParaRPr kumimoji="0" lang="en-US" altLang="zh-TW" dirty="0" smtClean="0">
              <a:solidFill>
                <a:srgbClr val="FFFF00"/>
              </a:solidFill>
              <a:effectLst>
                <a:outerShdw blurRad="38100" dist="38100" dir="2700000" algn="tl">
                  <a:srgbClr val="000000"/>
                </a:outerShdw>
              </a:effectLst>
            </a:endParaRPr>
          </a:p>
          <a:p>
            <a:pPr algn="ctr"/>
            <a:r>
              <a:rPr lang="zh-TW" altLang="zh-TW" sz="4000" dirty="0">
                <a:solidFill>
                  <a:srgbClr val="FFFF00"/>
                </a:solidFill>
                <a:latin typeface="DFPYanKaiW5-B5" panose="03000500000000000000" pitchFamily="66" charset="-120"/>
                <a:ea typeface="DFPYanKaiW5-B5" panose="03000500000000000000" pitchFamily="66" charset="-120"/>
              </a:rPr>
              <a:t>爭取婚姻的雙贏</a:t>
            </a:r>
            <a:r>
              <a:rPr lang="zh-TW" altLang="zh-TW" sz="4000" dirty="0" smtClean="0">
                <a:solidFill>
                  <a:srgbClr val="FFFF00"/>
                </a:solidFill>
                <a:latin typeface="DFPYanKaiW5-B5" panose="03000500000000000000" pitchFamily="66" charset="-120"/>
                <a:ea typeface="DFPYanKaiW5-B5" panose="03000500000000000000" pitchFamily="66" charset="-120"/>
              </a:rPr>
              <a:t>－</a:t>
            </a:r>
            <a:endParaRPr lang="en-US" altLang="zh-TW" sz="4000" dirty="0" smtClean="0">
              <a:solidFill>
                <a:srgbClr val="FFFF00"/>
              </a:solidFill>
              <a:latin typeface="DFPYanKaiW5-B5" panose="03000500000000000000" pitchFamily="66" charset="-120"/>
              <a:ea typeface="DFPYanKaiW5-B5" panose="03000500000000000000" pitchFamily="66" charset="-120"/>
            </a:endParaRPr>
          </a:p>
          <a:p>
            <a:pPr algn="ctr"/>
            <a:r>
              <a:rPr lang="zh-TW" altLang="zh-TW" sz="6000" dirty="0" smtClean="0">
                <a:solidFill>
                  <a:srgbClr val="FFFF00"/>
                </a:solidFill>
                <a:latin typeface="DFPYanKaiW5-B5" panose="03000500000000000000" pitchFamily="66" charset="-120"/>
                <a:ea typeface="DFPYanKaiW5-B5" panose="03000500000000000000" pitchFamily="66" charset="-120"/>
              </a:rPr>
              <a:t>無聲無息</a:t>
            </a:r>
            <a:r>
              <a:rPr lang="zh-TW" altLang="zh-TW" sz="6000" dirty="0">
                <a:solidFill>
                  <a:srgbClr val="FFFF00"/>
                </a:solidFill>
                <a:latin typeface="DFPYanKaiW5-B5" panose="03000500000000000000" pitchFamily="66" charset="-120"/>
                <a:ea typeface="DFPYanKaiW5-B5" panose="03000500000000000000" pitchFamily="66" charset="-120"/>
              </a:rPr>
              <a:t>的暴力</a:t>
            </a:r>
          </a:p>
          <a:p>
            <a:pPr algn="ctr"/>
            <a:endParaRPr kumimoji="0" lang="zh-TW" altLang="en-US" sz="4000" dirty="0">
              <a:solidFill>
                <a:srgbClr val="FFFF00"/>
              </a:solidFill>
              <a:effectLst>
                <a:outerShdw blurRad="38100" dist="38100" dir="2700000" algn="tl">
                  <a:srgbClr val="000000"/>
                </a:outerShdw>
              </a:effectLst>
              <a:latin typeface="Times New Roman" pitchFamily="18" charset="0"/>
              <a:ea typeface="華康正顏楷體W5" pitchFamily="65" charset="-120"/>
            </a:endParaRPr>
          </a:p>
          <a:p>
            <a:pPr algn="ctr"/>
            <a:r>
              <a:rPr kumimoji="0" lang="zh-TW" altLang="en-US" sz="4000" dirty="0">
                <a:solidFill>
                  <a:srgbClr val="FFFF00"/>
                </a:solidFill>
                <a:effectLst>
                  <a:outerShdw blurRad="38100" dist="38100" dir="2700000" algn="tl">
                    <a:srgbClr val="000000"/>
                  </a:outerShdw>
                </a:effectLst>
                <a:latin typeface="Times New Roman" pitchFamily="18" charset="0"/>
                <a:ea typeface="標楷體" pitchFamily="65" charset="-120"/>
              </a:rPr>
              <a:t>讀經</a:t>
            </a:r>
            <a:r>
              <a:rPr kumimoji="0" lang="en-US" altLang="zh-TW" sz="4000" dirty="0" smtClean="0">
                <a:solidFill>
                  <a:srgbClr val="FFFF00"/>
                </a:solidFill>
                <a:effectLst>
                  <a:outerShdw blurRad="38100" dist="38100" dir="2700000" algn="tl">
                    <a:srgbClr val="000000"/>
                  </a:outerShdw>
                </a:effectLst>
                <a:latin typeface="Times New Roman" pitchFamily="18" charset="0"/>
                <a:ea typeface="標楷體" pitchFamily="65" charset="-120"/>
              </a:rPr>
              <a:t>﹕</a:t>
            </a:r>
            <a:r>
              <a:rPr kumimoji="0" lang="zh-TW" altLang="en-US" sz="4000" dirty="0" smtClean="0">
                <a:solidFill>
                  <a:srgbClr val="FFFF00"/>
                </a:solidFill>
                <a:effectLst>
                  <a:outerShdw blurRad="38100" dist="38100" dir="2700000" algn="tl">
                    <a:srgbClr val="000000"/>
                  </a:outerShdw>
                </a:effectLst>
                <a:latin typeface="Times New Roman" pitchFamily="18" charset="0"/>
                <a:ea typeface="標楷體" pitchFamily="65" charset="-120"/>
              </a:rPr>
              <a:t>士師記</a:t>
            </a:r>
            <a:r>
              <a:rPr kumimoji="0" lang="en-US" altLang="zh-TW" sz="4000" dirty="0" smtClean="0">
                <a:solidFill>
                  <a:srgbClr val="FFFF00"/>
                </a:solidFill>
                <a:effectLst>
                  <a:outerShdw blurRad="38100" dist="38100" dir="2700000" algn="tl">
                    <a:srgbClr val="000000"/>
                  </a:outerShdw>
                </a:effectLst>
                <a:latin typeface="Times New Roman" pitchFamily="18" charset="0"/>
                <a:ea typeface="標楷體" pitchFamily="65" charset="-120"/>
              </a:rPr>
              <a:t>19</a:t>
            </a:r>
            <a:r>
              <a:rPr kumimoji="0" lang="zh-TW" altLang="en-US" sz="4000" dirty="0" smtClean="0">
                <a:solidFill>
                  <a:srgbClr val="FFFF00"/>
                </a:solidFill>
                <a:effectLst>
                  <a:outerShdw blurRad="38100" dist="38100" dir="2700000" algn="tl">
                    <a:srgbClr val="000000"/>
                  </a:outerShdw>
                </a:effectLst>
                <a:latin typeface="Times New Roman" pitchFamily="18" charset="0"/>
                <a:ea typeface="標楷體" pitchFamily="65" charset="-120"/>
              </a:rPr>
              <a:t>章</a:t>
            </a:r>
            <a:r>
              <a:rPr kumimoji="0" lang="zh-TW" altLang="en-US" sz="4000" dirty="0" smtClean="0">
                <a:solidFill>
                  <a:srgbClr val="FFFF00"/>
                </a:solidFill>
                <a:latin typeface="Times New Roman" pitchFamily="18" charset="0"/>
              </a:rPr>
              <a:t> </a:t>
            </a:r>
            <a:endParaRPr kumimoji="0" lang="zh-TW" altLang="en-US" sz="4000" dirty="0">
              <a:solidFill>
                <a:srgbClr val="FFFF00"/>
              </a:solidFill>
              <a:effectLst>
                <a:outerShdw blurRad="38100" dist="38100" dir="2700000" algn="tl">
                  <a:srgbClr val="000000"/>
                </a:outerShdw>
              </a:effectLst>
              <a:latin typeface="Times New Roman" pitchFamily="18" charset="0"/>
              <a:ea typeface="華康正顏楷體W5" pitchFamily="65" charset="-120"/>
            </a:endParaRPr>
          </a:p>
          <a:p>
            <a:pPr algn="ctr"/>
            <a:endParaRPr kumimoji="0" lang="en-US" altLang="zh-TW" sz="4000" b="1" dirty="0">
              <a:solidFill>
                <a:srgbClr val="FFFF00"/>
              </a:solidFill>
              <a:effectLst>
                <a:outerShdw blurRad="38100" dist="38100" dir="2700000" algn="tl">
                  <a:srgbClr val="000000"/>
                </a:outerShdw>
              </a:effectLst>
              <a:latin typeface="Times New Roman" pitchFamily="18" charset="0"/>
            </a:endParaRPr>
          </a:p>
          <a:p>
            <a:pPr algn="ctr"/>
            <a:r>
              <a:rPr kumimoji="0" lang="en-US" altLang="zh-TW" sz="4000" dirty="0" smtClean="0">
                <a:solidFill>
                  <a:srgbClr val="FFFF00"/>
                </a:solidFill>
                <a:effectLst>
                  <a:outerShdw blurRad="38100" dist="38100" dir="2700000" algn="tl">
                    <a:srgbClr val="000000"/>
                  </a:outerShdw>
                </a:effectLst>
                <a:latin typeface="Times New Roman" pitchFamily="18" charset="0"/>
              </a:rPr>
              <a:t>2020/5/17 ACCCN   </a:t>
            </a:r>
            <a:r>
              <a:rPr kumimoji="0" lang="zh-TW" altLang="en-US" sz="4000" dirty="0" smtClean="0">
                <a:solidFill>
                  <a:srgbClr val="FFFF00"/>
                </a:solidFill>
                <a:effectLst>
                  <a:outerShdw blurRad="38100" dist="38100" dir="2700000" algn="tl">
                    <a:srgbClr val="000000"/>
                  </a:outerShdw>
                </a:effectLst>
                <a:latin typeface="Times New Roman" pitchFamily="18" charset="0"/>
                <a:ea typeface="標楷體" pitchFamily="65" charset="-120"/>
              </a:rPr>
              <a:t>張</a:t>
            </a:r>
            <a:r>
              <a:rPr kumimoji="0" lang="zh-TW" altLang="en-US" sz="4000" dirty="0">
                <a:solidFill>
                  <a:srgbClr val="FFFF00"/>
                </a:solidFill>
                <a:effectLst>
                  <a:outerShdw blurRad="38100" dist="38100" dir="2700000" algn="tl">
                    <a:srgbClr val="000000"/>
                  </a:outerShdw>
                </a:effectLst>
                <a:latin typeface="Times New Roman" pitchFamily="18" charset="0"/>
                <a:ea typeface="標楷體" pitchFamily="65" charset="-120"/>
              </a:rPr>
              <a:t>麟至 牧師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535" y="590550"/>
            <a:ext cx="4057135" cy="3970318"/>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DFKai-SB" panose="03000509000000000000" pitchFamily="65" charset="-120"/>
                <a:ea typeface="DFKai-SB" panose="03000509000000000000" pitchFamily="65" charset="-120"/>
              </a:rPr>
              <a:t>家暴一定要在發生的初期就制止﹐否則它會逐漸上升﹐釀成更大的災害</a:t>
            </a:r>
            <a:r>
              <a:rPr lang="en-US" altLang="zh-TW" sz="3600" dirty="0">
                <a:solidFill>
                  <a:srgbClr val="FFFF00"/>
                </a:solidFill>
                <a:latin typeface="DFKai-SB" panose="03000509000000000000" pitchFamily="65" charset="-120"/>
                <a:ea typeface="DFKai-SB" panose="03000509000000000000" pitchFamily="65" charset="-120"/>
              </a:rPr>
              <a:t>(</a:t>
            </a:r>
            <a:r>
              <a:rPr lang="zh-TW" altLang="zh-TW" sz="3600" dirty="0">
                <a:solidFill>
                  <a:srgbClr val="FFFF00"/>
                </a:solidFill>
                <a:latin typeface="DFKai-SB" panose="03000509000000000000" pitchFamily="65" charset="-120"/>
                <a:ea typeface="DFKai-SB" panose="03000509000000000000" pitchFamily="65" charset="-120"/>
              </a:rPr>
              <a:t>禍及兒女</a:t>
            </a:r>
            <a:r>
              <a:rPr lang="en-US" altLang="zh-TW" sz="3600" dirty="0">
                <a:solidFill>
                  <a:srgbClr val="FFFF00"/>
                </a:solidFill>
                <a:latin typeface="DFKai-SB" panose="03000509000000000000" pitchFamily="65" charset="-120"/>
                <a:ea typeface="DFKai-SB" panose="03000509000000000000" pitchFamily="65" charset="-120"/>
              </a:rPr>
              <a:t>)</a:t>
            </a:r>
            <a:r>
              <a:rPr lang="zh-TW" altLang="zh-TW" sz="3600" dirty="0">
                <a:solidFill>
                  <a:srgbClr val="FFFF00"/>
                </a:solidFill>
                <a:latin typeface="DFKai-SB" panose="03000509000000000000" pitchFamily="65" charset="-120"/>
                <a:ea typeface="DFKai-SB" panose="03000509000000000000" pitchFamily="65" charset="-120"/>
              </a:rPr>
              <a:t>﹑或痛苦</a:t>
            </a:r>
            <a:r>
              <a:rPr lang="en-US" altLang="zh-TW" sz="3600" dirty="0">
                <a:solidFill>
                  <a:srgbClr val="FFFF00"/>
                </a:solidFill>
                <a:latin typeface="DFKai-SB" panose="03000509000000000000" pitchFamily="65" charset="-120"/>
                <a:ea typeface="DFKai-SB" panose="03000509000000000000" pitchFamily="65" charset="-120"/>
              </a:rPr>
              <a:t>(</a:t>
            </a:r>
            <a:r>
              <a:rPr lang="zh-TW" altLang="zh-TW" sz="3600" dirty="0">
                <a:solidFill>
                  <a:srgbClr val="FFFF00"/>
                </a:solidFill>
                <a:latin typeface="DFKai-SB" panose="03000509000000000000" pitchFamily="65" charset="-120"/>
                <a:ea typeface="DFKai-SB" panose="03000509000000000000" pitchFamily="65" charset="-120"/>
              </a:rPr>
              <a:t>在</a:t>
            </a:r>
            <a:r>
              <a:rPr lang="zh-TW" altLang="zh-TW" sz="3600" dirty="0" smtClean="0">
                <a:solidFill>
                  <a:srgbClr val="FFFF00"/>
                </a:solidFill>
                <a:latin typeface="DFKai-SB" panose="03000509000000000000" pitchFamily="65" charset="-120"/>
                <a:ea typeface="DFKai-SB" panose="03000509000000000000" pitchFamily="65" charset="-120"/>
              </a:rPr>
              <a:t>本章經文</a:t>
            </a:r>
            <a:r>
              <a:rPr lang="zh-TW" altLang="zh-TW" sz="3600" dirty="0">
                <a:solidFill>
                  <a:srgbClr val="FFFF00"/>
                </a:solidFill>
                <a:latin typeface="DFKai-SB" panose="03000509000000000000" pitchFamily="65" charset="-120"/>
                <a:ea typeface="DFKai-SB" panose="03000509000000000000" pitchFamily="65" charset="-120"/>
              </a:rPr>
              <a:t>導致女子</a:t>
            </a:r>
            <a:r>
              <a:rPr lang="zh-TW" altLang="zh-TW" sz="3600" dirty="0" smtClean="0">
                <a:solidFill>
                  <a:srgbClr val="FFFF00"/>
                </a:solidFill>
                <a:latin typeface="DFKai-SB" panose="03000509000000000000" pitchFamily="65" charset="-120"/>
                <a:ea typeface="DFKai-SB" panose="03000509000000000000" pitchFamily="65" charset="-120"/>
              </a:rPr>
              <a:t>的死亡</a:t>
            </a:r>
            <a:r>
              <a:rPr lang="en-US" altLang="zh-TW" sz="3600" dirty="0">
                <a:solidFill>
                  <a:srgbClr val="FFFF00"/>
                </a:solidFill>
                <a:latin typeface="DFKai-SB" panose="03000509000000000000" pitchFamily="65" charset="-120"/>
                <a:ea typeface="DFKai-SB" panose="03000509000000000000" pitchFamily="65" charset="-120"/>
              </a:rPr>
              <a:t>)</a:t>
            </a:r>
            <a:r>
              <a:rPr lang="zh-TW" altLang="zh-TW" sz="3600" dirty="0">
                <a:solidFill>
                  <a:srgbClr val="FFFF00"/>
                </a:solidFill>
                <a:latin typeface="DFKai-SB" panose="03000509000000000000" pitchFamily="65" charset="-120"/>
                <a:ea typeface="DFKai-SB" panose="03000509000000000000" pitchFamily="65" charset="-120"/>
              </a:rPr>
              <a:t>。</a:t>
            </a:r>
            <a:endParaRPr kumimoji="0" lang="zh-TW" altLang="en-US" sz="3600" dirty="0">
              <a:solidFill>
                <a:srgbClr val="FFFF00"/>
              </a:solidFill>
              <a:latin typeface="DFKai-SB" panose="03000509000000000000" pitchFamily="65" charset="-120"/>
              <a:ea typeface="DFKai-SB" panose="03000509000000000000" pitchFamily="65"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847277"/>
            <a:ext cx="4934466" cy="3296224"/>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5105400" cy="2862322"/>
          </a:xfrm>
          <a:prstGeom prst="rect">
            <a:avLst/>
          </a:prstGeom>
          <a:noFill/>
          <a:ln w="9525">
            <a:noFill/>
            <a:miter lim="800000"/>
            <a:headEnd/>
            <a:tailEnd/>
          </a:ln>
        </p:spPr>
        <p:txBody>
          <a:bodyPr wrap="square">
            <a:spAutoFit/>
          </a:bodyPr>
          <a:lstStyle/>
          <a:p>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在每一次它暴發時﹐大概都循</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著的</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以下的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途徑前進</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ct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緊張升高</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爆發</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懊悔」</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57350"/>
            <a:ext cx="3487322" cy="3475338"/>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 y="1"/>
            <a:ext cx="6858000" cy="5143500"/>
          </a:xfrm>
          <a:prstGeom prst="rect">
            <a:avLst/>
          </a:prstGeom>
        </p:spPr>
      </p:pic>
      <p:sp>
        <p:nvSpPr>
          <p:cNvPr id="3" name="矩形 2"/>
          <p:cNvSpPr/>
          <p:nvPr/>
        </p:nvSpPr>
        <p:spPr>
          <a:xfrm>
            <a:off x="6858001" y="1200150"/>
            <a:ext cx="2286000" cy="2554545"/>
          </a:xfrm>
          <a:prstGeom prst="rect">
            <a:avLst/>
          </a:prstGeom>
        </p:spPr>
        <p:txBody>
          <a:bodyPr wrap="square">
            <a:spAutoFit/>
          </a:bodyPr>
          <a:lstStyle/>
          <a:p>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緊張</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升高</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爆發</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懊悔</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示好」</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循環的詳細說明</a:t>
            </a:r>
            <a:endParaRPr lang="zh-TW" altLang="en-US" sz="3200" dirty="0"/>
          </a:p>
        </p:txBody>
      </p:sp>
    </p:spTree>
    <p:extLst>
      <p:ext uri="{BB962C8B-B14F-4D97-AF65-F5344CB8AC3E}">
        <p14:creationId xmlns:p14="http://schemas.microsoft.com/office/powerpoint/2010/main" val="59586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6742"/>
            <a:ext cx="5486400" cy="5016758"/>
          </a:xfrm>
          <a:prstGeom prst="rect">
            <a:avLst/>
          </a:prstGeom>
        </p:spPr>
        <p:txBody>
          <a:bodyPr wrap="square">
            <a:spAutoFit/>
          </a:bodyPr>
          <a:lstStyle/>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利</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未</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人旅行</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50</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公里找</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回小妾﹐大概懊悔了</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然其</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癥結</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未</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解決</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﹐在這次衝突時﹐竟然</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將</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妾推出送死</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。罪人就像活火山﹐爆發</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後止息</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一陣子﹐</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不知</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何</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時再</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爆發﹐</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除非對</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自己的罪根痛下殺手﹐讓神的聖潔誕生在我們心裏﹐從根本處解決</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問題</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才</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可以給</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自己</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配偶</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家人帶來溫暖</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4931"/>
            <a:ext cx="3640015" cy="5143500"/>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4038600" cy="5078313"/>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家暴是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人類墮入罪</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中</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伴隨現象</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﹐歷史上不絕如縷﹐各種文化宗教背景都有。士師記</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章是</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3000</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前</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罪行</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宗教</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對家暴的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影響</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之統計數字</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Dr.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Martin,</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1987)</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491" y="1123951"/>
            <a:ext cx="5031093" cy="4019550"/>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077200" cy="5078313"/>
          </a:xfrm>
          <a:prstGeom prst="rect">
            <a:avLst/>
          </a:prstGeom>
          <a:noFill/>
          <a:ln w="9525">
            <a:noFill/>
            <a:miter lim="800000"/>
            <a:headEnd/>
            <a:tailEnd/>
          </a:ln>
        </p:spPr>
        <p:txBody>
          <a:bodyPr wrap="square">
            <a:spAutoFit/>
          </a:bodyPr>
          <a:lstStyle/>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無</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宗教</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29%</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無神論</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4%</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更</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正教</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37%</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天主教</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28%</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猶太教</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1%</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其他</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9%</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這個結論</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叫</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基督徒</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汗顏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﹕神的兒女進入婚姻後﹐怎會如此不靠主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恩而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失去見證﹖更難過的它帶給家人多少的痛苦。</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5715000" cy="3416320"/>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在第</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章裏﹐兩位當事人都沒有姓名﹐可是聖經的筆觸刻畫了栩栩如生的人物﹐幫助我們明瞭他們的心跡。這樣﹐我們可以從他們的悲劇中學習到正面的教訓。</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074" name="Picture 2" descr="C:\Users\Paul Chang\Pictures\Genesis-Abraham\Hagar and Kid Expelled\Agar et Ismaël by François-Joseph Navez 1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538"/>
            <a:ext cx="3404154" cy="515303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81000" y="3790950"/>
            <a:ext cx="5228968" cy="954107"/>
          </a:xfrm>
          <a:prstGeom prst="rect">
            <a:avLst/>
          </a:prstGeom>
        </p:spPr>
        <p:txBody>
          <a:bodyPr wrap="square">
            <a:spAutoFit/>
          </a:bodyPr>
          <a:lstStyle/>
          <a:p>
            <a:pPr algn="r"/>
            <a:r>
              <a:rPr lang="en-US" altLang="zh-TW" sz="2800" i="1" dirty="0" smtClean="0">
                <a:solidFill>
                  <a:srgbClr val="FF0000"/>
                </a:solidFill>
                <a:latin typeface="Times New Roman" panose="02020603050405020304" pitchFamily="18" charset="0"/>
                <a:cs typeface="Times New Roman" panose="02020603050405020304" pitchFamily="18" charset="0"/>
              </a:rPr>
              <a:t>Ha</a:t>
            </a:r>
            <a:r>
              <a:rPr lang="fr-FR" altLang="zh-TW" sz="2800" i="1" dirty="0" err="1" smtClean="0">
                <a:solidFill>
                  <a:srgbClr val="FF0000"/>
                </a:solidFill>
                <a:latin typeface="Times New Roman" panose="02020603050405020304" pitchFamily="18" charset="0"/>
                <a:cs typeface="Times New Roman" panose="02020603050405020304" pitchFamily="18" charset="0"/>
              </a:rPr>
              <a:t>gar</a:t>
            </a:r>
            <a:r>
              <a:rPr lang="fr-FR" altLang="zh-TW" sz="2800" i="1" dirty="0" smtClean="0">
                <a:solidFill>
                  <a:srgbClr val="FF0000"/>
                </a:solidFill>
                <a:latin typeface="Times New Roman" panose="02020603050405020304" pitchFamily="18" charset="0"/>
                <a:cs typeface="Times New Roman" panose="02020603050405020304" pitchFamily="18" charset="0"/>
              </a:rPr>
              <a:t> &amp; </a:t>
            </a:r>
            <a:r>
              <a:rPr lang="fr-FR" altLang="zh-TW" sz="2800" i="1" dirty="0">
                <a:solidFill>
                  <a:srgbClr val="FF0000"/>
                </a:solidFill>
                <a:latin typeface="Times New Roman" panose="02020603050405020304" pitchFamily="18" charset="0"/>
                <a:cs typeface="Times New Roman" panose="02020603050405020304" pitchFamily="18" charset="0"/>
              </a:rPr>
              <a:t>Ismaël</a:t>
            </a:r>
            <a:r>
              <a:rPr lang="fr-FR" altLang="zh-TW" sz="2800" dirty="0">
                <a:solidFill>
                  <a:srgbClr val="FF0000"/>
                </a:solidFill>
                <a:latin typeface="Times New Roman" panose="02020603050405020304" pitchFamily="18" charset="0"/>
                <a:cs typeface="Times New Roman" panose="02020603050405020304" pitchFamily="18" charset="0"/>
              </a:rPr>
              <a:t> </a:t>
            </a:r>
            <a:endParaRPr lang="fr-FR" altLang="zh-TW" sz="2800" dirty="0" smtClean="0">
              <a:solidFill>
                <a:srgbClr val="FF0000"/>
              </a:solidFill>
              <a:latin typeface="Times New Roman" panose="02020603050405020304" pitchFamily="18" charset="0"/>
              <a:cs typeface="Times New Roman" panose="02020603050405020304" pitchFamily="18" charset="0"/>
            </a:endParaRPr>
          </a:p>
          <a:p>
            <a:pPr algn="r"/>
            <a:r>
              <a:rPr lang="fr-FR" altLang="zh-TW" sz="2800" dirty="0" smtClean="0">
                <a:solidFill>
                  <a:srgbClr val="FF0000"/>
                </a:solidFill>
                <a:latin typeface="Times New Roman" panose="02020603050405020304" pitchFamily="18" charset="0"/>
                <a:cs typeface="Times New Roman" panose="02020603050405020304" pitchFamily="18" charset="0"/>
              </a:rPr>
              <a:t>by </a:t>
            </a:r>
            <a:r>
              <a:rPr lang="fr-FR" altLang="zh-TW" sz="2800" dirty="0">
                <a:solidFill>
                  <a:srgbClr val="FF0000"/>
                </a:solidFill>
                <a:latin typeface="Times New Roman" panose="02020603050405020304" pitchFamily="18" charset="0"/>
                <a:cs typeface="Times New Roman" panose="02020603050405020304" pitchFamily="18" charset="0"/>
              </a:rPr>
              <a:t>François-Joseph Navez 1820</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832092"/>
          </a:xfrm>
          <a:prstGeom prst="rect">
            <a:avLst/>
          </a:prstGeom>
          <a:noFill/>
          <a:ln w="9525">
            <a:noFill/>
            <a:miter lim="800000"/>
            <a:headEnd/>
            <a:tailEnd/>
          </a:ln>
        </p:spPr>
        <p:txBody>
          <a:bodyPr wrap="square">
            <a:spAutoFit/>
          </a:bodyPr>
          <a:lstStyle/>
          <a:p>
            <a:pPr algn="ctr"/>
            <a:r>
              <a:rPr lang="zh-TW" altLang="zh-TW" sz="40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栩栩如生主角</a:t>
            </a:r>
          </a:p>
          <a:p>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19.2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妾</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「行淫」</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he-IL"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תִּזְנֶ֤ה</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i="1" dirty="0" err="1"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tizneh</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這個動詞</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he-IL"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זנה</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i="1" dirty="0" err="1"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zanah</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很</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特別</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﹐同一字眼</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有兩意</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。第一意是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行淫</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﹐如一般譯</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法</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約有</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90</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次</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它另</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字</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源是亞甲文的</a:t>
            </a:r>
            <a:r>
              <a:rPr lang="en-US" altLang="zh-TW" sz="3600" i="1" dirty="0" err="1">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zenū</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﹐意思是「生氣﹑恨惡」</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LXX</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生氣</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Targum</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蔑視</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RSV</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NRSV, NLT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採</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此此</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譯。</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Daniel </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I.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Block</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以為</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此</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譯合</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符上下文。</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4350"/>
            <a:ext cx="8458200" cy="3970318"/>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妾</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he-IL"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פִּילֶגֶשׁ</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i="1" dirty="0" err="1"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peelegesh</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連用「</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女人」</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he-IL"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אִשָּׁה</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err="1" smtClean="0">
                <a:solidFill>
                  <a:srgbClr val="FFFF00"/>
                </a:solidFill>
                <a:latin typeface="Times New Roman" panose="02020603050405020304" pitchFamily="18" charset="0"/>
                <a:cs typeface="Times New Roman" panose="02020603050405020304" pitchFamily="18" charset="0"/>
              </a:rPr>
              <a:t>Ishshah</a:t>
            </a:r>
            <a:r>
              <a:rPr lang="en-US" altLang="zh-TW" sz="3600" dirty="0" smtClean="0">
                <a:solidFill>
                  <a:srgbClr val="FFFF00"/>
                </a:solidFill>
                <a:latin typeface="Times New Roman" panose="02020603050405020304" pitchFamily="18" charset="0"/>
                <a:cs typeface="Times New Roman" panose="02020603050405020304" pitchFamily="18" charset="0"/>
              </a:rPr>
              <a:t>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19.1, 26, 27)</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外﹐</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尚</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用「女孩」</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he-IL"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נַעֲרָה</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i="1" dirty="0" err="1"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na‘arah</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4, 5, 6, 8, 9)</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HALOT: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新</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娶入門的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女孩。</a:t>
            </a:r>
            <a:r>
              <a:rPr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她</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猶大支派的﹐跨</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40-50</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公里嫁出去﹐也</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算遠嫁</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。新婚</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不久</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先生鬧</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意氣﹐氣到膽敢走</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了近</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50</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公里回娘家</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待</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待了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四</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月</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5791200" cy="4031873"/>
          </a:xfrm>
          <a:prstGeom prst="rect">
            <a:avLst/>
          </a:prstGeom>
          <a:noFill/>
          <a:ln w="9525">
            <a:noFill/>
            <a:miter lim="800000"/>
            <a:headEnd/>
            <a:tailEnd/>
          </a:ln>
        </p:spPr>
        <p:txBody>
          <a:bodyPr wrap="square">
            <a:spAutoFit/>
          </a:bodyPr>
          <a:lstStyle/>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男主角利</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未</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人住</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在以法蓮的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山地。應</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是哥轄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族</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示</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劍等</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四城</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。利</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未人分住各支派是</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為了教導</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律法</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但</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現在我往耶和華的殿去。」</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(18)</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sym typeface="Wingdings" panose="05000000000000000000" pitchFamily="2" charset="2"/>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住</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在示</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羅。然而</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示羅似沒事奉</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而在</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娶女孩</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為妾</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。日子</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過得還不錯</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﹐有僕人﹐至少有</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兩匹驢。</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4098" name="Picture 2" descr="C:\Users\Paul Chang\Pictures\Judges\The Levite of Ephraim by Francesco Hayez 1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50754"/>
            <a:ext cx="3276600" cy="417781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14400" y="4171950"/>
            <a:ext cx="4800600" cy="830997"/>
          </a:xfrm>
          <a:prstGeom prst="rect">
            <a:avLst/>
          </a:prstGeom>
        </p:spPr>
        <p:txBody>
          <a:bodyPr wrap="square">
            <a:spAutoFit/>
          </a:bodyPr>
          <a:lstStyle/>
          <a:p>
            <a:pPr algn="r"/>
            <a:r>
              <a:rPr lang="en-US" altLang="zh-TW" sz="2400" i="1" dirty="0">
                <a:solidFill>
                  <a:srgbClr val="FF0000"/>
                </a:solidFill>
                <a:latin typeface="Times New Roman" panose="02020603050405020304" pitchFamily="18" charset="0"/>
                <a:cs typeface="Times New Roman" panose="02020603050405020304" pitchFamily="18" charset="0"/>
              </a:rPr>
              <a:t>The Levite of Ephraim </a:t>
            </a:r>
            <a:endParaRPr lang="en-US" altLang="zh-TW" sz="2400" i="1" dirty="0" smtClean="0">
              <a:solidFill>
                <a:srgbClr val="FF0000"/>
              </a:solidFill>
              <a:latin typeface="Times New Roman" panose="02020603050405020304" pitchFamily="18" charset="0"/>
              <a:cs typeface="Times New Roman" panose="02020603050405020304" pitchFamily="18" charset="0"/>
            </a:endParaRPr>
          </a:p>
          <a:p>
            <a:pPr algn="r"/>
            <a:r>
              <a:rPr lang="en-US" altLang="zh-TW" sz="2400" dirty="0" smtClean="0">
                <a:solidFill>
                  <a:srgbClr val="FF0000"/>
                </a:solidFill>
                <a:latin typeface="Times New Roman" panose="02020603050405020304" pitchFamily="18" charset="0"/>
                <a:cs typeface="Times New Roman" panose="02020603050405020304" pitchFamily="18" charset="0"/>
              </a:rPr>
              <a:t>by </a:t>
            </a:r>
            <a:r>
              <a:rPr lang="en-US" altLang="zh-TW" sz="2400" dirty="0">
                <a:solidFill>
                  <a:srgbClr val="FF0000"/>
                </a:solidFill>
                <a:latin typeface="Times New Roman" panose="02020603050405020304" pitchFamily="18" charset="0"/>
                <a:cs typeface="Times New Roman" panose="02020603050405020304" pitchFamily="18" charset="0"/>
              </a:rPr>
              <a:t>Francesco </a:t>
            </a:r>
            <a:r>
              <a:rPr lang="en-US" altLang="zh-TW" sz="2400" dirty="0" err="1">
                <a:solidFill>
                  <a:srgbClr val="FF0000"/>
                </a:solidFill>
                <a:latin typeface="Times New Roman" panose="02020603050405020304" pitchFamily="18" charset="0"/>
                <a:cs typeface="Times New Roman" panose="02020603050405020304" pitchFamily="18" charset="0"/>
              </a:rPr>
              <a:t>Hayez</a:t>
            </a:r>
            <a:r>
              <a:rPr lang="en-US" altLang="zh-TW" sz="2400" dirty="0">
                <a:solidFill>
                  <a:srgbClr val="FF0000"/>
                </a:solidFill>
                <a:latin typeface="Times New Roman" panose="02020603050405020304" pitchFamily="18" charset="0"/>
                <a:cs typeface="Times New Roman" panose="02020603050405020304" pitchFamily="18" charset="0"/>
              </a:rPr>
              <a:t> 1842</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33350"/>
            <a:ext cx="9144000" cy="4585871"/>
          </a:xfrm>
          <a:prstGeom prst="rect">
            <a:avLst/>
          </a:prstGeom>
          <a:noFill/>
          <a:ln w="9525">
            <a:noFill/>
            <a:miter lim="800000"/>
            <a:headEnd/>
            <a:tailEnd/>
          </a:ln>
        </p:spPr>
        <p:txBody>
          <a:bodyPr wrap="square">
            <a:spAutoFit/>
          </a:bodyPr>
          <a:lstStyle/>
          <a:p>
            <a:pPr algn="ctr"/>
            <a:r>
              <a:rPr lang="zh-TW" altLang="zh-TW" sz="40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請聽驚恐吶喊</a:t>
            </a:r>
          </a:p>
          <a:p>
            <a:pPr algn="just"/>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家暴</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安靜的﹑無聲無息的</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暴力</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發生地點在臥房內</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受害者不張揚</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﹐忍著不說</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士</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師記</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章家暴血腥畫面</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聽</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受害者</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聲音﹐今</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亦如</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此。</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聽見</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她心中的吶喊嗎﹖</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026" name="Picture 2" descr="C:\Users\Paul Chang\Pictures\The Scream (Norwegian Skrik) by Edvard Munch 1893 at National Gallery and Munch Museum, Oslo, Norw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1" y="1076420"/>
            <a:ext cx="3276600" cy="4067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8534400" cy="3970318"/>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四</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月頗久。小女生不想</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回去了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﹐既然</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出走</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﹐沒</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打算回去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她</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倒像現代獨立</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女性。當初嫁</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出去一</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定下了很大的決心。按</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當時風俗﹐女子出嫁就是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先生的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附屬</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不再擁有自己﹐</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被</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聘下來</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。回鄉作人</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也難</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所以</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丈人</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樂見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女婿迎回女兒﹐這樣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問題就解決了。</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8534400" cy="4524315"/>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利</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未人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找到小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妾</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用好話勸她回來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與</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爾後的描述兜</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不攏來。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十分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冷</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血</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無情﹗為</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何</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放</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低</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身段相勸﹖因他</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理屈。在家暴的「緊張升高</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爆發</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懊悔」循環裏</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﹐為解決</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僵局</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﹐採低姿態。良心</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也告訴</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他先前不對</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現在懊悔</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。新婚</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後</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發生什麼</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事﹐經文</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沒</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寫</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第一</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幕就是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小</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女子</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遠</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走</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50</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公里﹐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氣回娘家。</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4350"/>
            <a:ext cx="8534400" cy="4031873"/>
          </a:xfrm>
          <a:prstGeom prst="rect">
            <a:avLst/>
          </a:prstGeom>
          <a:noFill/>
          <a:ln w="9525">
            <a:noFill/>
            <a:miter lim="800000"/>
            <a:headEnd/>
            <a:tailEnd/>
          </a:ln>
        </p:spPr>
        <p:txBody>
          <a:bodyPr wrap="square">
            <a:spAutoFit/>
          </a:bodyPr>
          <a:lstStyle/>
          <a:p>
            <a:pPr algn="just"/>
            <a:r>
              <a:rPr lang="zh-TW" altLang="zh-TW" sz="3200" dirty="0" smtClean="0">
                <a:solidFill>
                  <a:srgbClr val="FFFF00"/>
                </a:solidFill>
                <a:latin typeface="DFKai-SB" panose="03000509000000000000" pitchFamily="65" charset="-120"/>
                <a:ea typeface="DFKai-SB" panose="03000509000000000000" pitchFamily="65" charset="-120"/>
              </a:rPr>
              <a:t>從小女子氣回娘家</a:t>
            </a:r>
            <a:r>
              <a:rPr lang="en-US" altLang="zh-TW" sz="3200" dirty="0" smtClean="0">
                <a:solidFill>
                  <a:srgbClr val="FFFF00"/>
                </a:solidFill>
                <a:latin typeface="DFKai-SB" panose="03000509000000000000" pitchFamily="65" charset="-120"/>
                <a:ea typeface="DFKai-SB" panose="03000509000000000000" pitchFamily="65" charset="-120"/>
              </a:rPr>
              <a:t>﹑</a:t>
            </a:r>
            <a:r>
              <a:rPr lang="zh-TW" altLang="zh-TW" sz="3200" dirty="0" smtClean="0">
                <a:solidFill>
                  <a:srgbClr val="FFFF00"/>
                </a:solidFill>
                <a:latin typeface="DFKai-SB" panose="03000509000000000000" pitchFamily="65" charset="-120"/>
                <a:ea typeface="DFKai-SB" panose="03000509000000000000" pitchFamily="65" charset="-120"/>
              </a:rPr>
              <a:t>丈人熱情</a:t>
            </a:r>
            <a:r>
              <a:rPr lang="zh-TW" altLang="en-US" sz="3200" dirty="0" smtClean="0">
                <a:solidFill>
                  <a:srgbClr val="FFFF00"/>
                </a:solidFill>
                <a:latin typeface="DFKai-SB" panose="03000509000000000000" pitchFamily="65" charset="-120"/>
                <a:ea typeface="DFKai-SB" panose="03000509000000000000" pitchFamily="65" charset="-120"/>
              </a:rPr>
              <a:t>接待</a:t>
            </a:r>
            <a:r>
              <a:rPr lang="zh-TW" altLang="zh-TW" sz="3200" dirty="0" smtClean="0">
                <a:solidFill>
                  <a:srgbClr val="FFFF00"/>
                </a:solidFill>
                <a:latin typeface="DFKai-SB" panose="03000509000000000000" pitchFamily="65" charset="-120"/>
                <a:ea typeface="DFKai-SB" panose="03000509000000000000" pitchFamily="65" charset="-120"/>
              </a:rPr>
              <a:t>女婿﹐可判斷這是溫暖的家。女孩絕不是家暴背景長</a:t>
            </a:r>
            <a:r>
              <a:rPr lang="zh-TW" altLang="en-US" sz="3200" dirty="0" smtClean="0">
                <a:solidFill>
                  <a:srgbClr val="FFFF00"/>
                </a:solidFill>
                <a:latin typeface="DFKai-SB" panose="03000509000000000000" pitchFamily="65" charset="-120"/>
                <a:ea typeface="DFKai-SB" panose="03000509000000000000" pitchFamily="65" charset="-120"/>
              </a:rPr>
              <a:t>大</a:t>
            </a:r>
            <a:r>
              <a:rPr lang="zh-TW" altLang="zh-TW" sz="3200" dirty="0" smtClean="0">
                <a:solidFill>
                  <a:srgbClr val="FFFF00"/>
                </a:solidFill>
                <a:latin typeface="DFKai-SB" panose="03000509000000000000" pitchFamily="65" charset="-120"/>
                <a:ea typeface="DFKai-SB" panose="03000509000000000000" pitchFamily="65" charset="-120"/>
              </a:rPr>
              <a:t>的﹐是被父母呵護</a:t>
            </a:r>
            <a:endParaRPr lang="en-US" altLang="zh-TW" sz="3200" dirty="0" smtClean="0">
              <a:solidFill>
                <a:srgbClr val="FFFF00"/>
              </a:solidFill>
              <a:latin typeface="DFKai-SB" panose="03000509000000000000" pitchFamily="65" charset="-120"/>
              <a:ea typeface="DFKai-SB" panose="03000509000000000000" pitchFamily="65" charset="-120"/>
            </a:endParaRPr>
          </a:p>
          <a:p>
            <a:pPr algn="just"/>
            <a:r>
              <a:rPr lang="zh-TW" altLang="zh-TW" sz="3200" dirty="0" smtClean="0">
                <a:solidFill>
                  <a:srgbClr val="FFFF00"/>
                </a:solidFill>
                <a:latin typeface="DFKai-SB" panose="03000509000000000000" pitchFamily="65" charset="-120"/>
                <a:ea typeface="DFKai-SB" panose="03000509000000000000" pitchFamily="65" charset="-120"/>
              </a:rPr>
              <a:t>長大的。</a:t>
            </a:r>
            <a:r>
              <a:rPr lang="zh-TW" altLang="en-US" sz="3200" dirty="0" smtClean="0">
                <a:solidFill>
                  <a:srgbClr val="FFFF00"/>
                </a:solidFill>
                <a:latin typeface="DFKai-SB" panose="03000509000000000000" pitchFamily="65" charset="-120"/>
                <a:ea typeface="DFKai-SB" panose="03000509000000000000" pitchFamily="65" charset="-120"/>
              </a:rPr>
              <a:t>但</a:t>
            </a:r>
            <a:r>
              <a:rPr lang="zh-TW" altLang="zh-TW" sz="3200" dirty="0" smtClean="0">
                <a:solidFill>
                  <a:srgbClr val="FFFF00"/>
                </a:solidFill>
                <a:latin typeface="DFKai-SB" panose="03000509000000000000" pitchFamily="65" charset="-120"/>
                <a:ea typeface="DFKai-SB" panose="03000509000000000000" pitchFamily="65" charset="-120"/>
              </a:rPr>
              <a:t>父親為</a:t>
            </a:r>
            <a:endParaRPr lang="en-US" altLang="zh-TW" sz="3200" dirty="0" smtClean="0">
              <a:solidFill>
                <a:srgbClr val="FFFF00"/>
              </a:solidFill>
              <a:latin typeface="DFKai-SB" panose="03000509000000000000" pitchFamily="65" charset="-120"/>
              <a:ea typeface="DFKai-SB" panose="03000509000000000000" pitchFamily="65" charset="-120"/>
            </a:endParaRPr>
          </a:p>
          <a:p>
            <a:pPr algn="just"/>
            <a:r>
              <a:rPr lang="zh-TW" altLang="zh-TW" sz="3200" dirty="0" smtClean="0">
                <a:solidFill>
                  <a:srgbClr val="FFFF00"/>
                </a:solidFill>
                <a:latin typeface="DFKai-SB" panose="03000509000000000000" pitchFamily="65" charset="-120"/>
                <a:ea typeface="DFKai-SB" panose="03000509000000000000" pitchFamily="65" charset="-120"/>
              </a:rPr>
              <a:t>何讓她嫁給年齡差</a:t>
            </a:r>
            <a:endParaRPr lang="en-US" altLang="zh-TW" sz="3200" dirty="0" smtClean="0">
              <a:solidFill>
                <a:srgbClr val="FFFF00"/>
              </a:solidFill>
              <a:latin typeface="DFKai-SB" panose="03000509000000000000" pitchFamily="65" charset="-120"/>
              <a:ea typeface="DFKai-SB" panose="03000509000000000000" pitchFamily="65" charset="-120"/>
            </a:endParaRPr>
          </a:p>
          <a:p>
            <a:pPr algn="just"/>
            <a:r>
              <a:rPr lang="zh-TW" altLang="zh-TW" sz="3200" dirty="0" smtClean="0">
                <a:solidFill>
                  <a:srgbClr val="FFFF00"/>
                </a:solidFill>
                <a:latin typeface="DFKai-SB" panose="03000509000000000000" pitchFamily="65" charset="-120"/>
                <a:ea typeface="DFKai-SB" panose="03000509000000000000" pitchFamily="65" charset="-120"/>
              </a:rPr>
              <a:t>大的利未人作妾﹐</a:t>
            </a:r>
            <a:endParaRPr lang="en-US" altLang="zh-TW" sz="3200" dirty="0" smtClean="0">
              <a:solidFill>
                <a:srgbClr val="FFFF00"/>
              </a:solidFill>
              <a:latin typeface="DFKai-SB" panose="03000509000000000000" pitchFamily="65" charset="-120"/>
              <a:ea typeface="DFKai-SB" panose="03000509000000000000" pitchFamily="65" charset="-120"/>
            </a:endParaRPr>
          </a:p>
          <a:p>
            <a:pPr algn="just"/>
            <a:r>
              <a:rPr lang="zh-TW" altLang="zh-TW" sz="3200" dirty="0" smtClean="0">
                <a:solidFill>
                  <a:srgbClr val="FFFF00"/>
                </a:solidFill>
                <a:latin typeface="DFKai-SB" panose="03000509000000000000" pitchFamily="65" charset="-120"/>
                <a:ea typeface="DFKai-SB" panose="03000509000000000000" pitchFamily="65" charset="-120"/>
              </a:rPr>
              <a:t>而且遠</a:t>
            </a:r>
            <a:r>
              <a:rPr lang="zh-TW" altLang="en-US" sz="3200" dirty="0" smtClean="0">
                <a:solidFill>
                  <a:srgbClr val="FFFF00"/>
                </a:solidFill>
                <a:latin typeface="DFKai-SB" panose="03000509000000000000" pitchFamily="65" charset="-120"/>
                <a:ea typeface="DFKai-SB" panose="03000509000000000000" pitchFamily="65" charset="-120"/>
              </a:rPr>
              <a:t>嫁</a:t>
            </a:r>
            <a:r>
              <a:rPr lang="zh-TW" altLang="zh-TW" sz="3200" dirty="0" smtClean="0">
                <a:solidFill>
                  <a:srgbClr val="FFFF00"/>
                </a:solidFill>
                <a:latin typeface="DFKai-SB" panose="03000509000000000000" pitchFamily="65" charset="-120"/>
                <a:ea typeface="DFKai-SB" panose="03000509000000000000" pitchFamily="65" charset="-120"/>
              </a:rPr>
              <a:t>﹐不便就</a:t>
            </a:r>
            <a:endParaRPr lang="en-US" altLang="zh-TW" sz="3200" dirty="0" smtClean="0">
              <a:solidFill>
                <a:srgbClr val="FFFF00"/>
              </a:solidFill>
              <a:latin typeface="DFKai-SB" panose="03000509000000000000" pitchFamily="65" charset="-120"/>
              <a:ea typeface="DFKai-SB" panose="03000509000000000000" pitchFamily="65" charset="-120"/>
            </a:endParaRPr>
          </a:p>
          <a:p>
            <a:pPr algn="just"/>
            <a:r>
              <a:rPr lang="zh-TW" altLang="zh-TW" sz="3200" dirty="0" smtClean="0">
                <a:solidFill>
                  <a:srgbClr val="FFFF00"/>
                </a:solidFill>
                <a:latin typeface="DFKai-SB" panose="03000509000000000000" pitchFamily="65" charset="-120"/>
                <a:ea typeface="DFKai-SB" panose="03000509000000000000" pitchFamily="65" charset="-120"/>
              </a:rPr>
              <a:t>近關懷</a:t>
            </a:r>
            <a:r>
              <a:rPr lang="en-US" altLang="zh-TW" sz="3200" dirty="0" smtClean="0">
                <a:solidFill>
                  <a:srgbClr val="FFFF00"/>
                </a:solidFill>
                <a:latin typeface="DFKai-SB" panose="03000509000000000000" pitchFamily="65" charset="-120"/>
                <a:ea typeface="DFKai-SB" panose="03000509000000000000" pitchFamily="65" charset="-120"/>
              </a:rPr>
              <a:t>﹖</a:t>
            </a:r>
            <a:endParaRPr kumimoji="0" lang="zh-TW" altLang="en-US" sz="3200" dirty="0">
              <a:solidFill>
                <a:srgbClr val="FFFF00"/>
              </a:solidFill>
              <a:latin typeface="DFKai-SB" panose="03000509000000000000" pitchFamily="65" charset="-120"/>
              <a:ea typeface="DFKai-SB"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372" y="1733550"/>
            <a:ext cx="5471332" cy="3409950"/>
          </a:xfrm>
          <a:prstGeom prst="rect">
            <a:avLst/>
          </a:prstGeom>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3724096"/>
          </a:xfrm>
          <a:prstGeom prst="rect">
            <a:avLst/>
          </a:prstGeom>
          <a:noFill/>
          <a:ln w="9525">
            <a:noFill/>
            <a:miter lim="800000"/>
            <a:headEnd/>
            <a:tailEnd/>
          </a:ln>
        </p:spPr>
        <p:txBody>
          <a:bodyPr wrap="square">
            <a:spAutoFit/>
          </a:bodyPr>
          <a:lstStyle/>
          <a:p>
            <a:pPr algn="ctr"/>
            <a:r>
              <a:rPr lang="zh-TW" altLang="zh-TW" sz="4000" dirty="0">
                <a:solidFill>
                  <a:srgbClr val="FFFF00"/>
                </a:solidFill>
                <a:latin typeface="DFLiShuW5-B5" panose="03000509000000000000" pitchFamily="65" charset="-120"/>
                <a:ea typeface="DFLiShuW5-B5" panose="03000509000000000000" pitchFamily="65" charset="-120"/>
              </a:rPr>
              <a:t>選民所多瑪化</a:t>
            </a:r>
          </a:p>
          <a:p>
            <a:pPr algn="just"/>
            <a:endParaRPr lang="en-US" altLang="zh-TW" sz="1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丈人</a:t>
            </a:r>
            <a:r>
              <a:rPr lang="zh-TW" altLang="zh-TW" sz="3600" dirty="0">
                <a:solidFill>
                  <a:srgbClr val="FFFF00"/>
                </a:solidFill>
                <a:latin typeface="DFKai-SB" panose="03000509000000000000" pitchFamily="65" charset="-120"/>
                <a:ea typeface="DFKai-SB" panose="03000509000000000000" pitchFamily="65" charset="-120"/>
              </a:rPr>
              <a:t>過度的熱心招待種下了女兒的</a:t>
            </a:r>
            <a:r>
              <a:rPr lang="zh-TW" altLang="zh-TW" sz="3600" dirty="0" smtClean="0">
                <a:solidFill>
                  <a:srgbClr val="FFFF00"/>
                </a:solidFill>
                <a:latin typeface="DFKai-SB" panose="03000509000000000000" pitchFamily="65" charset="-120"/>
                <a:ea typeface="DFKai-SB" panose="03000509000000000000" pitchFamily="65" charset="-120"/>
              </a:rPr>
              <a:t>死因</a:t>
            </a:r>
            <a:r>
              <a:rPr lang="en-US" altLang="zh-TW" sz="3600" dirty="0" smtClean="0">
                <a:solidFill>
                  <a:srgbClr val="FFFF00"/>
                </a:solidFill>
                <a:latin typeface="DFKai-SB" panose="03000509000000000000" pitchFamily="65" charset="-120"/>
                <a:ea typeface="DFKai-SB" panose="03000509000000000000" pitchFamily="65" charset="-120"/>
              </a:rPr>
              <a:t>﹖</a:t>
            </a:r>
            <a:r>
              <a:rPr lang="zh-TW" altLang="en-US" sz="3600" dirty="0" smtClean="0">
                <a:solidFill>
                  <a:srgbClr val="FFFF00"/>
                </a:solidFill>
                <a:latin typeface="DFKai-SB" panose="03000509000000000000" pitchFamily="65" charset="-120"/>
                <a:ea typeface="DFKai-SB" panose="03000509000000000000" pitchFamily="65" charset="-120"/>
              </a:rPr>
              <a:t>否也</a:t>
            </a:r>
            <a:r>
              <a:rPr lang="zh-TW" altLang="zh-TW" sz="3600" dirty="0" smtClean="0">
                <a:solidFill>
                  <a:srgbClr val="FFFF00"/>
                </a:solidFill>
                <a:latin typeface="DFKai-SB" panose="03000509000000000000" pitchFamily="65" charset="-120"/>
                <a:ea typeface="DFKai-SB" panose="03000509000000000000" pitchFamily="65" charset="-120"/>
              </a:rPr>
              <a:t>。</a:t>
            </a:r>
            <a:r>
              <a:rPr lang="zh-TW" altLang="en-US" sz="3600" dirty="0" smtClean="0">
                <a:solidFill>
                  <a:srgbClr val="FFFF00"/>
                </a:solidFill>
                <a:latin typeface="DFKai-SB" panose="03000509000000000000" pitchFamily="65" charset="-120"/>
                <a:ea typeface="DFKai-SB" panose="03000509000000000000" pitchFamily="65" charset="-120"/>
              </a:rPr>
              <a:t>其</a:t>
            </a:r>
            <a:r>
              <a:rPr lang="zh-TW" altLang="zh-TW" sz="3600" dirty="0" smtClean="0">
                <a:solidFill>
                  <a:srgbClr val="FFFF00"/>
                </a:solidFill>
                <a:latin typeface="DFKai-SB" panose="03000509000000000000" pitchFamily="65" charset="-120"/>
                <a:ea typeface="DFKai-SB" panose="03000509000000000000" pitchFamily="65" charset="-120"/>
              </a:rPr>
              <a:t>熱心</a:t>
            </a:r>
            <a:r>
              <a:rPr lang="zh-TW" altLang="zh-TW" sz="3600" dirty="0">
                <a:solidFill>
                  <a:srgbClr val="FFFF00"/>
                </a:solidFill>
                <a:latin typeface="DFKai-SB" panose="03000509000000000000" pitchFamily="65" charset="-120"/>
                <a:ea typeface="DFKai-SB" panose="03000509000000000000" pitchFamily="65" charset="-120"/>
              </a:rPr>
              <a:t>是</a:t>
            </a:r>
            <a:r>
              <a:rPr lang="zh-TW" altLang="zh-TW" sz="3600" dirty="0" smtClean="0">
                <a:solidFill>
                  <a:srgbClr val="FFFF00"/>
                </a:solidFill>
                <a:latin typeface="DFKai-SB" panose="03000509000000000000" pitchFamily="65" charset="-120"/>
                <a:ea typeface="DFKai-SB" panose="03000509000000000000" pitchFamily="65" charset="-120"/>
              </a:rPr>
              <a:t>為向</a:t>
            </a:r>
            <a:r>
              <a:rPr lang="zh-TW" altLang="zh-TW" sz="3600" dirty="0">
                <a:solidFill>
                  <a:srgbClr val="FFFF00"/>
                </a:solidFill>
                <a:latin typeface="DFKai-SB" panose="03000509000000000000" pitchFamily="65" charset="-120"/>
                <a:ea typeface="DFKai-SB" panose="03000509000000000000" pitchFamily="65" charset="-120"/>
              </a:rPr>
              <a:t>女婿</a:t>
            </a:r>
            <a:r>
              <a:rPr lang="zh-TW" altLang="zh-TW" sz="3600" dirty="0" smtClean="0">
                <a:solidFill>
                  <a:srgbClr val="FFFF00"/>
                </a:solidFill>
                <a:latin typeface="DFKai-SB" panose="03000509000000000000" pitchFamily="65" charset="-120"/>
                <a:ea typeface="DFKai-SB" panose="03000509000000000000" pitchFamily="65" charset="-120"/>
              </a:rPr>
              <a:t>表達愛心</a:t>
            </a:r>
            <a:r>
              <a:rPr lang="zh-TW" altLang="zh-TW" sz="3600" dirty="0">
                <a:solidFill>
                  <a:srgbClr val="FFFF00"/>
                </a:solidFill>
                <a:latin typeface="DFKai-SB" panose="03000509000000000000" pitchFamily="65" charset="-120"/>
                <a:ea typeface="DFKai-SB" panose="03000509000000000000" pitchFamily="65" charset="-120"/>
              </a:rPr>
              <a:t>而已</a:t>
            </a:r>
            <a:r>
              <a:rPr lang="zh-TW" altLang="zh-TW" sz="3600" dirty="0" smtClean="0">
                <a:solidFill>
                  <a:srgbClr val="FFFF00"/>
                </a:solidFill>
                <a:latin typeface="DFKai-SB" panose="03000509000000000000" pitchFamily="65" charset="-120"/>
                <a:ea typeface="DFKai-SB" panose="03000509000000000000" pitchFamily="65" charset="-120"/>
              </a:rPr>
              <a:t>。基</a:t>
            </a:r>
            <a:r>
              <a:rPr lang="zh-TW" altLang="zh-TW" sz="3600" dirty="0">
                <a:solidFill>
                  <a:srgbClr val="FFFF00"/>
                </a:solidFill>
                <a:latin typeface="DFKai-SB" panose="03000509000000000000" pitchFamily="65" charset="-120"/>
                <a:ea typeface="DFKai-SB" panose="03000509000000000000" pitchFamily="65" charset="-120"/>
              </a:rPr>
              <a:t>比亞慘案的肇</a:t>
            </a:r>
            <a:r>
              <a:rPr lang="zh-TW" altLang="zh-TW" sz="3600" dirty="0" smtClean="0">
                <a:solidFill>
                  <a:srgbClr val="FFFF00"/>
                </a:solidFill>
                <a:latin typeface="DFKai-SB" panose="03000509000000000000" pitchFamily="65" charset="-120"/>
                <a:ea typeface="DFKai-SB" panose="03000509000000000000" pitchFamily="65" charset="-120"/>
              </a:rPr>
              <a:t>因有</a:t>
            </a:r>
            <a:r>
              <a:rPr lang="zh-TW" altLang="zh-TW" sz="3600" dirty="0">
                <a:solidFill>
                  <a:srgbClr val="FFFF00"/>
                </a:solidFill>
                <a:latin typeface="DFKai-SB" panose="03000509000000000000" pitchFamily="65" charset="-120"/>
                <a:ea typeface="DFKai-SB" panose="03000509000000000000" pitchFamily="65" charset="-120"/>
              </a:rPr>
              <a:t>二﹐和今日的家暴</a:t>
            </a:r>
            <a:r>
              <a:rPr lang="zh-TW" altLang="zh-TW" sz="3600" dirty="0" smtClean="0">
                <a:solidFill>
                  <a:srgbClr val="FFFF00"/>
                </a:solidFill>
                <a:latin typeface="DFKai-SB" panose="03000509000000000000" pitchFamily="65" charset="-120"/>
                <a:ea typeface="DFKai-SB" panose="03000509000000000000" pitchFamily="65" charset="-120"/>
              </a:rPr>
              <a:t>一樣</a:t>
            </a:r>
            <a:r>
              <a:rPr lang="en-US" altLang="zh-TW" sz="3600" dirty="0" smtClean="0">
                <a:solidFill>
                  <a:srgbClr val="FFFF00"/>
                </a:solidFill>
                <a:latin typeface="DFKai-SB" panose="03000509000000000000" pitchFamily="65" charset="-120"/>
                <a:ea typeface="DFKai-SB" panose="03000509000000000000" pitchFamily="65" charset="-120"/>
              </a:rPr>
              <a:t>﹕</a:t>
            </a:r>
            <a:r>
              <a:rPr lang="zh-TW" altLang="zh-TW" sz="3600" dirty="0" smtClean="0">
                <a:solidFill>
                  <a:srgbClr val="FFFF00"/>
                </a:solidFill>
                <a:latin typeface="DFKai-SB" panose="03000509000000000000" pitchFamily="65" charset="-120"/>
                <a:ea typeface="DFKai-SB" panose="03000509000000000000" pitchFamily="65" charset="-120"/>
              </a:rPr>
              <a:t>社會</a:t>
            </a:r>
            <a:r>
              <a:rPr lang="zh-TW" altLang="zh-TW" sz="3600" dirty="0">
                <a:solidFill>
                  <a:srgbClr val="FFFF00"/>
                </a:solidFill>
                <a:latin typeface="DFKai-SB" panose="03000509000000000000" pitchFamily="65" charset="-120"/>
                <a:ea typeface="DFKai-SB" panose="03000509000000000000" pitchFamily="65" charset="-120"/>
              </a:rPr>
              <a:t>文化背景間接促成了這</a:t>
            </a:r>
            <a:r>
              <a:rPr lang="zh-TW" altLang="zh-TW" sz="3600" dirty="0" smtClean="0">
                <a:solidFill>
                  <a:srgbClr val="FFFF00"/>
                </a:solidFill>
                <a:latin typeface="DFKai-SB" panose="03000509000000000000" pitchFamily="65" charset="-120"/>
                <a:ea typeface="DFKai-SB" panose="03000509000000000000" pitchFamily="65" charset="-120"/>
              </a:rPr>
              <a:t>種惡</a:t>
            </a:r>
            <a:r>
              <a:rPr lang="zh-TW" altLang="zh-TW" sz="3600" dirty="0">
                <a:solidFill>
                  <a:srgbClr val="FFFF00"/>
                </a:solidFill>
                <a:latin typeface="DFKai-SB" panose="03000509000000000000" pitchFamily="65" charset="-120"/>
                <a:ea typeface="DFKai-SB" panose="03000509000000000000" pitchFamily="65" charset="-120"/>
              </a:rPr>
              <a:t>質的文化</a:t>
            </a:r>
            <a:r>
              <a:rPr lang="zh-TW" altLang="zh-TW" sz="3600" dirty="0" smtClean="0">
                <a:solidFill>
                  <a:srgbClr val="FFFF00"/>
                </a:solidFill>
                <a:latin typeface="DFKai-SB" panose="03000509000000000000" pitchFamily="65" charset="-120"/>
                <a:ea typeface="DFKai-SB" panose="03000509000000000000" pitchFamily="65" charset="-120"/>
              </a:rPr>
              <a:t>。</a:t>
            </a:r>
            <a:endParaRPr kumimoji="0" lang="zh-TW" altLang="en-US" sz="36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66750"/>
            <a:ext cx="8534400" cy="3416320"/>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第一</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是猶太人的所多瑪化</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。「那時以色列</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中沒有王﹐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各人</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做以為對的事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」(21.25, 17.6﹐參18.1a, 19.1a)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進迦南有一崇高目的﹐</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將聖潔</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和公</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義帶到文化</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道德</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可憎地區</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結果在</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基比</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亞看到便</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雅憫</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墮落</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像迦</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南七族一樣</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85750"/>
            <a:ext cx="8534400" cy="2062103"/>
          </a:xfrm>
          <a:prstGeom prst="rect">
            <a:avLst/>
          </a:prstGeom>
          <a:noFill/>
          <a:ln w="9525">
            <a:noFill/>
            <a:miter lim="800000"/>
            <a:headEnd/>
            <a:tailEnd/>
          </a:ln>
        </p:spPr>
        <p:txBody>
          <a:bodyPr wrap="square">
            <a:spAutoFit/>
          </a:bodyPr>
          <a:lstStyle/>
          <a:p>
            <a:pPr algn="just"/>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19.1的「住」應譯為「寄居」(</a:t>
            </a:r>
            <a:r>
              <a:rPr lang="he-IL"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גּוּר</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200" i="1" dirty="0" err="1"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gur</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然</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以色列人</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卻</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把</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自己扎進了迦南文化裏﹐不像滿懷屬天異象的子民﹐在地上寄居﹐「羨慕一個更美的家鄉﹑就是在天上的。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200" dirty="0">
              <a:solidFill>
                <a:srgbClr val="FFFF00"/>
              </a:solidFill>
              <a:ea typeface="標楷體" pitchFamily="65" charset="-120"/>
            </a:endParaRPr>
          </a:p>
        </p:txBody>
      </p:sp>
      <p:pic>
        <p:nvPicPr>
          <p:cNvPr id="5122" name="Picture 2" descr="C:\Users\Paul Chang\Pictures\ST\Eschatology\Paradise by Jacopo Tintoretto c. 1580 at Louv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985" y="2419350"/>
            <a:ext cx="7049016"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5016758"/>
          </a:xfrm>
          <a:prstGeom prst="rect">
            <a:avLst/>
          </a:prstGeom>
          <a:noFill/>
          <a:ln w="9525">
            <a:noFill/>
            <a:miter lim="800000"/>
            <a:headEnd/>
            <a:tailEnd/>
          </a:ln>
        </p:spPr>
        <p:txBody>
          <a:bodyPr wrap="square">
            <a:spAutoFit/>
          </a:bodyPr>
          <a:lstStyle/>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丈人有</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疏失﹐頻頻</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勸酒耽誤行程</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﹐害得他們誤入基比</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亞。便</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雅憫人一點</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沒有選民</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的風範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 不</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接待遠</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城</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中不少</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匪徒(</a:t>
            </a:r>
            <a:r>
              <a:rPr lang="he-IL"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בְנֵֽי־בְלִיַּ֗עַל</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22</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)肇</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成大禍後﹐這</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城還包庇</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不肯交</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正法。</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集體犯罪</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同性戀</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罪</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公然強暴。</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6</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集體性侵</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7</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致人於死</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073710"/>
            <a:ext cx="2819400" cy="3069790"/>
          </a:xfrm>
          <a:prstGeom prst="rect">
            <a:avLst/>
          </a:prstGeom>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524315"/>
          </a:xfrm>
          <a:prstGeom prst="rect">
            <a:avLst/>
          </a:prstGeom>
          <a:noFill/>
          <a:ln w="9525">
            <a:noFill/>
            <a:miter lim="800000"/>
            <a:headEnd/>
            <a:tailEnd/>
          </a:ln>
        </p:spPr>
        <p:txBody>
          <a:bodyPr wrap="square">
            <a:spAutoFit/>
          </a:bodyPr>
          <a:lstStyle/>
          <a:p>
            <a:pPr algn="just"/>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羅馬書1.26-32描述人性步步墮落的罪行﹐和基比亞人的行徑﹐不謀而合</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b="1" baseline="30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zh-TW" sz="3200" b="1" baseline="30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26</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把順性的用處變為</a:t>
            </a:r>
            <a:r>
              <a:rPr lang="zh-TW" altLang="zh-TW" sz="32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逆性的用處</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b="1" baseline="30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1.27</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男人也是</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如此</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慾火</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攻心﹐彼此貪戀﹐</a:t>
            </a:r>
            <a:r>
              <a:rPr lang="zh-TW" altLang="zh-TW" sz="32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男和男行可羞恥的事</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﹐就在自己身上受這妄為當得的報應。…</a:t>
            </a:r>
            <a:r>
              <a:rPr lang="zh-TW" altLang="zh-TW" sz="3200" b="1" baseline="30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1.32</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他們雖知道神判定行這樣事的人是當死的﹐然而他們不但自己去行﹐</a:t>
            </a:r>
            <a:r>
              <a:rPr lang="zh-TW" altLang="zh-TW" sz="32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還喜歡別人去行</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95" y="590550"/>
            <a:ext cx="8534400" cy="4524315"/>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DFKai-SB" panose="03000509000000000000" pitchFamily="65" charset="-120"/>
                <a:ea typeface="DFKai-SB" panose="03000509000000000000" pitchFamily="65" charset="-120"/>
              </a:rPr>
              <a:t>這城的匪類</a:t>
            </a:r>
            <a:r>
              <a:rPr lang="zh-TW" altLang="zh-TW" sz="3600" dirty="0" smtClean="0">
                <a:solidFill>
                  <a:srgbClr val="FFFF00"/>
                </a:solidFill>
                <a:latin typeface="DFKai-SB" panose="03000509000000000000" pitchFamily="65" charset="-120"/>
                <a:ea typeface="DFKai-SB" panose="03000509000000000000" pitchFamily="65" charset="-120"/>
              </a:rPr>
              <a:t>用集體犯罪</a:t>
            </a:r>
            <a:r>
              <a:rPr lang="en-US" altLang="zh-TW" sz="3600" dirty="0" smtClean="0">
                <a:solidFill>
                  <a:srgbClr val="FFFF00"/>
                </a:solidFill>
                <a:latin typeface="DFKai-SB" panose="03000509000000000000" pitchFamily="65" charset="-120"/>
                <a:ea typeface="DFKai-SB" panose="03000509000000000000" pitchFamily="65" charset="-120"/>
              </a:rPr>
              <a:t>﹐</a:t>
            </a:r>
            <a:r>
              <a:rPr lang="zh-TW" altLang="zh-TW" sz="3600" dirty="0" smtClean="0">
                <a:solidFill>
                  <a:srgbClr val="FFFF00"/>
                </a:solidFill>
                <a:latin typeface="DFKai-SB" panose="03000509000000000000" pitchFamily="65" charset="-120"/>
                <a:ea typeface="DFKai-SB" panose="03000509000000000000" pitchFamily="65" charset="-120"/>
              </a:rPr>
              <a:t>去</a:t>
            </a:r>
            <a:r>
              <a:rPr lang="zh-TW" altLang="zh-TW" sz="3600" dirty="0">
                <a:solidFill>
                  <a:srgbClr val="FFFF00"/>
                </a:solidFill>
                <a:latin typeface="DFKai-SB" panose="03000509000000000000" pitchFamily="65" charset="-120"/>
                <a:ea typeface="DFKai-SB" panose="03000509000000000000" pitchFamily="65" charset="-120"/>
              </a:rPr>
              <a:t>犯最可憎的罪行－同性戀。如果</a:t>
            </a:r>
            <a:r>
              <a:rPr lang="zh-TW" altLang="zh-TW" sz="3600" dirty="0" smtClean="0">
                <a:solidFill>
                  <a:srgbClr val="FFFF00"/>
                </a:solidFill>
                <a:latin typeface="DFKai-SB" panose="03000509000000000000" pitchFamily="65" charset="-120"/>
                <a:ea typeface="DFKai-SB" panose="03000509000000000000" pitchFamily="65" charset="-120"/>
              </a:rPr>
              <a:t>這班人還有點</a:t>
            </a:r>
            <a:r>
              <a:rPr lang="zh-TW" altLang="zh-TW" sz="3600" dirty="0">
                <a:solidFill>
                  <a:srgbClr val="FFFF00"/>
                </a:solidFill>
                <a:latin typeface="DFKai-SB" panose="03000509000000000000" pitchFamily="65" charset="-120"/>
                <a:ea typeface="DFKai-SB" panose="03000509000000000000" pitchFamily="65" charset="-120"/>
              </a:rPr>
              <a:t>「人性」的話﹐就是他們的</a:t>
            </a:r>
            <a:r>
              <a:rPr lang="zh-TW" altLang="zh-TW" sz="3600" dirty="0" smtClean="0">
                <a:solidFill>
                  <a:srgbClr val="FFFF00"/>
                </a:solidFill>
                <a:latin typeface="DFKai-SB" panose="03000509000000000000" pitchFamily="65" charset="-120"/>
                <a:ea typeface="DFKai-SB" panose="03000509000000000000" pitchFamily="65" charset="-120"/>
              </a:rPr>
              <a:t>犯</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罪</a:t>
            </a:r>
            <a:r>
              <a:rPr lang="zh-TW" altLang="zh-TW" sz="3600" dirty="0">
                <a:solidFill>
                  <a:srgbClr val="FFFF00"/>
                </a:solidFill>
                <a:latin typeface="DFKai-SB" panose="03000509000000000000" pitchFamily="65" charset="-120"/>
                <a:ea typeface="DFKai-SB" panose="03000509000000000000" pitchFamily="65" charset="-120"/>
              </a:rPr>
              <a:t>不是在白晝的光</a:t>
            </a:r>
            <a:r>
              <a:rPr lang="zh-TW" altLang="zh-TW" sz="3600" dirty="0" smtClean="0">
                <a:solidFill>
                  <a:srgbClr val="FFFF00"/>
                </a:solidFill>
                <a:latin typeface="DFKai-SB" panose="03000509000000000000" pitchFamily="65" charset="-120"/>
                <a:ea typeface="DFKai-SB" panose="03000509000000000000" pitchFamily="65" charset="-120"/>
              </a:rPr>
              <a:t>天</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化</a:t>
            </a:r>
            <a:r>
              <a:rPr lang="zh-TW" altLang="zh-TW" sz="3600" dirty="0">
                <a:solidFill>
                  <a:srgbClr val="FFFF00"/>
                </a:solidFill>
                <a:latin typeface="DFKai-SB" panose="03000509000000000000" pitchFamily="65" charset="-120"/>
                <a:ea typeface="DFKai-SB" panose="03000509000000000000" pitchFamily="65" charset="-120"/>
              </a:rPr>
              <a:t>日之下﹐</a:t>
            </a:r>
            <a:r>
              <a:rPr lang="zh-TW" altLang="zh-TW" sz="3600" dirty="0" smtClean="0">
                <a:solidFill>
                  <a:srgbClr val="FFFF00"/>
                </a:solidFill>
                <a:latin typeface="DFKai-SB" panose="03000509000000000000" pitchFamily="65" charset="-120"/>
                <a:ea typeface="DFKai-SB" panose="03000509000000000000" pitchFamily="65" charset="-120"/>
              </a:rPr>
              <a:t>而是夜黑</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風</a:t>
            </a:r>
            <a:r>
              <a:rPr lang="zh-TW" altLang="zh-TW" sz="3600" dirty="0">
                <a:solidFill>
                  <a:srgbClr val="FFFF00"/>
                </a:solidFill>
                <a:latin typeface="DFKai-SB" panose="03000509000000000000" pitchFamily="65" charset="-120"/>
                <a:ea typeface="DFKai-SB" panose="03000509000000000000" pitchFamily="65" charset="-120"/>
              </a:rPr>
              <a:t>高之時﹐</a:t>
            </a:r>
            <a:r>
              <a:rPr lang="zh-TW" altLang="zh-TW" sz="3600" dirty="0" smtClean="0">
                <a:solidFill>
                  <a:srgbClr val="FFFF00"/>
                </a:solidFill>
                <a:latin typeface="DFKai-SB" panose="03000509000000000000" pitchFamily="65" charset="-120"/>
                <a:ea typeface="DFKai-SB" panose="03000509000000000000" pitchFamily="65" charset="-120"/>
              </a:rPr>
              <a:t>就是在他</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們</a:t>
            </a:r>
            <a:r>
              <a:rPr lang="zh-TW" altLang="zh-TW" sz="3600" dirty="0">
                <a:solidFill>
                  <a:srgbClr val="FFFF00"/>
                </a:solidFill>
                <a:latin typeface="DFKai-SB" panose="03000509000000000000" pitchFamily="65" charset="-120"/>
                <a:ea typeface="DFKai-SB" panose="03000509000000000000" pitchFamily="65" charset="-120"/>
              </a:rPr>
              <a:t>以為</a:t>
            </a:r>
            <a:r>
              <a:rPr lang="zh-TW" altLang="zh-TW" sz="3600" dirty="0" smtClean="0">
                <a:solidFill>
                  <a:srgbClr val="FFFF00"/>
                </a:solidFill>
                <a:latin typeface="DFKai-SB" panose="03000509000000000000" pitchFamily="65" charset="-120"/>
                <a:ea typeface="DFKai-SB" panose="03000509000000000000" pitchFamily="65" charset="-120"/>
              </a:rPr>
              <a:t>沒</a:t>
            </a:r>
            <a:r>
              <a:rPr lang="zh-TW" altLang="en-US" sz="3600" dirty="0" smtClean="0">
                <a:solidFill>
                  <a:srgbClr val="FFFF00"/>
                </a:solidFill>
                <a:latin typeface="DFKai-SB" panose="03000509000000000000" pitchFamily="65" charset="-120"/>
                <a:ea typeface="DFKai-SB" panose="03000509000000000000" pitchFamily="65" charset="-120"/>
              </a:rPr>
              <a:t>有</a:t>
            </a:r>
            <a:r>
              <a:rPr lang="zh-TW" altLang="zh-TW" sz="3600" dirty="0" smtClean="0">
                <a:solidFill>
                  <a:srgbClr val="FFFF00"/>
                </a:solidFill>
                <a:latin typeface="DFKai-SB" panose="03000509000000000000" pitchFamily="65" charset="-120"/>
                <a:ea typeface="DFKai-SB" panose="03000509000000000000" pitchFamily="65" charset="-120"/>
              </a:rPr>
              <a:t>人看見之</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時。</a:t>
            </a:r>
            <a:endParaRPr kumimoji="0" lang="zh-TW" altLang="en-US" sz="3600" dirty="0">
              <a:solidFill>
                <a:srgbClr val="FFFF00"/>
              </a:solidFill>
              <a:latin typeface="DFKai-SB" panose="03000509000000000000" pitchFamily="65" charset="-120"/>
              <a:ea typeface="DFKai-SB" panose="03000509000000000000" pitchFamily="65"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953445"/>
            <a:ext cx="4784125" cy="3190055"/>
          </a:xfrm>
          <a:prstGeom prst="rect">
            <a:avLst/>
          </a:prstGeom>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8534400" cy="4524315"/>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十分</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諷刺﹕利未</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人說</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﹐「我們不可進不是以色列人住的外邦城﹐不如過到基比亞去。」原來僕人建議夜宿耶布</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斯</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耶路撒冷</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但主人說不行﹐</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因為瞧不起</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耶</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布</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文化落後的外邦人城</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。他選擇再</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走一倍路程的基比亞﹐只因為該城</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是以色列人</a:t>
            </a:r>
            <a:r>
              <a:rPr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文化好多了﹑高多了。然而就在這裏﹐</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他們險些</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喪生。</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72963"/>
            <a:ext cx="9144000" cy="4770537"/>
          </a:xfrm>
          <a:prstGeom prst="rect">
            <a:avLst/>
          </a:prstGeom>
          <a:noFill/>
          <a:ln w="9525">
            <a:noFill/>
            <a:miter lim="800000"/>
            <a:headEnd/>
            <a:tailEnd/>
          </a:ln>
        </p:spPr>
        <p:txBody>
          <a:bodyPr wrap="square">
            <a:spAutoFit/>
          </a:bodyPr>
          <a:lstStyle/>
          <a:p>
            <a:pPr algn="ct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詩篇</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55</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篇裏有她的聲音</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 </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我心在我裏面甚是疼痛﹐</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死的驚惶臨到我身。</a:t>
            </a:r>
          </a:p>
          <a:p>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 </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恐懼戰兢歸到我身﹐</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驚恐漫過了我。</a:t>
            </a:r>
          </a:p>
          <a:p>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6 </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我說﹕「但願我有翅膀像鴿子﹐</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我就飛去﹐得享安息。</a:t>
            </a:r>
          </a:p>
          <a:p>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7 </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我必遠遊﹐</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宿在曠野。(細拉</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19" y="590550"/>
            <a:ext cx="8534400" cy="4524315"/>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士</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師</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記末了記述</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該</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時代</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始時的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兩</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件大事</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﹕米迦事件(17-18章)訴說宗教上的墮落﹐與基比亞慘案(19-21章)訴說道德上的墮落。這群準備要來改變迦南文化的人﹐倒被對方迦南化</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同化</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耶和華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不再</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是他們的王﹐祂的話語也不再</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是道德</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準繩﹐取而代之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自己</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想法﹐</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所以人人在做自己以為對的事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278094"/>
          </a:xfrm>
          <a:prstGeom prst="rect">
            <a:avLst/>
          </a:prstGeom>
          <a:noFill/>
          <a:ln w="9525">
            <a:noFill/>
            <a:miter lim="800000"/>
            <a:headEnd/>
            <a:tailEnd/>
          </a:ln>
        </p:spPr>
        <p:txBody>
          <a:bodyPr wrap="square">
            <a:spAutoFit/>
          </a:bodyPr>
          <a:lstStyle/>
          <a:p>
            <a:pPr algn="ctr"/>
            <a:r>
              <a:rPr lang="zh-TW" altLang="zh-TW" sz="40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男性沙文主義</a:t>
            </a: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其次家暴的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肇因主要是男性沙文主義</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創世</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記第二章</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可窺見</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亞當</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心情好時</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會</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對夏</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娃說﹐我骨中的</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骨</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﹑肉中的肉</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6146" name="Picture 2" descr="C:\Users\Paul Chang\Pictures\Genesis-Eden\The Weird Birth of Eve Rib by Andrea Pis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3124"/>
            <a:ext cx="5305168" cy="359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3416320"/>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可是斷尾求生時﹐就指著夏娃對神說﹐「你所賜給我﹑與我同居的女人﹐她把那樹上的果子給我吃</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我</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就吃了。」</a:t>
            </a:r>
            <a:endPar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千錯萬錯都是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夏娃</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錯－我沒錯。</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7170" name="Picture 2" descr="C:\Users\Paul Chang\Pictures\Genesis-Fall\Temptation\Eva tentando a Adam by seraphyn, the olod Latinoamerican´s 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522" y="1352550"/>
            <a:ext cx="4978477"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524315"/>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我們如果比對士19.22-24與創19.4-8的話﹐我們會發現兩者雷同處甚多﹐這顯示兩處共同的男性沙文主義﹐自古就流傳下來﹐和伊甸園的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版本</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如出一轍</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為了</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滿足</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男人的私慾</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女人</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是可以</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犧牲</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228" y="1809751"/>
            <a:ext cx="5541772" cy="3339414"/>
          </a:xfrm>
          <a:prstGeom prst="rect">
            <a:avLst/>
          </a:prstGeom>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 y="438150"/>
            <a:ext cx="8534400" cy="4524315"/>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接待的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老人說﹐「願你平安﹗你所需用的我都給你﹐只是不可在街上過夜。於是領</a:t>
            </a:r>
            <a:r>
              <a:rPr lang="zh-TW" altLang="zh-TW" sz="36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到家</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老人</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眼</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中﹐只看到男士</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沒</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提</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奴僕</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和</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女人。</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合</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本譯</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成</a:t>
            </a:r>
            <a:r>
              <a:rPr lang="zh-TW" altLang="zh-TW" sz="3600" u="sng"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就暴露出老人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心中</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男性沙文主義</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8194" name="Picture 2" descr="C:\Users\Public\Pictures\Levite and his concubine by Pieter de Grebber 17th century.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060" y="1686697"/>
            <a:ext cx="4835746" cy="345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91420"/>
            <a:ext cx="3429000" cy="3970318"/>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DFKai-SB" panose="03000509000000000000" pitchFamily="65" charset="-120"/>
                <a:ea typeface="DFKai-SB" panose="03000509000000000000" pitchFamily="65" charset="-120"/>
              </a:rPr>
              <a:t>無怪乎當基比亞匪徒來叩門搶人時﹐老人居然說﹐用</a:t>
            </a:r>
            <a:r>
              <a:rPr lang="zh-TW" altLang="zh-TW" sz="3600" dirty="0" smtClean="0">
                <a:solidFill>
                  <a:srgbClr val="FFFF00"/>
                </a:solidFill>
                <a:latin typeface="DFKai-SB" panose="03000509000000000000" pitchFamily="65" charset="-120"/>
                <a:ea typeface="DFKai-SB" panose="03000509000000000000" pitchFamily="65" charset="-120"/>
              </a:rPr>
              <a:t>自己的處</a:t>
            </a:r>
            <a:r>
              <a:rPr lang="zh-TW" altLang="en-US" sz="3600" dirty="0" smtClean="0">
                <a:solidFill>
                  <a:srgbClr val="FFFF00"/>
                </a:solidFill>
                <a:latin typeface="DFKai-SB" panose="03000509000000000000" pitchFamily="65" charset="-120"/>
                <a:ea typeface="DFKai-SB" panose="03000509000000000000" pitchFamily="65" charset="-120"/>
              </a:rPr>
              <a:t>女</a:t>
            </a:r>
            <a:r>
              <a:rPr lang="zh-TW" altLang="zh-TW" sz="3600" dirty="0" smtClean="0">
                <a:solidFill>
                  <a:srgbClr val="FFFF00"/>
                </a:solidFill>
                <a:latin typeface="DFKai-SB" panose="03000509000000000000" pitchFamily="65" charset="-120"/>
                <a:ea typeface="DFKai-SB" panose="03000509000000000000" pitchFamily="65" charset="-120"/>
              </a:rPr>
              <a:t>女兒</a:t>
            </a:r>
            <a:r>
              <a:rPr lang="zh-TW" altLang="zh-TW" sz="3600" dirty="0">
                <a:solidFill>
                  <a:srgbClr val="FFFF00"/>
                </a:solidFill>
                <a:latin typeface="DFKai-SB" panose="03000509000000000000" pitchFamily="65" charset="-120"/>
                <a:ea typeface="DFKai-SB" panose="03000509000000000000" pitchFamily="65" charset="-120"/>
              </a:rPr>
              <a:t>和</a:t>
            </a:r>
            <a:r>
              <a:rPr lang="zh-TW" altLang="zh-TW" sz="3600" dirty="0" smtClean="0">
                <a:solidFill>
                  <a:srgbClr val="FFFF00"/>
                </a:solidFill>
                <a:latin typeface="DFKai-SB" panose="03000509000000000000" pitchFamily="65" charset="-120"/>
                <a:ea typeface="DFKai-SB" panose="03000509000000000000" pitchFamily="65" charset="-120"/>
              </a:rPr>
              <a:t>利</a:t>
            </a:r>
            <a:r>
              <a:rPr lang="zh-TW" altLang="en-US" sz="3600" dirty="0" smtClean="0">
                <a:solidFill>
                  <a:srgbClr val="FFFF00"/>
                </a:solidFill>
                <a:latin typeface="DFKai-SB" panose="03000509000000000000" pitchFamily="65" charset="-120"/>
                <a:ea typeface="DFKai-SB" panose="03000509000000000000" pitchFamily="65" charset="-120"/>
              </a:rPr>
              <a:t>未</a:t>
            </a:r>
            <a:r>
              <a:rPr lang="zh-TW" altLang="zh-TW" sz="3600" dirty="0" smtClean="0">
                <a:solidFill>
                  <a:srgbClr val="FFFF00"/>
                </a:solidFill>
                <a:latin typeface="DFKai-SB" panose="03000509000000000000" pitchFamily="65" charset="-120"/>
                <a:ea typeface="DFKai-SB" panose="03000509000000000000" pitchFamily="65" charset="-120"/>
              </a:rPr>
              <a:t>客人的</a:t>
            </a:r>
            <a:r>
              <a:rPr lang="zh-TW" altLang="zh-TW" sz="3600" dirty="0">
                <a:solidFill>
                  <a:srgbClr val="FFFF00"/>
                </a:solidFill>
                <a:latin typeface="DFKai-SB" panose="03000509000000000000" pitchFamily="65" charset="-120"/>
                <a:ea typeface="DFKai-SB" panose="03000509000000000000" pitchFamily="65" charset="-120"/>
              </a:rPr>
              <a:t>女妾</a:t>
            </a:r>
            <a:r>
              <a:rPr lang="zh-TW" altLang="zh-TW" sz="3600" dirty="0" smtClean="0">
                <a:solidFill>
                  <a:srgbClr val="FFFF00"/>
                </a:solidFill>
                <a:latin typeface="DFKai-SB" panose="03000509000000000000" pitchFamily="65" charset="-120"/>
                <a:ea typeface="DFKai-SB" panose="03000509000000000000" pitchFamily="65" charset="-120"/>
              </a:rPr>
              <a:t>代替</a:t>
            </a:r>
            <a:r>
              <a:rPr lang="zh-TW" altLang="zh-TW" sz="3600" dirty="0">
                <a:solidFill>
                  <a:srgbClr val="FFFF00"/>
                </a:solidFill>
                <a:latin typeface="DFKai-SB" panose="03000509000000000000" pitchFamily="65" charset="-120"/>
                <a:ea typeface="DFKai-SB" panose="03000509000000000000" pitchFamily="65" charset="-120"/>
              </a:rPr>
              <a:t>兩位男士。</a:t>
            </a:r>
            <a:endParaRPr kumimoji="0" lang="zh-TW" altLang="en-US" sz="3600" dirty="0">
              <a:solidFill>
                <a:srgbClr val="FFFF00"/>
              </a:solidFill>
              <a:latin typeface="DFKai-SB" panose="03000509000000000000" pitchFamily="65" charset="-120"/>
              <a:ea typeface="DFKai-SB" panose="03000509000000000000" pitchFamily="65" charset="-120"/>
            </a:endParaRPr>
          </a:p>
        </p:txBody>
      </p:sp>
      <p:pic>
        <p:nvPicPr>
          <p:cNvPr id="9218" name="Picture 2" descr="C:\Users\Paul Chang\Pictures\Judges\Hospitality of the Old Man at Gibeah\The Levite at Gibeah by G. van den Eeckhout 1640s at National Gallery of 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91420"/>
            <a:ext cx="5615940" cy="444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74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96326"/>
            <a:ext cx="8534400" cy="4524315"/>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在此危急時刻﹐利未人該如何解決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危機﹖「就</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把他的妾拉出去交給他們。</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」犧牲</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妾自</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位教導神百姓</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明白律法的人﹐肯定沒讀過創2.24</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的話</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或</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質問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﹐「這是妾﹐這節經文不適用。」退一萬步說﹐利未人既然娶過來﹐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就該保護</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她</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像保護自己的肢體</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可是他的所作所為﹐等於把妾女推向死亡。</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462760"/>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那一夜﹐利未人睡得著嗎﹖不可能睡得著吧。他會關心他的小妾嗎﹖我們將經文讀下去﹐只覺得他是一個絕情冷血的人。這幾節的時間叩得很緊</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lang="zh-TW" altLang="zh-TW" sz="1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終夜~天色快亮~天亮~早晨</a:t>
            </a: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匪徒</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們的連番凌辱持續</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天</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快亮時</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0242" name="Picture 2" descr="C:\Users\Public\Pictures\Terrible Night of Judges 19.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739" y="2800350"/>
            <a:ext cx="3514021" cy="234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3970318"/>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敢情終夜在門外﹐女妾一定不斷地疼痛哀嚎不已﹐她是一直在死亡邊緣掙扎﹐利未人在房內聽得心安嗎﹖房內至少有三個男人﹕主人﹑利未人﹑僕人。為求自保﹐他們什麼都沒有做﹐</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而</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且</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那女妾是被自己</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丈夫</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推出去的。</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1266" name="Picture 2" descr="C:\Users\Paul Chang\Pictures\Judges\The Concubine Lays hands on the Threshold\The Levite's Wife Dies at the Door by James Tissot 1896~1902 at Jewish Museum, NY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416827"/>
            <a:ext cx="4792980" cy="272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4350"/>
            <a:ext cx="4800600" cy="3970318"/>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當哀聲減緩了﹐甚至衰微了﹐利未人該怎麼做呢﹖這時女子爬到房門口﹐</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吃力</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將</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兩手搭在門檻上」。天亮前﹐她還是活著的﹐請問她是什麼死的﹖不知道</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3314" name="Picture 2" descr="C:\Users\Paul Chang\Pictures\Judges\The Concubine Lays hands on the Threshold\Death of the Levite's Concubine by Willem Bartsius 1638 at Hermi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2043" y="1200150"/>
            <a:ext cx="4331957" cy="393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5509200"/>
          </a:xfrm>
          <a:prstGeom prst="rect">
            <a:avLst/>
          </a:prstGeom>
          <a:noFill/>
          <a:ln w="9525">
            <a:noFill/>
            <a:miter lim="800000"/>
            <a:headEnd/>
            <a:tailEnd/>
          </a:ln>
        </p:spPr>
        <p:txBody>
          <a:bodyPr wrap="square">
            <a:spAutoFit/>
          </a:bodyPr>
          <a:lstStyle/>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8 我必速速逃到避所﹐</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脫離狂風暴雨。」</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12 原來不是仇敵辱罵我﹐</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若是仇敵﹐還可忍耐﹔</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也不是恨我的人向我狂大﹐</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若是恨我的人﹐就必躲避他。</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13 </a:t>
            </a:r>
            <a:r>
              <a:rPr lang="zh-TW" altLang="zh-TW" sz="32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不料是你</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﹗你原與我平等﹐</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是我的同伴﹐是我知己的朋友﹗</a:t>
            </a:r>
          </a:p>
          <a:p>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kumimoji="0" lang="zh-TW" altLang="en-US" sz="3200" dirty="0">
              <a:solidFill>
                <a:srgbClr val="FFFF00"/>
              </a:solidFill>
              <a:ea typeface="標楷體" pitchFamily="65" charset="-120"/>
            </a:endParaRPr>
          </a:p>
        </p:txBody>
      </p:sp>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742950"/>
            <a:ext cx="4724400" cy="3416320"/>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第27節有一個「不料」﹐利未人驚訝什麼﹖好像早晨這時才發現女子的雙手搭在門檻上﹐攔了他的去路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ea typeface="標楷體" pitchFamily="65" charset="-120"/>
            </a:endParaRPr>
          </a:p>
        </p:txBody>
      </p:sp>
      <p:pic>
        <p:nvPicPr>
          <p:cNvPr id="12290" name="Picture 2" descr="C:\Users\Paul Chang\Pictures\Judges\The Concubine Lays hands on the Threshold\The Levite of Ephraim by L.Couder c. 1900. Judges 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820"/>
            <a:ext cx="4114800" cy="513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49580"/>
            <a:ext cx="6477000" cy="2862322"/>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他該怎麼做﹖將她抱起來﹑搶救她吧﹖沒有。他只是冷血地對她說﹐「起來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我們</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走吧。」</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沒有</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回應</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不代表她死了。</a:t>
            </a:r>
            <a:endParaRPr kumimoji="0" lang="zh-TW" altLang="en-US" sz="3600" dirty="0">
              <a:solidFill>
                <a:srgbClr val="FFFF00"/>
              </a:solidFill>
              <a:ea typeface="標楷體" pitchFamily="65" charset="-120"/>
            </a:endParaRPr>
          </a:p>
        </p:txBody>
      </p:sp>
      <p:pic>
        <p:nvPicPr>
          <p:cNvPr id="14338" name="Picture 2" descr="C:\Users\Paul Chang\Pictures\Judges\The Concubine Lays hands on the Threshold\The Levite finds his concubine lying on the doorstep by James Tissot 1896~1902 at Jewish Museum, NY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73200"/>
            <a:ext cx="4953000" cy="325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84667"/>
            <a:ext cx="8534400" cy="4031873"/>
          </a:xfrm>
          <a:prstGeom prst="rect">
            <a:avLst/>
          </a:prstGeom>
          <a:noFill/>
          <a:ln w="9525">
            <a:noFill/>
            <a:miter lim="800000"/>
            <a:headEnd/>
            <a:tailEnd/>
          </a:ln>
        </p:spPr>
        <p:txBody>
          <a:bodyPr wrap="square">
            <a:spAutoFit/>
          </a:bodyPr>
          <a:lstStyle/>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女子</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可能在路上死的。從基比亞到示羅</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約</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0</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公里</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﹐她</a:t>
            </a:r>
            <a:r>
              <a:rPr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若</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逃</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過匪徒</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凌辱一</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劫﹐這</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一路的</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巔波</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﹐也</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難逃一死</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。有的</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註釋家甚至懷疑</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﹐這女子</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或</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死在利未人的刀下</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為什麼要將妾女的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身</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體</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分為十二</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塊</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為了推</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卸責</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任﹐說她是被基</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比</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亞</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的匪徒害死的。</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5362" name="Picture 2" descr="C:\Users\Paul Chang\Pictures\Judges\The Levite and His Dead Woman\The Levite of Ephraim pondering avenging his dead wife victim of the brutality of the Benjamites by A. F. Caminafe 1837 at Museum of Fine Arts of Lyon, France. Judges 19.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74587"/>
            <a:ext cx="4648200" cy="336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30580"/>
            <a:ext cx="5029200" cy="2862322"/>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DFKai-SB" panose="03000509000000000000" pitchFamily="65" charset="-120"/>
                <a:ea typeface="DFKai-SB" panose="03000509000000000000" pitchFamily="65" charset="-120"/>
              </a:rPr>
              <a:t>但是這個沒有聲音﹑看不到臉面的女孩﹐究竟是死在誰的手下﹖你若問我的話﹐我的答案其主凶</a:t>
            </a:r>
            <a:r>
              <a:rPr lang="zh-TW" altLang="zh-TW" sz="3600" dirty="0" smtClean="0">
                <a:solidFill>
                  <a:srgbClr val="FFFF00"/>
                </a:solidFill>
                <a:latin typeface="DFKai-SB" panose="03000509000000000000" pitchFamily="65" charset="-120"/>
                <a:ea typeface="DFKai-SB" panose="03000509000000000000" pitchFamily="65" charset="-120"/>
              </a:rPr>
              <a:t>是</a:t>
            </a:r>
            <a:r>
              <a:rPr lang="zh-TW" altLang="en-US" sz="3600" dirty="0" smtClean="0">
                <a:solidFill>
                  <a:srgbClr val="FFFF00"/>
                </a:solidFill>
                <a:latin typeface="DFKai-SB" panose="03000509000000000000" pitchFamily="65" charset="-120"/>
                <a:ea typeface="DFKai-SB" panose="03000509000000000000" pitchFamily="65" charset="-120"/>
              </a:rPr>
              <a:t>家暴的</a:t>
            </a:r>
            <a:r>
              <a:rPr lang="zh-TW" altLang="zh-TW" sz="3600" dirty="0" smtClean="0">
                <a:solidFill>
                  <a:srgbClr val="FFFF00"/>
                </a:solidFill>
                <a:latin typeface="DFKai-SB" panose="03000509000000000000" pitchFamily="65" charset="-120"/>
                <a:ea typeface="DFKai-SB" panose="03000509000000000000" pitchFamily="65" charset="-120"/>
              </a:rPr>
              <a:t>利</a:t>
            </a:r>
            <a:r>
              <a:rPr lang="zh-TW" altLang="zh-TW" sz="3600" dirty="0">
                <a:solidFill>
                  <a:srgbClr val="FFFF00"/>
                </a:solidFill>
                <a:latin typeface="DFKai-SB" panose="03000509000000000000" pitchFamily="65" charset="-120"/>
                <a:ea typeface="DFKai-SB" panose="03000509000000000000" pitchFamily="65" charset="-120"/>
              </a:rPr>
              <a:t>未人</a:t>
            </a:r>
            <a:r>
              <a:rPr lang="zh-TW" altLang="zh-TW" sz="3600" dirty="0" smtClean="0">
                <a:solidFill>
                  <a:srgbClr val="FFFF00"/>
                </a:solidFill>
                <a:latin typeface="DFKai-SB" panose="03000509000000000000" pitchFamily="65" charset="-120"/>
                <a:ea typeface="DFKai-SB" panose="03000509000000000000" pitchFamily="65" charset="-120"/>
              </a:rPr>
              <a:t>。</a:t>
            </a:r>
            <a:endParaRPr kumimoji="0" lang="zh-TW" altLang="en-US" sz="3600" dirty="0">
              <a:solidFill>
                <a:srgbClr val="FFFF00"/>
              </a:solidFill>
              <a:latin typeface="DFKai-SB" panose="03000509000000000000" pitchFamily="65" charset="-120"/>
              <a:ea typeface="DFKai-SB" panose="03000509000000000000" pitchFamily="65" charset="-120"/>
            </a:endParaRPr>
          </a:p>
        </p:txBody>
      </p:sp>
      <p:pic>
        <p:nvPicPr>
          <p:cNvPr id="16386" name="Picture 2" descr="C:\Users\Paul Chang\Pictures\Judges\The Concubine Lays hands on the Threshold\The Levite Finds His Woman's Corpse by Gustave Doré 1866 from Doré's English 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10357"/>
            <a:ext cx="4023360" cy="510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278094"/>
          </a:xfrm>
          <a:prstGeom prst="rect">
            <a:avLst/>
          </a:prstGeom>
          <a:noFill/>
          <a:ln w="9525">
            <a:noFill/>
            <a:miter lim="800000"/>
            <a:headEnd/>
            <a:tailEnd/>
          </a:ln>
        </p:spPr>
        <p:txBody>
          <a:bodyPr wrap="square">
            <a:spAutoFit/>
          </a:bodyPr>
          <a:lstStyle/>
          <a:p>
            <a:pPr algn="ctr"/>
            <a:r>
              <a:rPr lang="zh-TW" altLang="zh-TW" sz="40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搭在門檻的手﹗</a:t>
            </a: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27有一感人畫面</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子在極其衰竭時﹐「兩手搭在門檻上。」這說出什麼信息﹖在家暴中的受害者心中的苦無處可訴﹐她在尋求幫助﹐她吃力地把手搭出去﹐就是希望得到援助﹐可以走出困境﹑得以存活。詩篇55篇說出她的心聲。</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Paul Chang\Pictures\Judges\The Concubine Lays hands on the Threshold\The dying wife of the Levite of Ephraim by Giacinto Vigani 1847 at Museum of Modern and Contemporary Art of Trento and Rovereto. Judges 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 y="380999"/>
            <a:ext cx="9121141" cy="376274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620" y="4229100"/>
            <a:ext cx="9121141" cy="830997"/>
          </a:xfrm>
          <a:prstGeom prst="rect">
            <a:avLst/>
          </a:prstGeom>
        </p:spPr>
        <p:txBody>
          <a:bodyPr wrap="square">
            <a:spAutoFit/>
          </a:bodyPr>
          <a:lstStyle/>
          <a:p>
            <a:pPr algn="ctr"/>
            <a:r>
              <a:rPr lang="en-US" altLang="zh-TW" sz="2400" i="1" dirty="0">
                <a:solidFill>
                  <a:srgbClr val="FF0000"/>
                </a:solidFill>
                <a:latin typeface="Times New Roman" panose="02020603050405020304" pitchFamily="18" charset="0"/>
                <a:cs typeface="Times New Roman" panose="02020603050405020304" pitchFamily="18" charset="0"/>
              </a:rPr>
              <a:t>The </a:t>
            </a:r>
            <a:r>
              <a:rPr lang="en-US" altLang="zh-TW" sz="2400" i="1" dirty="0" smtClean="0">
                <a:solidFill>
                  <a:srgbClr val="FF0000"/>
                </a:solidFill>
                <a:latin typeface="Times New Roman" panose="02020603050405020304" pitchFamily="18" charset="0"/>
                <a:cs typeface="Times New Roman" panose="02020603050405020304" pitchFamily="18" charset="0"/>
              </a:rPr>
              <a:t>Dying Wife </a:t>
            </a:r>
            <a:r>
              <a:rPr lang="en-US" altLang="zh-TW" sz="2400" i="1" dirty="0">
                <a:solidFill>
                  <a:srgbClr val="FF0000"/>
                </a:solidFill>
                <a:latin typeface="Times New Roman" panose="02020603050405020304" pitchFamily="18" charset="0"/>
                <a:cs typeface="Times New Roman" panose="02020603050405020304" pitchFamily="18" charset="0"/>
              </a:rPr>
              <a:t>of the Levite of Ephraim</a:t>
            </a:r>
            <a:r>
              <a:rPr lang="en-US" altLang="zh-TW" sz="2400" dirty="0">
                <a:solidFill>
                  <a:srgbClr val="FF0000"/>
                </a:solidFill>
                <a:latin typeface="Times New Roman" panose="02020603050405020304" pitchFamily="18" charset="0"/>
                <a:cs typeface="Times New Roman" panose="02020603050405020304" pitchFamily="18" charset="0"/>
              </a:rPr>
              <a:t> by </a:t>
            </a:r>
            <a:r>
              <a:rPr lang="en-US" altLang="zh-TW" sz="2400" dirty="0" err="1">
                <a:solidFill>
                  <a:srgbClr val="FF0000"/>
                </a:solidFill>
                <a:latin typeface="Times New Roman" panose="02020603050405020304" pitchFamily="18" charset="0"/>
                <a:cs typeface="Times New Roman" panose="02020603050405020304" pitchFamily="18" charset="0"/>
              </a:rPr>
              <a:t>Giacinto</a:t>
            </a:r>
            <a:r>
              <a:rPr lang="en-US" altLang="zh-TW" sz="2400" dirty="0">
                <a:solidFill>
                  <a:srgbClr val="FF0000"/>
                </a:solidFill>
                <a:latin typeface="Times New Roman" panose="02020603050405020304" pitchFamily="18" charset="0"/>
                <a:cs typeface="Times New Roman" panose="02020603050405020304" pitchFamily="18" charset="0"/>
              </a:rPr>
              <a:t> </a:t>
            </a:r>
            <a:r>
              <a:rPr lang="en-US" altLang="zh-TW" sz="2400" dirty="0" err="1">
                <a:solidFill>
                  <a:srgbClr val="FF0000"/>
                </a:solidFill>
                <a:latin typeface="Times New Roman" panose="02020603050405020304" pitchFamily="18" charset="0"/>
                <a:cs typeface="Times New Roman" panose="02020603050405020304" pitchFamily="18" charset="0"/>
              </a:rPr>
              <a:t>Vigani</a:t>
            </a:r>
            <a:r>
              <a:rPr lang="en-US" altLang="zh-TW" sz="2400" dirty="0">
                <a:solidFill>
                  <a:srgbClr val="FF0000"/>
                </a:solidFill>
                <a:latin typeface="Times New Roman" panose="02020603050405020304" pitchFamily="18" charset="0"/>
                <a:cs typeface="Times New Roman" panose="02020603050405020304" pitchFamily="18" charset="0"/>
              </a:rPr>
              <a:t> 1847 at Museum of Modern and Contemporary Art of Trento and </a:t>
            </a:r>
            <a:r>
              <a:rPr lang="en-US" altLang="zh-TW" sz="2400" dirty="0" err="1">
                <a:solidFill>
                  <a:srgbClr val="FF0000"/>
                </a:solidFill>
                <a:latin typeface="Times New Roman" panose="02020603050405020304" pitchFamily="18" charset="0"/>
                <a:cs typeface="Times New Roman" panose="02020603050405020304" pitchFamily="18" charset="0"/>
              </a:rPr>
              <a:t>Rovereto</a:t>
            </a:r>
            <a:r>
              <a:rPr lang="en-US" altLang="zh-TW" sz="2400" dirty="0" smtClean="0">
                <a:solidFill>
                  <a:srgbClr val="FF0000"/>
                </a:solidFill>
                <a:latin typeface="Times New Roman" panose="02020603050405020304" pitchFamily="18" charset="0"/>
                <a:cs typeface="Times New Roman" panose="02020603050405020304" pitchFamily="18" charset="0"/>
              </a:rPr>
              <a:t>.</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9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216539"/>
          </a:xfrm>
          <a:prstGeom prst="rect">
            <a:avLst/>
          </a:prstGeom>
          <a:noFill/>
          <a:ln w="9525">
            <a:noFill/>
            <a:miter lim="800000"/>
            <a:headEnd/>
            <a:tailEnd/>
          </a:ln>
        </p:spPr>
        <p:txBody>
          <a:bodyPr wrap="square">
            <a:spAutoFit/>
          </a:bodyPr>
          <a:lstStyle/>
          <a:p>
            <a:r>
              <a:rPr lang="en-US" altLang="zh-TW" sz="3600" dirty="0" smtClean="0">
                <a:solidFill>
                  <a:srgbClr val="FFFF00"/>
                </a:solidFill>
                <a:latin typeface="DFLiShuW5-B5" panose="03000509000000000000" pitchFamily="65" charset="-120"/>
                <a:ea typeface="DFLiShuW5-B5" panose="03000509000000000000" pitchFamily="65" charset="-120"/>
              </a:rPr>
              <a:t>§</a:t>
            </a:r>
            <a:r>
              <a:rPr lang="zh-TW" altLang="zh-TW" sz="3600" dirty="0" smtClean="0">
                <a:solidFill>
                  <a:srgbClr val="FFFF00"/>
                </a:solidFill>
                <a:latin typeface="DFLiShuW5-B5" panose="03000509000000000000" pitchFamily="65" charset="-120"/>
                <a:ea typeface="DFLiShuW5-B5" panose="03000509000000000000" pitchFamily="65" charset="-120"/>
              </a:rPr>
              <a:t>如何</a:t>
            </a:r>
            <a:r>
              <a:rPr lang="zh-TW" altLang="zh-TW" sz="3600" dirty="0">
                <a:solidFill>
                  <a:srgbClr val="FFFF00"/>
                </a:solidFill>
                <a:latin typeface="DFLiShuW5-B5" panose="03000509000000000000" pitchFamily="65" charset="-120"/>
                <a:ea typeface="DFLiShuW5-B5" panose="03000509000000000000" pitchFamily="65" charset="-120"/>
              </a:rPr>
              <a:t>幫受害者</a:t>
            </a:r>
            <a:r>
              <a:rPr lang="zh-TW" altLang="zh-TW" sz="3600" dirty="0" smtClean="0">
                <a:solidFill>
                  <a:srgbClr val="FFFF00"/>
                </a:solidFill>
                <a:latin typeface="DFLiShuW5-B5" panose="03000509000000000000" pitchFamily="65" charset="-120"/>
                <a:ea typeface="DFLiShuW5-B5" panose="03000509000000000000" pitchFamily="65" charset="-120"/>
              </a:rPr>
              <a:t>﹖</a:t>
            </a:r>
            <a:endParaRPr lang="en-US" altLang="zh-TW" sz="3600" dirty="0" smtClean="0">
              <a:solidFill>
                <a:srgbClr val="FFFF00"/>
              </a:solidFill>
              <a:latin typeface="DFLiShuW5-B5" panose="03000509000000000000" pitchFamily="65" charset="-120"/>
              <a:ea typeface="DFLiShuW5-B5" panose="03000509000000000000" pitchFamily="65" charset="-120"/>
            </a:endParaRPr>
          </a:p>
          <a:p>
            <a:endParaRPr lang="zh-TW" altLang="zh-TW" sz="1600" dirty="0">
              <a:solidFill>
                <a:srgbClr val="FFFF00"/>
              </a:solidFill>
              <a:latin typeface="DFLiShuW5-B5" panose="03000509000000000000" pitchFamily="65" charset="-120"/>
              <a:ea typeface="DFLiShuW5-B5" panose="03000509000000000000" pitchFamily="65" charset="-120"/>
            </a:endParaRPr>
          </a:p>
          <a:p>
            <a:r>
              <a:rPr lang="zh-TW" altLang="zh-TW" sz="3600" dirty="0" smtClean="0">
                <a:solidFill>
                  <a:srgbClr val="FFFF00"/>
                </a:solidFill>
                <a:latin typeface="DFKai-SB" panose="03000509000000000000" pitchFamily="65" charset="-120"/>
                <a:ea typeface="DFKai-SB" panose="03000509000000000000" pitchFamily="65" charset="-120"/>
              </a:rPr>
              <a:t>要</a:t>
            </a:r>
            <a:r>
              <a:rPr lang="zh-TW" altLang="zh-TW" sz="3600" dirty="0">
                <a:solidFill>
                  <a:srgbClr val="FFFF00"/>
                </a:solidFill>
                <a:latin typeface="DFKai-SB" panose="03000509000000000000" pitchFamily="65" charset="-120"/>
                <a:ea typeface="DFKai-SB" panose="03000509000000000000" pitchFamily="65" charset="-120"/>
              </a:rPr>
              <a:t>幫助受害者不容易</a:t>
            </a:r>
            <a:r>
              <a:rPr lang="zh-TW" altLang="zh-TW" sz="3600" dirty="0" smtClean="0">
                <a:solidFill>
                  <a:srgbClr val="FFFF00"/>
                </a:solidFill>
                <a:latin typeface="DFKai-SB" panose="03000509000000000000" pitchFamily="65" charset="-120"/>
                <a:ea typeface="DFKai-SB" panose="03000509000000000000" pitchFamily="65" charset="-120"/>
              </a:rPr>
              <a:t>﹐她們大多噤</a:t>
            </a:r>
            <a:r>
              <a:rPr lang="zh-TW" altLang="zh-TW" sz="3600" dirty="0">
                <a:solidFill>
                  <a:srgbClr val="FFFF00"/>
                </a:solidFill>
                <a:latin typeface="DFKai-SB" panose="03000509000000000000" pitchFamily="65" charset="-120"/>
                <a:ea typeface="DFKai-SB" panose="03000509000000000000" pitchFamily="65" charset="-120"/>
              </a:rPr>
              <a:t>聲</a:t>
            </a:r>
            <a:r>
              <a:rPr lang="zh-TW" altLang="zh-TW" sz="3600" dirty="0" smtClean="0">
                <a:solidFill>
                  <a:srgbClr val="FFFF00"/>
                </a:solidFill>
                <a:latin typeface="DFKai-SB" panose="03000509000000000000" pitchFamily="65" charset="-120"/>
                <a:ea typeface="DFKai-SB" panose="03000509000000000000" pitchFamily="65" charset="-120"/>
              </a:rPr>
              <a:t>不</a:t>
            </a:r>
            <a:r>
              <a:rPr lang="zh-TW" altLang="en-US" sz="3600" dirty="0" smtClean="0">
                <a:solidFill>
                  <a:srgbClr val="FFFF00"/>
                </a:solidFill>
                <a:latin typeface="DFKai-SB" panose="03000509000000000000" pitchFamily="65" charset="-120"/>
                <a:ea typeface="DFKai-SB" panose="03000509000000000000" pitchFamily="65" charset="-120"/>
              </a:rPr>
              <a:t>言</a:t>
            </a:r>
            <a:r>
              <a:rPr lang="zh-TW" altLang="zh-TW" sz="3600" dirty="0" smtClean="0">
                <a:solidFill>
                  <a:srgbClr val="FFFF00"/>
                </a:solidFill>
                <a:latin typeface="DFKai-SB" panose="03000509000000000000" pitchFamily="65" charset="-120"/>
                <a:ea typeface="DFKai-SB" panose="03000509000000000000" pitchFamily="65" charset="-12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DFKai-SB" panose="03000509000000000000" pitchFamily="65" charset="-120"/>
                <a:ea typeface="DFKai-SB" panose="03000509000000000000" pitchFamily="65" charset="-120"/>
              </a:rPr>
              <a:t>聆聽</a:t>
            </a:r>
            <a:r>
              <a:rPr lang="zh-TW" altLang="en-US" sz="3600" dirty="0" smtClean="0">
                <a:solidFill>
                  <a:srgbClr val="FFFF00"/>
                </a:solidFill>
                <a:latin typeface="DFKai-SB" panose="03000509000000000000" pitchFamily="65" charset="-120"/>
                <a:ea typeface="DFKai-SB" panose="03000509000000000000" pitchFamily="65" charset="-120"/>
              </a:rPr>
              <a:t>她</a:t>
            </a:r>
            <a:r>
              <a:rPr lang="zh-TW" altLang="zh-TW" sz="3600" dirty="0" smtClean="0">
                <a:solidFill>
                  <a:srgbClr val="FFFF00"/>
                </a:solidFill>
                <a:latin typeface="DFKai-SB" panose="03000509000000000000" pitchFamily="65" charset="-120"/>
                <a:ea typeface="DFKai-SB" panose="03000509000000000000" pitchFamily="65" charset="-120"/>
              </a:rPr>
              <a:t>的心聲</a:t>
            </a:r>
            <a:endParaRPr lang="en-US" altLang="zh-TW" sz="3600" dirty="0" smtClean="0">
              <a:solidFill>
                <a:srgbClr val="FFFF00"/>
              </a:solidFill>
              <a:latin typeface="DFKai-SB" panose="03000509000000000000" pitchFamily="65" charset="-120"/>
              <a:ea typeface="DFKai-SB" panose="03000509000000000000" pitchFamily="65" charset="-120"/>
            </a:endParaRPr>
          </a:p>
          <a:p>
            <a:endParaRPr lang="en-US" altLang="zh-TW" sz="3600" dirty="0" smtClean="0">
              <a:solidFill>
                <a:srgbClr val="FFFF00"/>
              </a:solidFill>
              <a:latin typeface="DFKai-SB" panose="03000509000000000000" pitchFamily="65" charset="-120"/>
              <a:ea typeface="DFKai-SB" panose="03000509000000000000" pitchFamily="65" charset="-120"/>
            </a:endParaRPr>
          </a:p>
          <a:p>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(2)引導她仰望</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教導以愛止暴</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216539"/>
          </a:xfrm>
          <a:prstGeom prst="rect">
            <a:avLst/>
          </a:prstGeom>
          <a:noFill/>
          <a:ln w="9525">
            <a:noFill/>
            <a:miter lim="800000"/>
            <a:headEnd/>
            <a:tailEnd/>
          </a:ln>
        </p:spPr>
        <p:txBody>
          <a:bodyPr wrap="square">
            <a:spAutoFit/>
          </a:bodyPr>
          <a:lstStyle/>
          <a:p>
            <a:r>
              <a:rPr lang="en-US" altLang="zh-TW" sz="36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a:t>
            </a:r>
            <a:r>
              <a:rPr lang="zh-TW" altLang="zh-TW" sz="36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也</a:t>
            </a:r>
            <a:r>
              <a:rPr lang="zh-TW" altLang="zh-TW" sz="36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幫助施暴</a:t>
            </a:r>
            <a:r>
              <a:rPr lang="zh-TW" altLang="zh-TW" sz="36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者</a:t>
            </a:r>
            <a:endParaRPr lang="en-US" altLang="zh-TW" sz="36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endParaRPr>
          </a:p>
          <a:p>
            <a:endParaRPr lang="en-US" altLang="zh-TW" sz="1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(1)人人都</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需恩典</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endPar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撥開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藉口煙幕</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endPar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主恩</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闊長高深</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主的施恩座才是真正解決難處的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地方</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 y="438150"/>
            <a:ext cx="8534400" cy="3908762"/>
          </a:xfrm>
          <a:prstGeom prst="rect">
            <a:avLst/>
          </a:prstGeom>
          <a:noFill/>
          <a:ln w="9525">
            <a:noFill/>
            <a:miter lim="800000"/>
            <a:headEnd/>
            <a:tailEnd/>
          </a:ln>
        </p:spPr>
        <p:txBody>
          <a:bodyPr wrap="square">
            <a:spAutoFit/>
          </a:bodyPr>
          <a:lstStyle/>
          <a:p>
            <a:pPr algn="just"/>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可是來到主前﹐乃是歷經神道之劍的「刺入剖開」﹐才可嚐主</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恩甘甜</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來</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4.12-16)﹕</a:t>
            </a: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28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4.12神的道是活潑的﹐是有功效的﹐比一切兩刃的劍更快﹐甚至魂與</a:t>
            </a:r>
            <a:r>
              <a:rPr lang="zh-TW" altLang="zh-TW"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靈</a:t>
            </a:r>
            <a:r>
              <a:rPr lang="en-US" altLang="zh-TW"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都</a:t>
            </a:r>
            <a:r>
              <a:rPr lang="zh-TW" altLang="zh-TW" sz="28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能刺</a:t>
            </a:r>
            <a:r>
              <a:rPr lang="zh-TW" altLang="zh-TW"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入剖開</a:t>
            </a:r>
            <a:r>
              <a:rPr lang="zh-TW" altLang="zh-TW" sz="28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﹐連心中的思念和主意都能辨明。4.13並且被造的沒有一樣</a:t>
            </a:r>
            <a:r>
              <a:rPr lang="zh-TW" altLang="zh-TW"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a:t>
            </a:r>
            <a:r>
              <a:rPr lang="zh-TW" altLang="en-US"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祂</a:t>
            </a:r>
            <a:r>
              <a:rPr lang="zh-TW" altLang="zh-TW"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面前</a:t>
            </a:r>
            <a:r>
              <a:rPr lang="zh-TW" altLang="zh-TW" sz="28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不顯然的﹔原來萬物在那與我們有關係的主眼前﹐都是赤露敞開的</a:t>
            </a:r>
            <a:r>
              <a:rPr lang="zh-TW" altLang="zh-TW"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28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28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4.16所以﹐我們只管坦然無懼地來到施恩的寶座前﹐為要得憐恤﹑蒙恩惠﹐作隨時的幫助。</a:t>
            </a:r>
            <a:endParaRPr kumimoji="0" lang="zh-TW" altLang="en-US" sz="28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 y="514350"/>
            <a:ext cx="8534400" cy="4031873"/>
          </a:xfrm>
          <a:prstGeom prst="rect">
            <a:avLst/>
          </a:prstGeom>
          <a:noFill/>
          <a:ln w="9525">
            <a:noFill/>
            <a:miter lim="800000"/>
            <a:headEnd/>
            <a:tailEnd/>
          </a:ln>
        </p:spPr>
        <p:txBody>
          <a:bodyPr wrap="square">
            <a:spAutoFit/>
          </a:bodyPr>
          <a:lstStyle/>
          <a:p>
            <a:pPr algn="just"/>
            <a:r>
              <a:rPr lang="zh-TW" altLang="zh-TW" sz="32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雅各書</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最好</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重整</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的藍圖</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與</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藥方</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3.5-12</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暴露出以往言語的暴虐﹐「是從地獄裏點著的」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3.14-16</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簡直就是地獄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寫生</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施</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暴者以往生活的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寫照</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情慾</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和鬼魔是掛鉤的﹐宣洩在現實生活中的就是紛爭﹑擾亂等</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4.1-4, 6, </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11-12</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描述墮落</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生命裏</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邪惡三一－</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魔鬼</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世俗</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肉體－完全操縱了我們的心思言行。</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4524315"/>
          </a:xfrm>
          <a:prstGeom prst="rect">
            <a:avLst/>
          </a:prstGeom>
          <a:noFill/>
          <a:ln w="9525">
            <a:noFill/>
            <a:miter lim="800000"/>
            <a:headEnd/>
            <a:tailEnd/>
          </a:ln>
        </p:spPr>
        <p:txBody>
          <a:bodyPr wrap="square">
            <a:spAutoFit/>
          </a:bodyPr>
          <a:lstStyle/>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14 我們素常彼此談論﹐以為甘甜﹔</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我們與群眾在神的殿中同行。</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20 他背了約﹐</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伸手攻擊與他和好的人。</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21 他的口如奶油光滑﹐</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他的心卻懷著爭戰﹔</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他的話比油柔和﹐</a:t>
            </a:r>
          </a:p>
          <a:p>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其實是拔出來的刀。</a:t>
            </a:r>
            <a:endParaRPr kumimoji="0" lang="zh-TW" altLang="en-US" sz="3200" dirty="0">
              <a:solidFill>
                <a:srgbClr val="FFFF00"/>
              </a:solidFill>
              <a:ea typeface="標楷體" pitchFamily="65" charset="-120"/>
            </a:endParaRPr>
          </a:p>
        </p:txBody>
      </p:sp>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 y="514350"/>
            <a:ext cx="8534400" cy="3416320"/>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悔改從解決輕罪開始﹐</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譬如</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言語</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進一步</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將基督介紹</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給他</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。雅</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1.5, 17, 3.17, 4.6,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10</a:t>
            </a:r>
            <a:r>
              <a:rPr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說明</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重生乃是真正新生命的起點。</a:t>
            </a: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神為中心的悔改</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雅</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4.6-10)</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﹐「憂傷</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痛悔的心﹐你必不輕看」﹐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並帶來</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「清潔的心</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正直的靈」</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詩</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51.17, 10)</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 y="514350"/>
            <a:ext cx="8534400" cy="3416320"/>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新生命要配上新生活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以往</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的施暴者如今要學會愛與和平</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雅</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3.13, 17-18)</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。這樣的生活包括教會生活﹐這也是豐富的資源幫助我們在主裏成長﹐神也得到一位生力軍加入基督的身體裏</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雅</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5.19-20</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﹐來</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3.12-14)</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ea typeface="標楷體" pitchFamily="65" charset="-120"/>
            </a:endParaRPr>
          </a:p>
        </p:txBody>
      </p:sp>
    </p:spTree>
    <p:extLst>
      <p:ext uri="{BB962C8B-B14F-4D97-AF65-F5344CB8AC3E}">
        <p14:creationId xmlns:p14="http://schemas.microsoft.com/office/powerpoint/2010/main" val="12884326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2616101"/>
          </a:xfrm>
          <a:prstGeom prst="rect">
            <a:avLst/>
          </a:prstGeom>
          <a:noFill/>
          <a:ln w="9525">
            <a:noFill/>
            <a:miter lim="800000"/>
            <a:headEnd/>
            <a:tailEnd/>
          </a:ln>
        </p:spPr>
        <p:txBody>
          <a:bodyPr wrap="square">
            <a:spAutoFit/>
          </a:bodyPr>
          <a:lstStyle/>
          <a:p>
            <a:pPr algn="ctr"/>
            <a:r>
              <a:rPr lang="zh-TW" altLang="zh-TW" sz="40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主門檻有盼望﹗</a:t>
            </a:r>
          </a:p>
          <a:p>
            <a:pPr algn="just"/>
            <a:endParaRPr lang="en-US" altLang="zh-TW" sz="1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位極年輕﹑涉世未深的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女子</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畫面</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縈繞著我們</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飽受摧殘後﹐還有救恩與盼望嗎﹖主施恩座的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門檻</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滿</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有盼望。</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8434" name="Picture 2" descr="C:\Users\Paul Chang\Pictures\Judges\The Concubine Lays hands on the Threshold\The dying wife of the Levite of Ephraim by Giacinto Vigani 1847 at Museum of Modern and Contemporary Art of Trento and Rovereto. Judges 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9" y="2610617"/>
            <a:ext cx="6096001" cy="25147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2756416"/>
            <a:ext cx="2971800" cy="1754326"/>
          </a:xfrm>
          <a:prstGeom prst="rect">
            <a:avLst/>
          </a:prstGeom>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家</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暴</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變為</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和好﹐</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家庭</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變為</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伊甸園。</a:t>
            </a:r>
            <a:endParaRPr lang="zh-TW" altLang="en-US" sz="3600" dirty="0"/>
          </a:p>
        </p:txBody>
      </p:sp>
    </p:spTree>
    <p:extLst>
      <p:ext uri="{BB962C8B-B14F-4D97-AF65-F5344CB8AC3E}">
        <p14:creationId xmlns:p14="http://schemas.microsoft.com/office/powerpoint/2010/main" val="33722188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8534400" cy="4524315"/>
          </a:xfrm>
          <a:prstGeom prst="rect">
            <a:avLst/>
          </a:prstGeom>
          <a:noFill/>
          <a:ln w="9525">
            <a:noFill/>
            <a:miter lim="800000"/>
            <a:headEnd/>
            <a:tailEnd/>
          </a:ln>
        </p:spPr>
        <p:txBody>
          <a:bodyPr wrap="square">
            <a:spAutoFit/>
          </a:bodyPr>
          <a:lstStyle/>
          <a:p>
            <a:pPr algn="just"/>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Gary Chapman</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在他的書中末了提供他在臨床案例的一個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實例。</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Mitzi</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&amp;</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Bruce</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的故事</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原來一個快活不下去的</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Mitzi</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﹐就因著她伸出手來搭在主恩典的門檻上﹐觸碰到盼望與一串的改變。我們從士</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19.27</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的悲劇中看到了曙光。</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72218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4350"/>
            <a:ext cx="8382000" cy="3970318"/>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DFKai-SB" panose="03000509000000000000" pitchFamily="65" charset="-120"/>
                <a:ea typeface="DFKai-SB" panose="03000509000000000000" pitchFamily="65" charset="-120"/>
              </a:rPr>
              <a:t>叫</a:t>
            </a:r>
            <a:r>
              <a:rPr lang="zh-TW" altLang="en-US" sz="3600" dirty="0">
                <a:solidFill>
                  <a:srgbClr val="FFFF00"/>
                </a:solidFill>
                <a:latin typeface="DFKai-SB" panose="03000509000000000000" pitchFamily="65" charset="-120"/>
                <a:ea typeface="DFKai-SB" panose="03000509000000000000" pitchFamily="65" charset="-120"/>
              </a:rPr>
              <a:t>人</a:t>
            </a:r>
            <a:r>
              <a:rPr lang="zh-TW" altLang="zh-TW" sz="3600" dirty="0" smtClean="0">
                <a:solidFill>
                  <a:srgbClr val="FFFF00"/>
                </a:solidFill>
                <a:latin typeface="DFKai-SB" panose="03000509000000000000" pitchFamily="65" charset="-120"/>
                <a:ea typeface="DFKai-SB" panose="03000509000000000000" pitchFamily="65" charset="-120"/>
              </a:rPr>
              <a:t>最</a:t>
            </a:r>
            <a:r>
              <a:rPr lang="zh-TW" altLang="zh-TW" sz="3600" dirty="0">
                <a:solidFill>
                  <a:srgbClr val="FFFF00"/>
                </a:solidFill>
                <a:latin typeface="DFKai-SB" panose="03000509000000000000" pitchFamily="65" charset="-120"/>
                <a:ea typeface="DFKai-SB" panose="03000509000000000000" pitchFamily="65" charset="-120"/>
              </a:rPr>
              <a:t>難過的是</a:t>
            </a:r>
            <a:r>
              <a:rPr lang="zh-TW" altLang="zh-TW" sz="3600" dirty="0" smtClean="0">
                <a:solidFill>
                  <a:srgbClr val="FFFF00"/>
                </a:solidFill>
                <a:latin typeface="DFKai-SB" panose="03000509000000000000" pitchFamily="65" charset="-120"/>
                <a:ea typeface="DFKai-SB" panose="03000509000000000000" pitchFamily="65" charset="-120"/>
              </a:rPr>
              <a:t>﹐</a:t>
            </a:r>
            <a:r>
              <a:rPr lang="zh-TW" altLang="en-US" sz="3600" dirty="0" smtClean="0">
                <a:solidFill>
                  <a:srgbClr val="FFFF00"/>
                </a:solidFill>
                <a:latin typeface="DFKai-SB" panose="03000509000000000000" pitchFamily="65" charset="-120"/>
                <a:ea typeface="DFKai-SB" panose="03000509000000000000" pitchFamily="65" charset="-120"/>
              </a:rPr>
              <a:t>此</a:t>
            </a:r>
            <a:r>
              <a:rPr lang="zh-TW" altLang="zh-TW" sz="3600" dirty="0" smtClean="0">
                <a:solidFill>
                  <a:srgbClr val="FFFF00"/>
                </a:solidFill>
                <a:latin typeface="DFKai-SB" panose="03000509000000000000" pitchFamily="65" charset="-120"/>
                <a:ea typeface="DFKai-SB" panose="03000509000000000000" pitchFamily="65" charset="-120"/>
              </a:rPr>
              <a:t>女連</a:t>
            </a:r>
            <a:r>
              <a:rPr lang="zh-TW" altLang="zh-TW" sz="3600" dirty="0">
                <a:solidFill>
                  <a:srgbClr val="FFFF00"/>
                </a:solidFill>
                <a:latin typeface="DFKai-SB" panose="03000509000000000000" pitchFamily="65" charset="-120"/>
                <a:ea typeface="DFKai-SB" panose="03000509000000000000" pitchFamily="65" charset="-120"/>
              </a:rPr>
              <a:t>說話的機會都沒有﹐就受盡虐待死了。可是在我們實際的服事裏</a:t>
            </a:r>
            <a:r>
              <a:rPr lang="zh-TW" altLang="zh-TW" sz="3600" dirty="0">
                <a:solidFill>
                  <a:srgbClr val="FFFF00"/>
                </a:solidFill>
                <a:latin typeface="DFKai-SB" panose="03000509000000000000" pitchFamily="65" charset="-120"/>
                <a:ea typeface="DFKai-SB" panose="03000509000000000000" pitchFamily="65" charset="-120"/>
              </a:rPr>
              <a:t>﹐我們</a:t>
            </a:r>
            <a:r>
              <a:rPr lang="zh-TW" altLang="zh-TW" sz="3600" dirty="0" smtClean="0">
                <a:solidFill>
                  <a:srgbClr val="FFFF00"/>
                </a:solidFill>
                <a:latin typeface="DFKai-SB" panose="03000509000000000000" pitchFamily="65" charset="-120"/>
                <a:ea typeface="DFKai-SB" panose="03000509000000000000" pitchFamily="65" charset="-120"/>
              </a:rPr>
              <a:t>看見</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有些家</a:t>
            </a:r>
            <a:r>
              <a:rPr lang="zh-TW" altLang="zh-TW" sz="3600" dirty="0">
                <a:solidFill>
                  <a:srgbClr val="FFFF00"/>
                </a:solidFill>
                <a:latin typeface="DFKai-SB" panose="03000509000000000000" pitchFamily="65" charset="-120"/>
                <a:ea typeface="DFKai-SB" panose="03000509000000000000" pitchFamily="65" charset="-120"/>
              </a:rPr>
              <a:t>暴有轉機﹐</a:t>
            </a:r>
            <a:r>
              <a:rPr lang="zh-TW" altLang="zh-TW" sz="3600" dirty="0" smtClean="0">
                <a:solidFill>
                  <a:srgbClr val="FFFF00"/>
                </a:solidFill>
                <a:latin typeface="DFKai-SB" panose="03000509000000000000" pitchFamily="65" charset="-120"/>
                <a:ea typeface="DFKai-SB" panose="03000509000000000000" pitchFamily="65" charset="-120"/>
              </a:rPr>
              <a:t>靠著</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神的恩典</a:t>
            </a:r>
            <a:r>
              <a:rPr lang="zh-TW" altLang="zh-TW" sz="3600" dirty="0">
                <a:solidFill>
                  <a:srgbClr val="FFFF00"/>
                </a:solidFill>
                <a:latin typeface="DFKai-SB" panose="03000509000000000000" pitchFamily="65" charset="-120"/>
                <a:ea typeface="DFKai-SB" panose="03000509000000000000" pitchFamily="65" charset="-120"/>
              </a:rPr>
              <a:t>與智慧</a:t>
            </a:r>
            <a:r>
              <a:rPr lang="zh-TW" altLang="zh-TW" sz="3600" dirty="0" smtClean="0">
                <a:solidFill>
                  <a:srgbClr val="FFFF00"/>
                </a:solidFill>
                <a:latin typeface="DFKai-SB" panose="03000509000000000000" pitchFamily="65" charset="-120"/>
                <a:ea typeface="DFKai-SB" panose="03000509000000000000" pitchFamily="65" charset="-120"/>
              </a:rPr>
              <a:t>﹐善</a:t>
            </a:r>
            <a:r>
              <a:rPr lang="zh-TW" altLang="zh-TW" sz="3600" dirty="0">
                <a:solidFill>
                  <a:srgbClr val="FFFF00"/>
                </a:solidFill>
                <a:latin typeface="DFKai-SB" panose="03000509000000000000" pitchFamily="65" charset="-120"/>
                <a:ea typeface="DFKai-SB" panose="03000509000000000000" pitchFamily="65" charset="-120"/>
              </a:rPr>
              <a:t>了</a:t>
            </a:r>
            <a:r>
              <a:rPr lang="zh-TW" altLang="zh-TW" sz="3600" dirty="0" smtClean="0">
                <a:solidFill>
                  <a:srgbClr val="FFFF00"/>
                </a:solidFill>
                <a:latin typeface="DFKai-SB" panose="03000509000000000000" pitchFamily="65" charset="-120"/>
                <a:ea typeface="DFKai-SB" panose="03000509000000000000" pitchFamily="65" charset="-120"/>
              </a:rPr>
              <a:t>﹐</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夫妻和好</a:t>
            </a:r>
            <a:r>
              <a:rPr lang="zh-TW" altLang="zh-TW" sz="3600" dirty="0">
                <a:solidFill>
                  <a:srgbClr val="FFFF00"/>
                </a:solidFill>
                <a:latin typeface="DFKai-SB" panose="03000509000000000000" pitchFamily="65" charset="-120"/>
                <a:ea typeface="DFKai-SB" panose="03000509000000000000" pitchFamily="65" charset="-120"/>
              </a:rPr>
              <a:t>了﹐</a:t>
            </a:r>
            <a:r>
              <a:rPr lang="zh-TW" altLang="zh-TW" sz="3600" dirty="0" smtClean="0">
                <a:solidFill>
                  <a:srgbClr val="FFFF00"/>
                </a:solidFill>
                <a:latin typeface="DFKai-SB" panose="03000509000000000000" pitchFamily="65" charset="-120"/>
                <a:ea typeface="DFKai-SB" panose="03000509000000000000" pitchFamily="65" charset="-120"/>
              </a:rPr>
              <a:t>變為</a:t>
            </a:r>
            <a:r>
              <a:rPr lang="zh-TW" altLang="zh-TW" sz="3600" dirty="0" smtClean="0">
                <a:solidFill>
                  <a:srgbClr val="FFFF00"/>
                </a:solidFill>
                <a:latin typeface="DFKai-SB" panose="03000509000000000000" pitchFamily="65" charset="-120"/>
                <a:ea typeface="DFKai-SB" panose="03000509000000000000" pitchFamily="65" charset="-120"/>
              </a:rPr>
              <a:t>快樂</a:t>
            </a:r>
            <a:endParaRPr lang="en-US" altLang="zh-TW" sz="3600" dirty="0" smtClean="0">
              <a:solidFill>
                <a:srgbClr val="FFFF00"/>
              </a:solidFill>
              <a:latin typeface="DFKai-SB" panose="03000509000000000000" pitchFamily="65" charset="-120"/>
              <a:ea typeface="DFKai-SB" panose="03000509000000000000" pitchFamily="65" charset="-120"/>
            </a:endParaRPr>
          </a:p>
          <a:p>
            <a:pPr algn="just"/>
            <a:r>
              <a:rPr lang="zh-TW" altLang="zh-TW" sz="3600" dirty="0" smtClean="0">
                <a:solidFill>
                  <a:srgbClr val="FFFF00"/>
                </a:solidFill>
                <a:latin typeface="DFKai-SB" panose="03000509000000000000" pitchFamily="65" charset="-120"/>
                <a:ea typeface="DFKai-SB" panose="03000509000000000000" pitchFamily="65" charset="-120"/>
              </a:rPr>
              <a:t>的</a:t>
            </a:r>
            <a:r>
              <a:rPr lang="zh-TW" altLang="zh-TW" sz="3600" dirty="0">
                <a:solidFill>
                  <a:srgbClr val="FFFF00"/>
                </a:solidFill>
                <a:latin typeface="DFKai-SB" panose="03000509000000000000" pitchFamily="65" charset="-120"/>
                <a:ea typeface="DFKai-SB" panose="03000509000000000000" pitchFamily="65" charset="-120"/>
              </a:rPr>
              <a:t>家庭。</a:t>
            </a:r>
            <a:endParaRPr kumimoji="0" lang="zh-TW" altLang="en-US" sz="3600" dirty="0">
              <a:solidFill>
                <a:srgbClr val="FFFF00"/>
              </a:solidFill>
              <a:latin typeface="DFKai-SB" panose="03000509000000000000" pitchFamily="65" charset="-120"/>
              <a:ea typeface="DFKai-SB" panose="03000509000000000000" pitchFamily="65" charset="-120"/>
            </a:endParaRPr>
          </a:p>
        </p:txBody>
      </p:sp>
      <p:pic>
        <p:nvPicPr>
          <p:cNvPr id="2050" name="Picture 2" descr="C:\Users\Paul Chang\Pictures\Counseling-MAR\Marriage R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17308"/>
            <a:ext cx="4191000" cy="332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09550"/>
            <a:ext cx="8534400" cy="4585871"/>
          </a:xfrm>
          <a:prstGeom prst="rect">
            <a:avLst/>
          </a:prstGeom>
          <a:noFill/>
          <a:ln w="9525">
            <a:noFill/>
            <a:miter lim="800000"/>
            <a:headEnd/>
            <a:tailEnd/>
          </a:ln>
        </p:spPr>
        <p:txBody>
          <a:bodyPr wrap="square">
            <a:spAutoFit/>
          </a:bodyPr>
          <a:lstStyle/>
          <a:p>
            <a:pPr algn="ctr"/>
            <a:r>
              <a:rPr lang="zh-TW" altLang="zh-TW" sz="40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何謂家庭暴力﹖</a:t>
            </a: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搬</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NJ</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州</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獨力</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牧</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會那年﹐聽到</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當地華人說﹐小鎮上有</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一台灣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來的華人家裏﹐有女人受虐哭號的聲音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鄰居</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聽到</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了報警</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幸</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好</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有公權力及時</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介入</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位女子已經</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虐</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好一陣子了。</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110122"/>
            <a:ext cx="4419600" cy="3033378"/>
          </a:xfrm>
          <a:prstGeom prst="rect">
            <a:avLst/>
          </a:prstGeom>
        </p:spPr>
      </p:pic>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534400" cy="4524315"/>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何謂家庭暴力</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Grant </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L. Martin</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博士下了這樣的定義</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它包括了任何動作或行為﹐予人身體傷害﹐或是蓄意使人疼痛。這種身體傷害可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a:t>
            </a:r>
            <a:r>
              <a:rPr lang="zh-TW" altLang="zh-TW" sz="3600" dirty="0" smtClean="0">
                <a:solidFill>
                  <a:srgbClr val="FFFF00"/>
                </a:solidFill>
                <a:latin typeface="DFKai-SB" panose="03000509000000000000" pitchFamily="65" charset="-120"/>
                <a:ea typeface="DFKai-SB" panose="03000509000000000000" pitchFamily="65" charset="-120"/>
              </a:rPr>
              <a:t>踢</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腳</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﹑撞擊﹑推撞﹑窒息﹑丟物﹑或使用武器。攻擊身體的嚴重性小起甩耳光﹐大到殺人。</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38" y="514350"/>
            <a:ext cx="4182762" cy="3416320"/>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DFKai-SB" panose="03000509000000000000" pitchFamily="65" charset="-120"/>
                <a:ea typeface="DFKai-SB" panose="03000509000000000000" pitchFamily="65" charset="-120"/>
              </a:rPr>
              <a:t>其實殺人不見血的言語暴力﹐諸如嘲笑﹑歧視﹑冷漠﹑責罵﹑孤立等﹐與上述的身體傷害通常是並行的。</a:t>
            </a:r>
            <a:endParaRPr kumimoji="0" lang="zh-TW" altLang="en-US" sz="3600" dirty="0">
              <a:solidFill>
                <a:srgbClr val="FFFF00"/>
              </a:solidFill>
              <a:latin typeface="DFKai-SB" panose="03000509000000000000" pitchFamily="65" charset="-120"/>
              <a:ea typeface="DFKai-SB"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550" y="313810"/>
            <a:ext cx="4743450" cy="4829175"/>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ustom 2">
      <a:majorFont>
        <a:latin typeface="Arial Narrow"/>
        <a:ea typeface="UWCCYF (Big5)"/>
        <a:cs typeface=""/>
      </a:majorFont>
      <a:minorFont>
        <a:latin typeface="Arial Narrow"/>
        <a:ea typeface="UWCCYF (Big5)"/>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1407</TotalTime>
  <Words>3210</Words>
  <Application>Microsoft Office PowerPoint</Application>
  <PresentationFormat>如螢幕大小 (16:9)</PresentationFormat>
  <Paragraphs>201</Paragraphs>
  <Slides>53</Slides>
  <Notes>0</Notes>
  <HiddenSlides>0</HiddenSlides>
  <MMClips>0</MMClips>
  <ScaleCrop>false</ScaleCrop>
  <HeadingPairs>
    <vt:vector size="4" baseType="variant">
      <vt:variant>
        <vt:lpstr>佈景主題</vt:lpstr>
      </vt:variant>
      <vt:variant>
        <vt:i4>1</vt:i4>
      </vt:variant>
      <vt:variant>
        <vt:lpstr>投影片標題</vt:lpstr>
      </vt:variant>
      <vt:variant>
        <vt:i4>53</vt:i4>
      </vt:variant>
    </vt:vector>
  </HeadingPairs>
  <TitlesOfParts>
    <vt:vector size="54" baseType="lpstr">
      <vt:lpstr>Elemental</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Lei</dc:creator>
  <cp:lastModifiedBy>Paul Chang</cp:lastModifiedBy>
  <cp:revision>253</cp:revision>
  <dcterms:created xsi:type="dcterms:W3CDTF">2014-01-10T15:01:01Z</dcterms:created>
  <dcterms:modified xsi:type="dcterms:W3CDTF">2020-05-17T12:37:52Z</dcterms:modified>
</cp:coreProperties>
</file>