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  <p:sldMasterId id="2147483739" r:id="rId2"/>
    <p:sldMasterId id="2147483751" r:id="rId3"/>
    <p:sldMasterId id="2147483763" r:id="rId4"/>
    <p:sldMasterId id="2147483775" r:id="rId5"/>
    <p:sldMasterId id="2147483787" r:id="rId6"/>
    <p:sldMasterId id="2147483799" r:id="rId7"/>
    <p:sldMasterId id="2147483823" r:id="rId8"/>
    <p:sldMasterId id="2147483835" r:id="rId9"/>
    <p:sldMasterId id="2147483847" r:id="rId10"/>
    <p:sldMasterId id="2147483861" r:id="rId11"/>
    <p:sldMasterId id="2147483875" r:id="rId12"/>
    <p:sldMasterId id="2147483889" r:id="rId13"/>
    <p:sldMasterId id="2147483913" r:id="rId14"/>
    <p:sldMasterId id="2147483925" r:id="rId15"/>
    <p:sldMasterId id="2147483937" r:id="rId16"/>
    <p:sldMasterId id="2147483973" r:id="rId17"/>
    <p:sldMasterId id="2147483985" r:id="rId18"/>
  </p:sldMasterIdLst>
  <p:notesMasterIdLst>
    <p:notesMasterId r:id="rId50"/>
  </p:notesMasterIdLst>
  <p:handoutMasterIdLst>
    <p:handoutMasterId r:id="rId51"/>
  </p:handoutMasterIdLst>
  <p:sldIdLst>
    <p:sldId id="296" r:id="rId19"/>
    <p:sldId id="300" r:id="rId20"/>
    <p:sldId id="311" r:id="rId21"/>
    <p:sldId id="312" r:id="rId22"/>
    <p:sldId id="343" r:id="rId23"/>
    <p:sldId id="313" r:id="rId24"/>
    <p:sldId id="344" r:id="rId25"/>
    <p:sldId id="339" r:id="rId26"/>
    <p:sldId id="314" r:id="rId27"/>
    <p:sldId id="315" r:id="rId28"/>
    <p:sldId id="316" r:id="rId29"/>
    <p:sldId id="319" r:id="rId30"/>
    <p:sldId id="318" r:id="rId31"/>
    <p:sldId id="320" r:id="rId32"/>
    <p:sldId id="321" r:id="rId33"/>
    <p:sldId id="336" r:id="rId34"/>
    <p:sldId id="337" r:id="rId35"/>
    <p:sldId id="322" r:id="rId36"/>
    <p:sldId id="323" r:id="rId37"/>
    <p:sldId id="324" r:id="rId38"/>
    <p:sldId id="338" r:id="rId39"/>
    <p:sldId id="328" r:id="rId40"/>
    <p:sldId id="326" r:id="rId41"/>
    <p:sldId id="327" r:id="rId42"/>
    <p:sldId id="329" r:id="rId43"/>
    <p:sldId id="330" r:id="rId44"/>
    <p:sldId id="345" r:id="rId45"/>
    <p:sldId id="341" r:id="rId46"/>
    <p:sldId id="333" r:id="rId47"/>
    <p:sldId id="334" r:id="rId48"/>
    <p:sldId id="346" r:id="rId49"/>
  </p:sldIdLst>
  <p:sldSz cx="9144000" cy="5143500" type="screen16x9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62" y="-4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9491D-36DE-4532-AF36-72EF8C8F85A3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1CCB8-F695-4277-B38F-78910C7D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3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70B81-F923-459A-83FE-6CD8962C840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38ED6-D570-4205-B43F-469049388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2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693A6C-4A47-4B7A-8785-408643F9BBBB}" type="slidenum">
              <a:rPr lang="zh-TW" altLang="en-US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altLang="zh-TW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A30FDD-1582-4DB7-8B71-362A9A1A85AF}" type="slidenum">
              <a:rPr lang="zh-TW" altLang="en-US">
                <a:solidFill>
                  <a:prstClr val="black"/>
                </a:solidFill>
                <a:latin typeface="Times New Roman" pitchFamily="18" charset="0"/>
              </a:rPr>
              <a:pPr/>
              <a:t>26</a:t>
            </a:fld>
            <a:endParaRPr lang="en-US" altLang="zh-TW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A30FDD-1582-4DB7-8B71-362A9A1A85AF}" type="slidenum">
              <a:rPr lang="zh-TW" altLang="en-US">
                <a:solidFill>
                  <a:prstClr val="black"/>
                </a:solidFill>
                <a:latin typeface="Times New Roman" pitchFamily="18" charset="0"/>
              </a:rPr>
              <a:pPr/>
              <a:t>27</a:t>
            </a:fld>
            <a:endParaRPr lang="en-US" altLang="zh-TW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AAB7A6-F703-4B6E-B3A8-FF4DD154BD2A}" type="slidenum">
              <a:rPr lang="zh-TW" altLang="en-US">
                <a:solidFill>
                  <a:prstClr val="black"/>
                </a:solidFill>
                <a:latin typeface="Times New Roman" pitchFamily="18" charset="0"/>
              </a:rPr>
              <a:pPr/>
              <a:t>28</a:t>
            </a:fld>
            <a:endParaRPr lang="en-US" altLang="zh-TW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AAB7A6-F703-4B6E-B3A8-FF4DD154BD2A}" type="slidenum">
              <a:rPr lang="zh-TW" altLang="en-US">
                <a:solidFill>
                  <a:prstClr val="black"/>
                </a:solidFill>
                <a:latin typeface="Times New Roman" pitchFamily="18" charset="0"/>
              </a:rPr>
              <a:pPr/>
              <a:t>29</a:t>
            </a:fld>
            <a:endParaRPr lang="en-US" altLang="zh-TW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031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"/>
            <a:ext cx="9144000" cy="51423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6 w 1722"/>
                <a:gd name="T1" fmla="*/ 33 h 66"/>
                <a:gd name="T2" fmla="*/ 165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6 w 1722"/>
                <a:gd name="T9" fmla="*/ 33 h 66"/>
                <a:gd name="T10" fmla="*/ 165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2 w 975"/>
                <a:gd name="T1" fmla="*/ 48 h 101"/>
                <a:gd name="T2" fmla="*/ 94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2 w 975"/>
                <a:gd name="T9" fmla="*/ 48 h 101"/>
                <a:gd name="T10" fmla="*/ 94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5 w 2141"/>
                <a:gd name="T7" fmla="*/ 0 h 198"/>
                <a:gd name="T8" fmla="*/ 207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7 w 2517"/>
                <a:gd name="T1" fmla="*/ 276 h 276"/>
                <a:gd name="T2" fmla="*/ 2418 w 2517"/>
                <a:gd name="T3" fmla="*/ 204 h 276"/>
                <a:gd name="T4" fmla="*/ 2161 w 2517"/>
                <a:gd name="T5" fmla="*/ 0 h 276"/>
                <a:gd name="T6" fmla="*/ 0 w 2517"/>
                <a:gd name="T7" fmla="*/ 276 h 276"/>
                <a:gd name="T8" fmla="*/ 2087 w 2517"/>
                <a:gd name="T9" fmla="*/ 276 h 276"/>
                <a:gd name="T10" fmla="*/ 208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6 w 729"/>
                <a:gd name="T7" fmla="*/ 240 h 240"/>
                <a:gd name="T8" fmla="*/ 69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6 w 729"/>
                <a:gd name="T1" fmla="*/ 318 h 318"/>
                <a:gd name="T2" fmla="*/ 69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6 w 729"/>
                <a:gd name="T9" fmla="*/ 318 h 318"/>
                <a:gd name="T10" fmla="*/ 69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33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00150"/>
            <a:ext cx="82296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8233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AEFFDF-DA79-472E-9AEA-6F083805E34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88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E221-36B2-480E-ABD4-40E764544A3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65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9863-DC72-41BC-A804-09D9755471B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687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9851-B28B-497A-B321-F6295F618BE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453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07FD-91E7-476F-BF1D-826080BF33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344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A08FA-73D6-4A63-99FC-90F86E2814A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30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3D0F-471B-4CBA-BEF7-F6EB4BFD432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158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492A-E82F-4C41-B704-E70C41321F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525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E30B-A5BE-47D9-B285-1AE0EAD24F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112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1020-EDCE-477C-A9DD-B155A12BC1C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268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C6B1-1665-4F36-B02C-25EED9FA62B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225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A84A-9FA0-4A60-AB7F-C382FDCA3D4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254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10"/>
            <a:ext cx="8229600" cy="1269206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/>
                </a:uFill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32411050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"/>
            <a:ext cx="9144000" cy="51423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6 w 1722"/>
                <a:gd name="T1" fmla="*/ 33 h 66"/>
                <a:gd name="T2" fmla="*/ 165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6 w 1722"/>
                <a:gd name="T9" fmla="*/ 33 h 66"/>
                <a:gd name="T10" fmla="*/ 165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2 w 975"/>
                <a:gd name="T1" fmla="*/ 48 h 101"/>
                <a:gd name="T2" fmla="*/ 94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2 w 975"/>
                <a:gd name="T9" fmla="*/ 48 h 101"/>
                <a:gd name="T10" fmla="*/ 94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5 w 2141"/>
                <a:gd name="T7" fmla="*/ 0 h 198"/>
                <a:gd name="T8" fmla="*/ 207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7 w 2517"/>
                <a:gd name="T1" fmla="*/ 276 h 276"/>
                <a:gd name="T2" fmla="*/ 2418 w 2517"/>
                <a:gd name="T3" fmla="*/ 204 h 276"/>
                <a:gd name="T4" fmla="*/ 2161 w 2517"/>
                <a:gd name="T5" fmla="*/ 0 h 276"/>
                <a:gd name="T6" fmla="*/ 0 w 2517"/>
                <a:gd name="T7" fmla="*/ 276 h 276"/>
                <a:gd name="T8" fmla="*/ 2087 w 2517"/>
                <a:gd name="T9" fmla="*/ 276 h 276"/>
                <a:gd name="T10" fmla="*/ 208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6 w 729"/>
                <a:gd name="T7" fmla="*/ 240 h 240"/>
                <a:gd name="T8" fmla="*/ 69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6 w 729"/>
                <a:gd name="T1" fmla="*/ 318 h 318"/>
                <a:gd name="T2" fmla="*/ 69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6 w 729"/>
                <a:gd name="T9" fmla="*/ 318 h 318"/>
                <a:gd name="T10" fmla="*/ 69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33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00150"/>
            <a:ext cx="82296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8233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AEFFDF-DA79-472E-9AEA-6F083805E34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521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E221-36B2-480E-ABD4-40E764544A3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739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9863-DC72-41BC-A804-09D9755471B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148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9851-B28B-497A-B321-F6295F618BE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766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07FD-91E7-476F-BF1D-826080BF33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356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A08FA-73D6-4A63-99FC-90F86E2814A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770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3D0F-471B-4CBA-BEF7-F6EB4BFD432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0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225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492A-E82F-4C41-B704-E70C41321F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961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E30B-A5BE-47D9-B285-1AE0EAD24F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84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1020-EDCE-477C-A9DD-B155A12BC1C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990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C6B1-1665-4F36-B02C-25EED9FA62B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639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A84A-9FA0-4A60-AB7F-C382FDCA3D4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218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7"/>
            <a:ext cx="8229600" cy="1269206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/>
                </a:uFill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3376947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"/>
            <a:ext cx="9144000" cy="51423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6 w 1722"/>
                <a:gd name="T1" fmla="*/ 33 h 66"/>
                <a:gd name="T2" fmla="*/ 165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6 w 1722"/>
                <a:gd name="T9" fmla="*/ 33 h 66"/>
                <a:gd name="T10" fmla="*/ 165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2 w 975"/>
                <a:gd name="T1" fmla="*/ 48 h 101"/>
                <a:gd name="T2" fmla="*/ 94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2 w 975"/>
                <a:gd name="T9" fmla="*/ 48 h 101"/>
                <a:gd name="T10" fmla="*/ 94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5 w 2141"/>
                <a:gd name="T7" fmla="*/ 0 h 198"/>
                <a:gd name="T8" fmla="*/ 207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7 w 2517"/>
                <a:gd name="T1" fmla="*/ 276 h 276"/>
                <a:gd name="T2" fmla="*/ 2418 w 2517"/>
                <a:gd name="T3" fmla="*/ 204 h 276"/>
                <a:gd name="T4" fmla="*/ 2161 w 2517"/>
                <a:gd name="T5" fmla="*/ 0 h 276"/>
                <a:gd name="T6" fmla="*/ 0 w 2517"/>
                <a:gd name="T7" fmla="*/ 276 h 276"/>
                <a:gd name="T8" fmla="*/ 2087 w 2517"/>
                <a:gd name="T9" fmla="*/ 276 h 276"/>
                <a:gd name="T10" fmla="*/ 208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6 w 729"/>
                <a:gd name="T7" fmla="*/ 240 h 240"/>
                <a:gd name="T8" fmla="*/ 69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6 w 729"/>
                <a:gd name="T1" fmla="*/ 318 h 318"/>
                <a:gd name="T2" fmla="*/ 69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6 w 729"/>
                <a:gd name="T9" fmla="*/ 318 h 318"/>
                <a:gd name="T10" fmla="*/ 69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33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00150"/>
            <a:ext cx="82296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8233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AEFFDF-DA79-472E-9AEA-6F083805E34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946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E221-36B2-480E-ABD4-40E764544A3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814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9863-DC72-41BC-A804-09D9755471B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175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9851-B28B-497A-B321-F6295F618BE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444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07FD-91E7-476F-BF1D-826080BF33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035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A08FA-73D6-4A63-99FC-90F86E2814A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714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3D0F-471B-4CBA-BEF7-F6EB4BFD432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336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492A-E82F-4C41-B704-E70C41321F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721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E30B-A5BE-47D9-B285-1AE0EAD24F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359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1020-EDCE-477C-A9DD-B155A12BC1C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867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C6B1-1665-4F36-B02C-25EED9FA62B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23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A84A-9FA0-4A60-AB7F-C382FDCA3D4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929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1269206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/>
                </a:uFill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22188280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4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253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355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514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798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935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179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905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575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266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21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8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677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366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715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567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27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654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428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631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530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103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4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003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417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292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44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756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688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476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363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438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649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7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424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855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768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62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638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10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032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122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544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46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3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19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769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37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198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05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74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85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392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799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765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38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54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761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114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43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07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017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348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8608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1858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939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67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9880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079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409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3340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357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1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4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2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4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32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67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9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86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3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4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2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88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88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58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26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00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5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20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7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06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09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56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40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05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60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70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60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48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35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4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94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03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492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2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52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7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01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6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8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91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2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870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56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96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01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94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4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8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18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83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45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87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20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51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6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063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5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56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22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700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35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3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449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861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21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37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915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789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825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6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942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955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77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41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7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107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318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729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01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56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826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896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3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9"/>
            <a:ext cx="9144000" cy="5142310"/>
            <a:chOff x="0" y="0"/>
            <a:chExt cx="5760" cy="4319"/>
          </a:xfrm>
        </p:grpSpPr>
        <p:sp>
          <p:nvSpPr>
            <p:cNvPr id="8222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6 w 1722"/>
                <a:gd name="T1" fmla="*/ 33 h 66"/>
                <a:gd name="T2" fmla="*/ 165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6 w 1722"/>
                <a:gd name="T9" fmla="*/ 33 h 66"/>
                <a:gd name="T10" fmla="*/ 165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2 w 975"/>
                <a:gd name="T1" fmla="*/ 48 h 101"/>
                <a:gd name="T2" fmla="*/ 94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2 w 975"/>
                <a:gd name="T9" fmla="*/ 48 h 101"/>
                <a:gd name="T10" fmla="*/ 94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5 w 2141"/>
                <a:gd name="T7" fmla="*/ 0 h 198"/>
                <a:gd name="T8" fmla="*/ 207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7 w 2517"/>
                <a:gd name="T1" fmla="*/ 276 h 276"/>
                <a:gd name="T2" fmla="*/ 2418 w 2517"/>
                <a:gd name="T3" fmla="*/ 204 h 276"/>
                <a:gd name="T4" fmla="*/ 2161 w 2517"/>
                <a:gd name="T5" fmla="*/ 0 h 276"/>
                <a:gd name="T6" fmla="*/ 0 w 2517"/>
                <a:gd name="T7" fmla="*/ 276 h 276"/>
                <a:gd name="T8" fmla="*/ 2087 w 2517"/>
                <a:gd name="T9" fmla="*/ 276 h 276"/>
                <a:gd name="T10" fmla="*/ 208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6 w 729"/>
                <a:gd name="T7" fmla="*/ 240 h 240"/>
                <a:gd name="T8" fmla="*/ 69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6 w 729"/>
                <a:gd name="T1" fmla="*/ 318 h 318"/>
                <a:gd name="T2" fmla="*/ 69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6 w 729"/>
                <a:gd name="T9" fmla="*/ 318 h 318"/>
                <a:gd name="T10" fmla="*/ 69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3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3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23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23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23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223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223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223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223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69E56E2-706F-4F21-88FD-815848B374C0}" type="slidenum">
              <a:rPr lang="zh-TW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789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"/>
            <a:ext cx="9144000" cy="5142310"/>
            <a:chOff x="0" y="0"/>
            <a:chExt cx="5760" cy="4319"/>
          </a:xfrm>
        </p:grpSpPr>
        <p:sp>
          <p:nvSpPr>
            <p:cNvPr id="8222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6 w 1722"/>
                <a:gd name="T1" fmla="*/ 33 h 66"/>
                <a:gd name="T2" fmla="*/ 165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6 w 1722"/>
                <a:gd name="T9" fmla="*/ 33 h 66"/>
                <a:gd name="T10" fmla="*/ 165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2 w 975"/>
                <a:gd name="T1" fmla="*/ 48 h 101"/>
                <a:gd name="T2" fmla="*/ 94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2 w 975"/>
                <a:gd name="T9" fmla="*/ 48 h 101"/>
                <a:gd name="T10" fmla="*/ 94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5 w 2141"/>
                <a:gd name="T7" fmla="*/ 0 h 198"/>
                <a:gd name="T8" fmla="*/ 207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7 w 2517"/>
                <a:gd name="T1" fmla="*/ 276 h 276"/>
                <a:gd name="T2" fmla="*/ 2418 w 2517"/>
                <a:gd name="T3" fmla="*/ 204 h 276"/>
                <a:gd name="T4" fmla="*/ 2161 w 2517"/>
                <a:gd name="T5" fmla="*/ 0 h 276"/>
                <a:gd name="T6" fmla="*/ 0 w 2517"/>
                <a:gd name="T7" fmla="*/ 276 h 276"/>
                <a:gd name="T8" fmla="*/ 2087 w 2517"/>
                <a:gd name="T9" fmla="*/ 276 h 276"/>
                <a:gd name="T10" fmla="*/ 208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6 w 729"/>
                <a:gd name="T7" fmla="*/ 240 h 240"/>
                <a:gd name="T8" fmla="*/ 69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6 w 729"/>
                <a:gd name="T1" fmla="*/ 318 h 318"/>
                <a:gd name="T2" fmla="*/ 69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6 w 729"/>
                <a:gd name="T9" fmla="*/ 318 h 318"/>
                <a:gd name="T10" fmla="*/ 69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3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3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23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23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23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223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223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223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223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69E56E2-706F-4F21-88FD-815848B374C0}" type="slidenum">
              <a:rPr lang="zh-TW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623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"/>
            <a:ext cx="9144000" cy="5142310"/>
            <a:chOff x="0" y="0"/>
            <a:chExt cx="5760" cy="4319"/>
          </a:xfrm>
        </p:grpSpPr>
        <p:sp>
          <p:nvSpPr>
            <p:cNvPr id="8222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6 w 1722"/>
                <a:gd name="T1" fmla="*/ 33 h 66"/>
                <a:gd name="T2" fmla="*/ 165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6 w 1722"/>
                <a:gd name="T9" fmla="*/ 33 h 66"/>
                <a:gd name="T10" fmla="*/ 165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2 w 975"/>
                <a:gd name="T1" fmla="*/ 48 h 101"/>
                <a:gd name="T2" fmla="*/ 94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2 w 975"/>
                <a:gd name="T9" fmla="*/ 48 h 101"/>
                <a:gd name="T10" fmla="*/ 94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5 w 2141"/>
                <a:gd name="T7" fmla="*/ 0 h 198"/>
                <a:gd name="T8" fmla="*/ 207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7 w 2517"/>
                <a:gd name="T1" fmla="*/ 276 h 276"/>
                <a:gd name="T2" fmla="*/ 2418 w 2517"/>
                <a:gd name="T3" fmla="*/ 204 h 276"/>
                <a:gd name="T4" fmla="*/ 2161 w 2517"/>
                <a:gd name="T5" fmla="*/ 0 h 276"/>
                <a:gd name="T6" fmla="*/ 0 w 2517"/>
                <a:gd name="T7" fmla="*/ 276 h 276"/>
                <a:gd name="T8" fmla="*/ 2087 w 2517"/>
                <a:gd name="T9" fmla="*/ 276 h 276"/>
                <a:gd name="T10" fmla="*/ 208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6 w 729"/>
                <a:gd name="T7" fmla="*/ 240 h 240"/>
                <a:gd name="T8" fmla="*/ 69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6 w 729"/>
                <a:gd name="T1" fmla="*/ 318 h 318"/>
                <a:gd name="T2" fmla="*/ 69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6 w 729"/>
                <a:gd name="T9" fmla="*/ 318 h 318"/>
                <a:gd name="T10" fmla="*/ 69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2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3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23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23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23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23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223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223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223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223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69E56E2-706F-4F21-88FD-815848B374C0}" type="slidenum">
              <a:rPr lang="zh-TW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43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7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0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5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2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1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1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1307" y="1415067"/>
            <a:ext cx="8589522" cy="3728433"/>
          </a:xfrm>
        </p:spPr>
        <p:txBody>
          <a:bodyPr>
            <a:normAutofit/>
          </a:bodyPr>
          <a:lstStyle/>
          <a:p>
            <a:r>
              <a:rPr lang="zh-TW" altLang="en-US" sz="7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你們不能事奉耶和華</a:t>
            </a:r>
            <a:r>
              <a:rPr lang="en-US" altLang="zh-TW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zh-TW" altLang="en-US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書亞</a:t>
            </a:r>
            <a:r>
              <a:rPr lang="zh-TW" altLang="en-US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記</a:t>
            </a:r>
            <a:r>
              <a:rPr lang="en-US" altLang="zh-TW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TW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11-28</a:t>
            </a:r>
            <a:r>
              <a:rPr lang="zh-TW" altLang="en-US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03867" y="107191"/>
            <a:ext cx="786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</a:t>
            </a:r>
            <a:r>
              <a:rPr lang="zh-TW" altLang="en-US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督徒的「東食西宿」</a:t>
            </a:r>
            <a:endParaRPr lang="en-US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89" y="1209576"/>
            <a:ext cx="8750808" cy="40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altLang="zh-TW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6:24 </a:t>
            </a: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個人不能事奉兩個主，不是惡這個愛那個，就是重這個輕那個，你們不能又事奉神，又事奉瑪門。</a:t>
            </a:r>
            <a:r>
              <a:rPr lang="en-US" altLang="zh-TW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瑪門是財利的意思</a:t>
            </a:r>
            <a:r>
              <a:rPr lang="en-US" altLang="zh-TW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r>
              <a:rPr lang="en-US" altLang="zh-TW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9:62 </a:t>
            </a: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穌說：手扶著犁向後看的，不配進神的國。</a:t>
            </a:r>
            <a:endParaRPr lang="zh-TW" altLang="en-US" sz="40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70354" y="94508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督徒</a:t>
            </a:r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的三個委身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0460" y="1607532"/>
            <a:ext cx="296747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向神委身</a:t>
            </a:r>
            <a:endParaRPr lang="en-US" sz="5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972" y="3676629"/>
            <a:ext cx="3663182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家庭的委身</a:t>
            </a:r>
            <a:endParaRPr lang="en-US" sz="5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3760" y="3676629"/>
            <a:ext cx="3663182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教會的委身</a:t>
            </a:r>
            <a:endParaRPr lang="en-US" sz="5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66563" y="2556586"/>
            <a:ext cx="1095935" cy="101525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09895" y="2556586"/>
            <a:ext cx="1028700" cy="101525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63257" y="254099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理</a:t>
            </a:r>
            <a:r>
              <a:rPr lang="zh-TW" altLang="en-US" sz="28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智上</a:t>
            </a:r>
            <a:endParaRPr lang="en-US" sz="2800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409" y="459995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意</a:t>
            </a:r>
            <a:r>
              <a:rPr lang="zh-TW" altLang="en-US" sz="28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志上</a:t>
            </a:r>
            <a:endParaRPr lang="en-US" sz="2800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621" y="46202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情</a:t>
            </a:r>
            <a:r>
              <a:rPr lang="zh-TW" altLang="en-US" sz="28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感上</a:t>
            </a:r>
            <a:endParaRPr lang="en-US" sz="2800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347389" y="46543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配偶的委身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725" y="993271"/>
            <a:ext cx="8592094" cy="472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zh-TW" altLang="en-US" sz="35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弗</a:t>
            </a:r>
            <a:r>
              <a:rPr lang="en-US" altLang="zh-TW" sz="35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5:28</a:t>
            </a:r>
            <a:r>
              <a:rPr lang="zh-TW" altLang="en-US" sz="35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丈夫也當照樣愛妻子，如同愛自己的身子，愛妻子，便是愛自己了。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sz="35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弗</a:t>
            </a:r>
            <a:r>
              <a:rPr lang="en-US" altLang="zh-TW" sz="35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5:29</a:t>
            </a:r>
            <a:r>
              <a:rPr lang="zh-TW" altLang="en-US" sz="35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從來沒有人恨惡自己的身子，總要保養顧惜，正像基督待教會一樣。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sz="35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弗</a:t>
            </a:r>
            <a:r>
              <a:rPr lang="en-US" altLang="zh-TW" sz="35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5:30</a:t>
            </a:r>
            <a:r>
              <a:rPr lang="zh-TW" altLang="en-US" sz="35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因我們是他身上的肢體</a:t>
            </a:r>
            <a:r>
              <a:rPr lang="zh-TW" altLang="en-US" sz="35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3500" b="1" kern="0" dirty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914400" eaLnBrk="1" hangingPunct="1">
              <a:buFontTx/>
              <a:buNone/>
            </a:pPr>
            <a:r>
              <a:rPr lang="zh-TW" altLang="en-US" sz="35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弗</a:t>
            </a:r>
            <a:r>
              <a:rPr lang="en-US" altLang="zh-TW" sz="35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5:31</a:t>
            </a:r>
            <a:r>
              <a:rPr lang="zh-TW" altLang="en-US" sz="35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為這個緣故，人要離開父母，與妻子連合，</a:t>
            </a:r>
            <a:r>
              <a:rPr lang="zh-TW" altLang="en-US" sz="35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二人成為一體。</a:t>
            </a:r>
            <a:endParaRPr lang="zh-TW" altLang="en-US" sz="3500" b="1" kern="0" dirty="0" smtClean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3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36374" y="72433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配偶的委身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2175" y="1252615"/>
            <a:ext cx="8721762" cy="44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弗</a:t>
            </a: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5:33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然而你們各人都當愛妻子，如同愛自己一樣，妻子也當敬重他的丈夫</a:t>
            </a: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44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eaLnBrk="1" hangingPunct="1">
              <a:buFont typeface="Wingdings" panose="05000000000000000000" pitchFamily="2" charset="2"/>
              <a:buChar char="§"/>
            </a:pPr>
            <a:r>
              <a:rPr lang="zh-TW" altLang="en-US" sz="4400" b="1" kern="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愛</a:t>
            </a:r>
            <a:r>
              <a:rPr lang="zh-TW" altLang="en-US" sz="44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太太的丈夫得到妻子的尊重</a:t>
            </a:r>
          </a:p>
          <a:p>
            <a:pPr defTabSz="914400" eaLnBrk="1" hangingPunct="1">
              <a:buFont typeface="Wingdings" panose="05000000000000000000" pitchFamily="2" charset="2"/>
              <a:buChar char="§"/>
            </a:pPr>
            <a:r>
              <a:rPr lang="zh-TW" altLang="en-US" sz="4400" b="1" kern="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尊</a:t>
            </a:r>
            <a:r>
              <a:rPr lang="zh-TW" altLang="en-US" sz="44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重先生的妻子得到丈夫的愛</a:t>
            </a:r>
          </a:p>
          <a:p>
            <a:pPr marL="0" indent="0" defTabSz="914400" eaLnBrk="1" hangingPunct="1">
              <a:buFontTx/>
              <a:buNone/>
            </a:pPr>
            <a:endParaRPr lang="zh-TW" altLang="en-US" sz="4400" b="1" kern="0" dirty="0" smtClean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49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84809" y="83066"/>
            <a:ext cx="7865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中國結婚率離婚率</a:t>
            </a:r>
            <a:endParaRPr lang="en-US" sz="4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26" name="Picture 2" descr="http://5b0988e595225.cdn.sohucs.com/images/20190322/400699aff1fb46f2aca4afdfd45086a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b="10376"/>
          <a:stretch/>
        </p:blipFill>
        <p:spPr bwMode="auto">
          <a:xfrm>
            <a:off x="285778" y="1303774"/>
            <a:ext cx="8176247" cy="38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07814" y="79215"/>
            <a:ext cx="6764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中日</a:t>
            </a:r>
            <a:r>
              <a:rPr lang="zh-TW" altLang="en-US" sz="4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美</a:t>
            </a:r>
            <a:r>
              <a:rPr lang="zh-TW" altLang="en-US" sz="4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離</a:t>
            </a:r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婚率</a:t>
            </a:r>
            <a:endParaRPr lang="en-US" sz="4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 descr="https://pimage.cqcb.com/d/file/wealth/2018-11-07/96674bd133d1141de7ebb716737bab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3" y="881661"/>
            <a:ext cx="5155424" cy="41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377534" y="62278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家人的委身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2900" y="1372749"/>
            <a:ext cx="8721762" cy="44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zh-TW" sz="6000" b="1" kern="0" dirty="0" err="1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</a:t>
            </a:r>
            <a:r>
              <a:rPr lang="en-US" altLang="zh-TW" sz="6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照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顧生活：提前</a:t>
            </a: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5:8 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人若不看顧親屬，就是背了真道，比不信的人還不好，不看顧自己家裡的人，更是如此。</a:t>
            </a:r>
          </a:p>
          <a:p>
            <a:pPr marL="0" indent="0" defTabSz="914400" eaLnBrk="1" hangingPunct="1">
              <a:buNone/>
            </a:pPr>
            <a:endParaRPr lang="zh-TW" altLang="en-US" sz="60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378069" y="75362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家人的委身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8942" y="1353022"/>
            <a:ext cx="8721762" cy="387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altLang="zh-TW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ii.</a:t>
            </a: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屬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靈的教育：詩</a:t>
            </a: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78:4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我們不將這些事向他們的子孫隱瞞，要將耶和華的美德和他的能力，並他奇妙的作為，述說給後代聽。</a:t>
            </a:r>
            <a:endParaRPr lang="zh-TW" altLang="en-US" sz="44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48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69294" y="72433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「教會的委身」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297" y="1689101"/>
            <a:ext cx="8623446" cy="41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zh-TW" altLang="en-US" sz="6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國</a:t>
            </a:r>
            <a:r>
              <a:rPr lang="zh-TW" altLang="en-US" sz="6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度性教</a:t>
            </a:r>
            <a:r>
              <a:rPr lang="zh-TW" altLang="en-US" sz="6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會</a:t>
            </a:r>
            <a:endParaRPr lang="en-US" altLang="zh-TW" sz="60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eaLnBrk="1" hangingPunct="1"/>
            <a:r>
              <a:rPr lang="zh-TW" altLang="en-US" sz="6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地</a:t>
            </a:r>
            <a:r>
              <a:rPr lang="zh-TW" altLang="en-US" sz="6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方性教</a:t>
            </a:r>
            <a:r>
              <a:rPr lang="zh-TW" altLang="en-US" sz="6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會</a:t>
            </a:r>
            <a:endParaRPr lang="en-US" altLang="zh-TW" sz="60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4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16761" y="75417"/>
            <a:ext cx="786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TW" altLang="en-US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「教會的委身」</a:t>
            </a:r>
            <a:endParaRPr lang="en-US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7765" y="906414"/>
            <a:ext cx="8637129" cy="424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書</a:t>
            </a:r>
            <a:r>
              <a:rPr lang="en-US" altLang="zh-TW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24:28</a:t>
            </a:r>
            <a:r>
              <a:rPr lang="zh-TW" altLang="en-US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於是約書亞打發百姓各</a:t>
            </a: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歸</a:t>
            </a:r>
            <a:endParaRPr lang="en-US" altLang="zh-TW" sz="36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914400" eaLnBrk="1" hangingPunct="1">
              <a:buFontTx/>
              <a:buNone/>
            </a:pPr>
            <a:r>
              <a:rPr lang="en-US" altLang="zh-TW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</a:t>
            </a:r>
            <a:r>
              <a:rPr lang="zh-TW" altLang="en-US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己的地業去了。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士</a:t>
            </a:r>
            <a:r>
              <a:rPr lang="en-US" altLang="zh-TW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1:1</a:t>
            </a:r>
            <a:r>
              <a:rPr lang="zh-TW" altLang="en-US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約書亞死後，以色列人求問耶和華說：我們中間誰當首先上去攻擊迦南人，與他們爭戰。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士</a:t>
            </a:r>
            <a:r>
              <a:rPr lang="en-US" altLang="zh-TW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1:2</a:t>
            </a:r>
            <a:r>
              <a:rPr lang="zh-TW" altLang="en-US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耶和華說：猶大當先上去，我已將那地交在他手中。</a:t>
            </a:r>
            <a:endParaRPr lang="zh-TW" altLang="en-US" sz="36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43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377855" y="52978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與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百姓重申前約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6732" y="1284391"/>
            <a:ext cx="8793804" cy="361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 defTabSz="914400" eaLnBrk="1" hangingPunct="1">
              <a:buFont typeface="+mj-lt"/>
              <a:buAutoNum type="arabicPeriod"/>
            </a:pPr>
            <a:r>
              <a:rPr lang="en-US" altLang="zh-TW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1-4</a:t>
            </a: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altLang="zh-TW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古時你們的列祖，就是亞伯拉罕</a:t>
            </a:r>
            <a:r>
              <a:rPr lang="en-US" altLang="zh-TW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從大河那邊帶來，領他走遍迦南全地  </a:t>
            </a:r>
            <a:endParaRPr lang="en-US" altLang="zh-TW" sz="36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914400" lvl="0" indent="-914400" defTabSz="914400" eaLnBrk="1" hangingPunct="1">
              <a:buFont typeface="+mj-lt"/>
              <a:buAutoNum type="arabicPeriod"/>
            </a:pPr>
            <a:r>
              <a:rPr lang="en-US" altLang="zh-TW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5-7</a:t>
            </a: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altLang="zh-TW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我差遣摩西，亞倫，並照我在埃及中所行的降災與埃及，然後把你們領出來。從埃及為奴之地</a:t>
            </a:r>
            <a:r>
              <a:rPr lang="en-US" altLang="zh-TW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TW" altLang="en-US" sz="36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蒙神的揀選和拯</a:t>
            </a:r>
            <a:r>
              <a:rPr lang="zh-TW" altLang="en-US" sz="36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救</a:t>
            </a:r>
          </a:p>
        </p:txBody>
      </p:sp>
    </p:spTree>
    <p:extLst>
      <p:ext uri="{BB962C8B-B14F-4D97-AF65-F5344CB8AC3E}">
        <p14:creationId xmlns:p14="http://schemas.microsoft.com/office/powerpoint/2010/main" val="6817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85216" y="72433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地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方</a:t>
            </a:r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性教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會的委</a:t>
            </a:r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身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595" y="1210036"/>
            <a:ext cx="8721762" cy="44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zh-TW" altLang="en-US" sz="48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來</a:t>
            </a:r>
            <a:r>
              <a:rPr lang="en-US" altLang="zh-TW" sz="48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10:24</a:t>
            </a:r>
            <a:r>
              <a:rPr lang="zh-TW" altLang="en-US" sz="48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又要</a:t>
            </a:r>
            <a:r>
              <a:rPr lang="zh-TW" altLang="en-US" sz="48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彼此相顧</a:t>
            </a:r>
            <a:r>
              <a:rPr lang="zh-TW" altLang="en-US" sz="48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48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激發愛心</a:t>
            </a:r>
            <a:r>
              <a:rPr lang="zh-TW" altLang="en-US" sz="48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48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勉勵行善</a:t>
            </a:r>
            <a:r>
              <a:rPr lang="zh-TW" altLang="en-US" sz="48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sz="48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來</a:t>
            </a:r>
            <a:r>
              <a:rPr lang="en-US" altLang="zh-TW" sz="48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10:25</a:t>
            </a:r>
            <a:r>
              <a:rPr lang="zh-TW" altLang="en-US" sz="48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你們不可停止聚會，好像那些停止慣了的人，倒要</a:t>
            </a:r>
            <a:r>
              <a:rPr lang="zh-TW" altLang="en-US" sz="48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彼此勸勉</a:t>
            </a:r>
            <a:r>
              <a:rPr lang="zh-TW" altLang="en-US" sz="48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zh-TW" altLang="en-US" sz="48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55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14344" y="72433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典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型教</a:t>
            </a:r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會的四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種人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2047" y="894229"/>
            <a:ext cx="8661250" cy="4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zh-TW" sz="5400" b="1" kern="0" dirty="0" err="1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</a:t>
            </a:r>
            <a:r>
              <a:rPr lang="en-US" altLang="zh-TW" sz="5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	</a:t>
            </a:r>
            <a:r>
              <a:rPr lang="zh-TW" altLang="en-US" sz="5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所有人</a:t>
            </a:r>
          </a:p>
          <a:p>
            <a:pPr marL="0" indent="0" defTabSz="914400" eaLnBrk="1" hangingPunct="1">
              <a:buNone/>
            </a:pPr>
            <a:r>
              <a:rPr lang="en-US" altLang="zh-TW" sz="5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</a:t>
            </a:r>
            <a:r>
              <a:rPr lang="en-US" altLang="zh-TW" sz="5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5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zh-TW" altLang="en-US" sz="5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些人</a:t>
            </a:r>
          </a:p>
          <a:p>
            <a:pPr marL="0" indent="0" defTabSz="914400" eaLnBrk="1" hangingPunct="1">
              <a:buNone/>
            </a:pPr>
            <a:r>
              <a:rPr lang="en-US" altLang="zh-TW" sz="5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iii.</a:t>
            </a:r>
            <a:r>
              <a:rPr lang="zh-TW" altLang="en-US" sz="5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任</a:t>
            </a:r>
            <a:r>
              <a:rPr lang="zh-TW" altLang="en-US" sz="5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何人</a:t>
            </a:r>
          </a:p>
          <a:p>
            <a:pPr marL="0" indent="0" defTabSz="914400" eaLnBrk="1" hangingPunct="1">
              <a:buNone/>
            </a:pPr>
            <a:r>
              <a:rPr lang="en-US" altLang="zh-TW" sz="5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iv</a:t>
            </a:r>
            <a:r>
              <a:rPr lang="en-US" altLang="zh-TW" sz="5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5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沒</a:t>
            </a:r>
            <a:r>
              <a:rPr lang="zh-TW" altLang="en-US" sz="5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有人</a:t>
            </a:r>
            <a:endParaRPr lang="zh-TW" altLang="en-US" sz="54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36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43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欠缺地方教會委</a:t>
            </a:r>
            <a:r>
              <a:rPr lang="zh-TW" altLang="en-US" sz="4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身原</a:t>
            </a:r>
            <a:r>
              <a:rPr lang="zh-TW" altLang="en-US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912" y="1240728"/>
            <a:ext cx="8642273" cy="37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zh-TW" sz="4400" b="1" kern="0" dirty="0" err="1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</a:t>
            </a:r>
            <a:r>
              <a:rPr lang="en-US" altLang="zh-TW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後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現代社會的思潮強調選擇越來越好</a:t>
            </a:r>
          </a:p>
          <a:p>
            <a:pPr marL="0" indent="0" defTabSz="914400" eaLnBrk="1" hangingPunct="1">
              <a:buNone/>
            </a:pP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ii.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對教會的人或事工失望</a:t>
            </a:r>
          </a:p>
          <a:p>
            <a:pPr marL="0" indent="0" defTabSz="914400" eaLnBrk="1" hangingPunct="1">
              <a:buNone/>
            </a:pP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iii.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誤解委身教會與照顧家庭有衝突</a:t>
            </a:r>
            <a:endParaRPr lang="zh-TW" altLang="en-US" sz="44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91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218" y="72432"/>
            <a:ext cx="4231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對教會的人或事工失望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7803" y="1826758"/>
            <a:ext cx="8721762" cy="322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來</a:t>
            </a:r>
            <a:r>
              <a:rPr lang="en-US" altLang="zh-TW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10:24 </a:t>
            </a: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r>
              <a:rPr lang="zh-TW" altLang="en-US" sz="44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彼此相顧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4400" b="1" kern="0" dirty="0">
                <a:latin typeface="KaiTi" panose="02010609060101010101" pitchFamily="49" charset="-122"/>
                <a:ea typeface="KaiTi" panose="02010609060101010101" pitchFamily="49" charset="-122"/>
              </a:rPr>
              <a:t>激發愛心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4400" b="1" kern="0" dirty="0">
                <a:latin typeface="KaiTi" panose="02010609060101010101" pitchFamily="49" charset="-122"/>
                <a:ea typeface="KaiTi" panose="02010609060101010101" pitchFamily="49" charset="-122"/>
              </a:rPr>
              <a:t>勉勵行善。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來</a:t>
            </a:r>
            <a:r>
              <a:rPr lang="en-US" altLang="zh-TW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10:25 </a:t>
            </a: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們不可停止聚會，好像那些停止慣了的人，倒要</a:t>
            </a:r>
            <a:r>
              <a:rPr lang="zh-TW" altLang="en-US" sz="44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彼此勸勉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zh-TW" altLang="en-US" sz="44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8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61" y="72431"/>
            <a:ext cx="6183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對教會的人或事工失望</a:t>
            </a:r>
            <a:endParaRPr lang="en-US" sz="4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3961" y="841872"/>
            <a:ext cx="8990703" cy="310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紅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樓夢裡的對聯</a:t>
            </a: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altLang="zh-TW" sz="44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914400" eaLnBrk="1" hangingPunct="1">
              <a:buFontTx/>
              <a:buNone/>
            </a:pP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世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事洞明皆學問，人情練達即文章</a:t>
            </a:r>
            <a:endParaRPr lang="zh-TW" altLang="en-US" sz="44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098" name="Picture 2" descr="https://i1.kknews.cc/SIG=2p7t2nk/ctp-vzntr/858599s1139649p2o2nqp555op6552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12" y="2442137"/>
            <a:ext cx="4837489" cy="26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c.pimg.tw/lisa8758/1384060505-514903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5" y="2482881"/>
            <a:ext cx="2012065" cy="2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nctuary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74737" y="945358"/>
            <a:ext cx="6492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7505" y="436873"/>
            <a:ext cx="3689350" cy="378565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6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家中的事</a:t>
            </a:r>
            <a:r>
              <a:rPr lang="zh-TW" altLang="en-US" sz="36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奉</a:t>
            </a:r>
            <a:endParaRPr lang="en-US" altLang="zh-TW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夫妻關係</a:t>
            </a:r>
            <a:endParaRPr lang="en-US" altLang="zh-TW" sz="3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兒女教導</a:t>
            </a:r>
            <a:endParaRPr lang="en-US" altLang="zh-TW" sz="3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孝順父母</a:t>
            </a:r>
            <a:endParaRPr lang="en-US" altLang="zh-TW" sz="3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工作養家</a:t>
            </a:r>
            <a:endParaRPr lang="en-US" altLang="zh-TW" sz="3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17505" y="4279788"/>
            <a:ext cx="8290112" cy="571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03750" y="435675"/>
            <a:ext cx="3689350" cy="378565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6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教</a:t>
            </a:r>
            <a:r>
              <a:rPr lang="zh-TW" altLang="en-US" sz="36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會的</a:t>
            </a:r>
            <a:r>
              <a:rPr lang="zh-TW" altLang="en-US" sz="36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事</a:t>
            </a:r>
            <a:r>
              <a:rPr lang="zh-TW" altLang="en-US" sz="36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奉</a:t>
            </a:r>
            <a:endParaRPr lang="en-US" altLang="zh-TW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TW" alt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主日敬拜</a:t>
            </a:r>
            <a:endParaRPr lang="en-US" altLang="zh-TW" sz="3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團契管理</a:t>
            </a:r>
            <a:endParaRPr lang="en-US" altLang="zh-TW" sz="3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教導傳福音</a:t>
            </a:r>
            <a:endParaRPr lang="en-US" altLang="zh-TW" sz="3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3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事工服侍</a:t>
            </a:r>
            <a:endParaRPr lang="en-US" altLang="zh-TW" sz="3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9" name="Isosceles Triangle 3"/>
          <p:cNvSpPr>
            <a:spLocks noChangeArrowheads="1"/>
          </p:cNvSpPr>
          <p:nvPr/>
        </p:nvSpPr>
        <p:spPr bwMode="auto">
          <a:xfrm>
            <a:off x="3906855" y="4400550"/>
            <a:ext cx="1104900" cy="7429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nctuary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4735" y="945358"/>
            <a:ext cx="6492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42508" y="301574"/>
            <a:ext cx="7391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54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哪兩個應放在一起</a:t>
            </a:r>
            <a:r>
              <a:rPr lang="en-US" altLang="zh-TW" sz="54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?</a:t>
            </a:r>
            <a:endParaRPr lang="zh-TW" altLang="en-US" sz="5400" u="sng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TSC UKai M TT" pitchFamily="49" charset="-122"/>
            </a:endParaRPr>
          </a:p>
        </p:txBody>
      </p:sp>
      <p:pic>
        <p:nvPicPr>
          <p:cNvPr id="3074" name="Picture 2" descr="East vs. West: The Way We Think | Cunning Cul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" y="2140085"/>
            <a:ext cx="8948686" cy="27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nctuary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4735" y="945358"/>
            <a:ext cx="6492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42508" y="301574"/>
            <a:ext cx="7391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54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哪兩個應放在一起</a:t>
            </a:r>
            <a:r>
              <a:rPr lang="en-US" altLang="zh-TW" sz="54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?</a:t>
            </a:r>
            <a:endParaRPr lang="zh-TW" altLang="en-US" sz="5400" u="sng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TSC UKai M TT" pitchFamily="49" charset="-122"/>
            </a:endParaRPr>
          </a:p>
        </p:txBody>
      </p:sp>
      <p:pic>
        <p:nvPicPr>
          <p:cNvPr id="3074" name="Picture 2" descr="East vs. West: The Way We Think | Cunning Cul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" y="2140085"/>
            <a:ext cx="8948686" cy="27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93387" y="2217906"/>
            <a:ext cx="5651770" cy="25097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nctuary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74732" y="945358"/>
            <a:ext cx="6492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7625" y="1280904"/>
            <a:ext cx="90678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indent="-685800" defTabSz="914400" fontAlgn="base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家中的事奉和教會的事奉不應是互相對立的 </a:t>
            </a:r>
            <a:r>
              <a:rPr lang="en-US" altLang="zh-TW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(</a:t>
            </a: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可</a:t>
            </a:r>
            <a:r>
              <a:rPr lang="en-US" altLang="zh-TW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12:30 </a:t>
            </a: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你要盡心，盡性，盡意，盡力，愛主你的神。</a:t>
            </a:r>
            <a:r>
              <a:rPr lang="en-US" altLang="zh-TW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)</a:t>
            </a:r>
          </a:p>
          <a:p>
            <a:pPr marL="685800" indent="-685800" defTabSz="914400" fontAlgn="base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家是一同事奉神的一個團隊                           </a:t>
            </a:r>
            <a:r>
              <a:rPr lang="en-US" altLang="zh-TW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(</a:t>
            </a: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書</a:t>
            </a:r>
            <a:r>
              <a:rPr lang="en-US" altLang="zh-TW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24:15 </a:t>
            </a: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至於我，和我家，我們必定事奉耶和華。</a:t>
            </a:r>
            <a:r>
              <a:rPr lang="en-US" altLang="zh-TW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-447989" y="114360"/>
            <a:ext cx="7391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48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家和教會的事奉</a:t>
            </a:r>
            <a:endParaRPr lang="zh-TW" altLang="en-US" sz="4800" u="sng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TSC UKai M TT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46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nctuary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74732" y="945358"/>
            <a:ext cx="6492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7625" y="1050072"/>
            <a:ext cx="9067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indent="-685800" defTabSz="914400" fontAlgn="base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夫</a:t>
            </a: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妻成為一</a:t>
            </a:r>
            <a:r>
              <a:rPr lang="zh-TW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體</a:t>
            </a:r>
            <a:endParaRPr lang="en-US" altLang="zh-TW" sz="4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TSC UKai M TT" pitchFamily="49" charset="-122"/>
            </a:endParaRPr>
          </a:p>
          <a:p>
            <a:pPr marL="685800" indent="-685800" defTabSz="914400" fontAlgn="base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父母常常談論神的話語</a:t>
            </a:r>
            <a:endParaRPr lang="en-US" altLang="zh-TW" sz="4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TSC UKai M TT" pitchFamily="49" charset="-122"/>
            </a:endParaRPr>
          </a:p>
          <a:p>
            <a:pPr marL="685800" indent="-685800" defTabSz="914400" fontAlgn="base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父母</a:t>
            </a:r>
            <a:r>
              <a:rPr lang="zh-TW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參與青少年和兒童的事奉</a:t>
            </a:r>
            <a:endParaRPr lang="en-US" altLang="zh-TW" sz="4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TSC UKai M TT" pitchFamily="49" charset="-122"/>
            </a:endParaRPr>
          </a:p>
          <a:p>
            <a:pPr marL="685800" indent="-685800" defTabSz="914400" fontAlgn="base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父母兒女一同參與教會活動，事奉，宣教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85800" indent="-685800" defTabSz="914400" fontAlgn="base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設立家庭祭壇</a:t>
            </a:r>
            <a:endParaRPr lang="en-US" altLang="zh-TW" sz="4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TSC UKai M TT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47989" y="114360"/>
            <a:ext cx="7391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48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SC UKai M TT" pitchFamily="49" charset="-122"/>
              </a:rPr>
              <a:t>父母兒女的事奉</a:t>
            </a:r>
          </a:p>
        </p:txBody>
      </p:sp>
    </p:spTree>
    <p:extLst>
      <p:ext uri="{BB962C8B-B14F-4D97-AF65-F5344CB8AC3E}">
        <p14:creationId xmlns:p14="http://schemas.microsoft.com/office/powerpoint/2010/main" val="4779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25900" y="105173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與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百姓重申前約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2495" y="1118382"/>
            <a:ext cx="8750808" cy="40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zh-TW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en-US" altLang="zh-TW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8-12</a:t>
            </a:r>
            <a:r>
              <a:rPr lang="zh-TW" altLang="en-US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節 亞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摩利人所住之地，耶利哥人，亞摩利人，比利洗人，迦南人，赫人，革迦撒人，希未人，耶布斯人，都與你們爭戰。我把他們交在你們手裡。  </a:t>
            </a:r>
            <a:endParaRPr lang="en-US" altLang="zh-TW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914400" eaLnBrk="1" hangingPunct="1">
              <a:buNone/>
            </a:pPr>
            <a:r>
              <a:rPr lang="en-US" altLang="zh-TW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4.14</a:t>
            </a:r>
            <a:r>
              <a:rPr lang="zh-TW" altLang="en-US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節 我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賜給你們地土，非你們所修治的，我賜給你們城邑，非你們所建造的，你們就住在其中，又得喫非你們所栽種的葡萄園，橄欖園的果子。</a:t>
            </a:r>
            <a:endParaRPr lang="en-US" altLang="zh-TW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3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84468" y="86500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設立家庭祭壇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1" r="8122"/>
          <a:stretch>
            <a:fillRect/>
          </a:stretch>
        </p:blipFill>
        <p:spPr bwMode="auto">
          <a:xfrm>
            <a:off x="113127" y="950341"/>
            <a:ext cx="4348113" cy="24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3"/>
          <a:stretch>
            <a:fillRect/>
          </a:stretch>
        </p:blipFill>
        <p:spPr bwMode="auto">
          <a:xfrm>
            <a:off x="4539012" y="2363456"/>
            <a:ext cx="4378211" cy="26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70354" y="94508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督徒</a:t>
            </a:r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的三個委身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0460" y="1607532"/>
            <a:ext cx="296747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向神委身</a:t>
            </a:r>
            <a:endParaRPr lang="en-US" sz="5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972" y="3676629"/>
            <a:ext cx="3663182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家庭的委身</a:t>
            </a:r>
            <a:endParaRPr lang="en-US" sz="5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3760" y="3676629"/>
            <a:ext cx="3663182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教會的委身</a:t>
            </a:r>
            <a:endParaRPr lang="en-US" sz="5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66563" y="2556586"/>
            <a:ext cx="1095935" cy="101525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09895" y="2556586"/>
            <a:ext cx="1028700" cy="101525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63257" y="254099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理</a:t>
            </a:r>
            <a:r>
              <a:rPr lang="zh-TW" altLang="en-US" sz="2800" b="1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智上</a:t>
            </a:r>
            <a:endParaRPr lang="en-US" sz="2800" b="1" dirty="0">
              <a:solidFill>
                <a:prstClr val="black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409" y="459995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意</a:t>
            </a:r>
            <a:r>
              <a:rPr lang="zh-TW" altLang="en-US" sz="2800" b="1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志上</a:t>
            </a:r>
            <a:endParaRPr lang="en-US" sz="2800" b="1" dirty="0">
              <a:solidFill>
                <a:prstClr val="black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621" y="46202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情</a:t>
            </a:r>
            <a:r>
              <a:rPr lang="zh-TW" altLang="en-US" sz="2800" b="1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感上</a:t>
            </a:r>
            <a:endParaRPr lang="en-US" sz="2800" b="1" dirty="0">
              <a:solidFill>
                <a:prstClr val="black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6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1230742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96503" y="79204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事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奉上的四選一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3172" y="1554599"/>
            <a:ext cx="8750808" cy="35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altLang="zh-TW" sz="4400" b="1" kern="0" dirty="0" err="1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</a:t>
            </a: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	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列祖在大河那邊事奉的神</a:t>
            </a:r>
          </a:p>
          <a:p>
            <a:pPr marL="0" indent="0" defTabSz="914400" eaLnBrk="1" hangingPunct="1">
              <a:buFontTx/>
              <a:buNone/>
            </a:pP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ii.	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在埃及所事奉的神</a:t>
            </a:r>
          </a:p>
          <a:p>
            <a:pPr marL="0" indent="0" defTabSz="914400" eaLnBrk="1" hangingPunct="1">
              <a:buFontTx/>
              <a:buNone/>
            </a:pP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iii</a:t>
            </a:r>
            <a:r>
              <a:rPr lang="en-US" altLang="zh-TW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44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住這地的亞摩利人的神</a:t>
            </a:r>
          </a:p>
          <a:p>
            <a:pPr marL="0" indent="0" defTabSz="914400" eaLnBrk="1" hangingPunct="1">
              <a:buFontTx/>
              <a:buNone/>
            </a:pPr>
            <a:r>
              <a:rPr lang="en-US" altLang="zh-TW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iv.	</a:t>
            </a:r>
            <a:r>
              <a:rPr lang="zh-TW" altLang="en-US" sz="44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</a:t>
            </a:r>
            <a:endParaRPr lang="zh-TW" altLang="en-US" sz="44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8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1230742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96503" y="79204"/>
            <a:ext cx="786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約書亞的奇怪邏輯</a:t>
            </a:r>
            <a:endParaRPr lang="en-US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004" y="1282224"/>
            <a:ext cx="9036996" cy="35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zh-TW" altLang="en-US" sz="4000" b="1" kern="0" dirty="0" smtClean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zh-TW" altLang="en-US" sz="4000" b="1" kern="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書亞的提示</a:t>
            </a:r>
            <a:r>
              <a:rPr lang="en-US" altLang="zh-TW" sz="4000" b="1" kern="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至於我，和我家，我們必定事奉耶和華。</a:t>
            </a:r>
          </a:p>
          <a:p>
            <a:pPr defTabSz="914400" eaLnBrk="1" hangingPunct="1"/>
            <a:r>
              <a:rPr lang="zh-TW" altLang="en-US" sz="4000" b="1" kern="0" dirty="0" smtClean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百</a:t>
            </a:r>
            <a:r>
              <a:rPr lang="zh-TW" altLang="en-US" sz="4000" b="1" kern="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姓的回答</a:t>
            </a:r>
            <a:r>
              <a:rPr lang="en-US" altLang="zh-TW" sz="4000" b="1" kern="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我們斷不敢離棄耶和華去事奉別神</a:t>
            </a: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40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eaLnBrk="1" hangingPunct="1"/>
            <a:r>
              <a:rPr lang="zh-TW" altLang="en-US" sz="4000" b="1" kern="0" dirty="0" smtClean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zh-TW" altLang="en-US" sz="4000" b="1" kern="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書亞卻</a:t>
            </a:r>
            <a:r>
              <a:rPr lang="zh-TW" altLang="en-US" sz="4000" b="1" kern="0" dirty="0" smtClean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澆</a:t>
            </a:r>
            <a:r>
              <a:rPr lang="zh-TW" altLang="en-US" sz="4000" b="1" kern="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</a:t>
            </a:r>
            <a:r>
              <a:rPr lang="zh-TW" altLang="en-US" sz="4000" b="1" kern="0" dirty="0" smtClean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水</a:t>
            </a:r>
            <a:r>
              <a:rPr lang="en-US" altLang="zh-TW" sz="4000" b="1" kern="0" dirty="0" smtClean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4000" b="1" kern="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TW" altLang="en-US" sz="40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們不能事奉耶和</a:t>
            </a:r>
            <a:r>
              <a:rPr lang="zh-TW" altLang="en-US" sz="4000" b="1" kern="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華</a:t>
            </a:r>
            <a:endParaRPr lang="zh-TW" altLang="en-US" sz="4000" b="1" kern="0" dirty="0" smtClean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88372" y="21408"/>
            <a:ext cx="786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事奉”和”敬拜”</a:t>
            </a:r>
            <a:endParaRPr lang="en-US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1397020"/>
            <a:ext cx="8828337" cy="40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altLang="zh-TW" b="1" kern="0" dirty="0" err="1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</a:t>
            </a:r>
            <a:r>
              <a:rPr lang="en-US" altLang="zh-TW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</a:t>
            </a: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8:19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你若忘記耶和華你的神，隨從別神，</a:t>
            </a:r>
            <a:r>
              <a:rPr lang="zh-TW" altLang="en-US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事奉敬拜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，你們必定滅亡，這是我今日警戒你們的。</a:t>
            </a:r>
          </a:p>
          <a:p>
            <a:pPr marL="0" indent="0" defTabSz="914400" eaLnBrk="1" hangingPunct="1">
              <a:buFontTx/>
              <a:buNone/>
            </a:pP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</a:t>
            </a:r>
            <a:r>
              <a:rPr lang="en-US" altLang="zh-TW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</a:t>
            </a: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11:16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你們要謹慎，免得心中受迷惑，就偏離正路，去</a:t>
            </a:r>
            <a:r>
              <a:rPr lang="zh-TW" altLang="en-US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事奉敬拜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別神。</a:t>
            </a:r>
          </a:p>
          <a:p>
            <a:pPr marL="0" indent="0" defTabSz="914400" eaLnBrk="1" hangingPunct="1">
              <a:buFontTx/>
              <a:buNone/>
            </a:pP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iii</a:t>
            </a:r>
            <a:r>
              <a:rPr lang="en-US" altLang="zh-TW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 </a:t>
            </a: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「耶穌說、撒但退去罷。因為經上記著說、</a:t>
            </a: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當拜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主你的神、單要</a:t>
            </a:r>
            <a:r>
              <a:rPr lang="zh-TW" altLang="en-US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事奉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 </a:t>
            </a:r>
            <a:endParaRPr lang="en-US" altLang="zh-TW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58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053743" y="9728"/>
            <a:ext cx="786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事奉”和”敬拜”</a:t>
            </a:r>
            <a:endParaRPr lang="en-US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1397020"/>
            <a:ext cx="8939718" cy="40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None/>
            </a:pP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只有單單為討神喜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悅的事</a:t>
            </a: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奉才是敬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拜</a:t>
            </a: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endParaRPr lang="en-US" altLang="zh-TW" sz="4000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914400" eaLnBrk="1" hangingPunct="1">
              <a:buFontTx/>
              <a:buNone/>
            </a:pPr>
            <a:r>
              <a:rPr lang="zh-TW" altLang="en-US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加拉太書</a:t>
            </a:r>
            <a:r>
              <a:rPr lang="en-US" altLang="zh-TW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1:10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我現在是要得人的心呢，還是要得神的心呢？我豈是討人的喜歡麼？若仍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舊討人的喜歡，我就不是基督的僕人了！</a:t>
            </a:r>
            <a:r>
              <a:rPr lang="en-US" altLang="zh-TW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b="1" kern="0" dirty="0" smtClean="0">
              <a:solidFill>
                <a:srgbClr val="29292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3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84255" y="72433"/>
            <a:ext cx="78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百</a:t>
            </a:r>
            <a:r>
              <a:rPr lang="zh-TW" altLang="en-US" sz="5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姓的回答原因有</a:t>
            </a:r>
            <a:r>
              <a:rPr lang="zh-TW" altLang="en-US" sz="54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endParaRPr lang="en-US" sz="5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2495" y="1225385"/>
            <a:ext cx="8750808" cy="40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altLang="zh-TW" sz="4000" b="1" kern="0" dirty="0" err="1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</a:t>
            </a:r>
            <a:r>
              <a:rPr lang="en-US" altLang="zh-TW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	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曾將</a:t>
            </a:r>
            <a:r>
              <a:rPr lang="zh-TW" altLang="en-US" sz="40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zh-TW" altLang="en-US" sz="40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列祖從埃及地的為奴之家領出來</a:t>
            </a:r>
          </a:p>
          <a:p>
            <a:pPr marL="0" indent="0" defTabSz="914400" eaLnBrk="1" hangingPunct="1">
              <a:buFontTx/>
              <a:buNone/>
            </a:pPr>
            <a:r>
              <a:rPr lang="en-US" altLang="zh-TW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ii.	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zh-TW" altLang="en-US" sz="40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所行的道上，所經過的諸國，都保護了</a:t>
            </a:r>
            <a:r>
              <a:rPr lang="zh-TW" altLang="en-US" sz="40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</a:p>
          <a:p>
            <a:pPr marL="0" indent="0" defTabSz="914400" eaLnBrk="1" hangingPunct="1">
              <a:buFontTx/>
              <a:buNone/>
            </a:pPr>
            <a:r>
              <a:rPr lang="en-US" altLang="zh-TW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iii</a:t>
            </a:r>
            <a:r>
              <a:rPr lang="en-US" altLang="zh-TW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把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住此地的亞摩利人，都從</a:t>
            </a:r>
            <a:r>
              <a:rPr lang="zh-TW" altLang="en-US" sz="4000" b="1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面前趕出去</a:t>
            </a:r>
          </a:p>
        </p:txBody>
      </p:sp>
    </p:spTree>
    <p:extLst>
      <p:ext uri="{BB962C8B-B14F-4D97-AF65-F5344CB8AC3E}">
        <p14:creationId xmlns:p14="http://schemas.microsoft.com/office/powerpoint/2010/main" val="17432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8" y="844068"/>
            <a:ext cx="7030329" cy="374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49615" y="72433"/>
            <a:ext cx="786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</a:t>
            </a:r>
            <a:r>
              <a:rPr lang="zh-TW" altLang="en-US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督徒的「東食西宿」</a:t>
            </a:r>
            <a:endParaRPr lang="en-US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785" y="1336933"/>
            <a:ext cx="8750808" cy="40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書</a:t>
            </a:r>
            <a:r>
              <a:rPr lang="en-US" altLang="zh-TW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24:22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約書亞對百姓說：你們選定耶和華要事奉他，你們自己作見證罷。他們說：我們願意作見證。</a:t>
            </a:r>
          </a:p>
          <a:p>
            <a:pPr marL="0" indent="0" defTabSz="914400" eaLnBrk="1" hangingPunct="1">
              <a:buFontTx/>
              <a:buNone/>
            </a:pPr>
            <a:r>
              <a:rPr lang="zh-TW" altLang="en-US" sz="4000" b="1" kern="0" dirty="0" smtClean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書</a:t>
            </a:r>
            <a:r>
              <a:rPr lang="en-US" altLang="zh-TW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24:23</a:t>
            </a:r>
            <a:r>
              <a:rPr lang="zh-TW" altLang="en-US" sz="4000" b="1" kern="0" dirty="0">
                <a:solidFill>
                  <a:srgbClr val="29292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約書亞說：你們現在要除掉你們中間的外邦神，專心歸向耶和華以色列的神。</a:t>
            </a:r>
          </a:p>
        </p:txBody>
      </p:sp>
    </p:spTree>
    <p:extLst>
      <p:ext uri="{BB962C8B-B14F-4D97-AF65-F5344CB8AC3E}">
        <p14:creationId xmlns:p14="http://schemas.microsoft.com/office/powerpoint/2010/main" val="41810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4753</TotalTime>
  <Words>1593</Words>
  <Application>Microsoft Office PowerPoint</Application>
  <PresentationFormat>On-screen Show (16:9)</PresentationFormat>
  <Paragraphs>117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Beam</vt:lpstr>
      <vt:lpstr>1_Beam</vt:lpstr>
      <vt:lpstr>2_Beam</vt:lpstr>
      <vt:lpstr>1_Office Theme</vt:lpstr>
      <vt:lpstr>8_Office Theme</vt:lpstr>
      <vt:lpstr>12_Office Theme</vt:lpstr>
      <vt:lpstr>13_Office Theme</vt:lpstr>
      <vt:lpstr>14_Office Theme</vt:lpstr>
      <vt:lpstr>15_Office Theme</vt:lpstr>
      <vt:lpstr>你們不能事奉耶和華  約書亞記24章11-28節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你們不能事奉耶和華  約書亞記24章11-28節</dc:title>
  <dc:creator>JB</dc:creator>
  <cp:lastModifiedBy>tyanl</cp:lastModifiedBy>
  <cp:revision>73</cp:revision>
  <cp:lastPrinted>2016-03-13T06:02:57Z</cp:lastPrinted>
  <dcterms:created xsi:type="dcterms:W3CDTF">2014-06-02T15:42:11Z</dcterms:created>
  <dcterms:modified xsi:type="dcterms:W3CDTF">2020-04-26T01:03:40Z</dcterms:modified>
</cp:coreProperties>
</file>