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257" r:id="rId2"/>
    <p:sldId id="265"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8" r:id="rId46"/>
    <p:sldId id="311" r:id="rId47"/>
    <p:sldId id="312" r:id="rId48"/>
    <p:sldId id="313" r:id="rId49"/>
  </p:sldIdLst>
  <p:sldSz cx="9144000" cy="5143500" type="screen16x9"/>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UWCCYF (Big5)"/>
        <a:cs typeface="UWCCYF (Big5)"/>
      </a:defRPr>
    </a:lvl1pPr>
    <a:lvl2pPr marL="457200" algn="l" rtl="0" fontAlgn="base">
      <a:spcBef>
        <a:spcPct val="0"/>
      </a:spcBef>
      <a:spcAft>
        <a:spcPct val="0"/>
      </a:spcAft>
      <a:defRPr kumimoji="1" kern="1200">
        <a:solidFill>
          <a:schemeClr val="tx1"/>
        </a:solidFill>
        <a:latin typeface="Arial" charset="0"/>
        <a:ea typeface="UWCCYF (Big5)"/>
        <a:cs typeface="UWCCYF (Big5)"/>
      </a:defRPr>
    </a:lvl2pPr>
    <a:lvl3pPr marL="914400" algn="l" rtl="0" fontAlgn="base">
      <a:spcBef>
        <a:spcPct val="0"/>
      </a:spcBef>
      <a:spcAft>
        <a:spcPct val="0"/>
      </a:spcAft>
      <a:defRPr kumimoji="1" kern="1200">
        <a:solidFill>
          <a:schemeClr val="tx1"/>
        </a:solidFill>
        <a:latin typeface="Arial" charset="0"/>
        <a:ea typeface="UWCCYF (Big5)"/>
        <a:cs typeface="UWCCYF (Big5)"/>
      </a:defRPr>
    </a:lvl3pPr>
    <a:lvl4pPr marL="1371600" algn="l" rtl="0" fontAlgn="base">
      <a:spcBef>
        <a:spcPct val="0"/>
      </a:spcBef>
      <a:spcAft>
        <a:spcPct val="0"/>
      </a:spcAft>
      <a:defRPr kumimoji="1" kern="1200">
        <a:solidFill>
          <a:schemeClr val="tx1"/>
        </a:solidFill>
        <a:latin typeface="Arial" charset="0"/>
        <a:ea typeface="UWCCYF (Big5)"/>
        <a:cs typeface="UWCCYF (Big5)"/>
      </a:defRPr>
    </a:lvl4pPr>
    <a:lvl5pPr marL="1828800" algn="l" rtl="0" fontAlgn="base">
      <a:spcBef>
        <a:spcPct val="0"/>
      </a:spcBef>
      <a:spcAft>
        <a:spcPct val="0"/>
      </a:spcAft>
      <a:defRPr kumimoji="1" kern="1200">
        <a:solidFill>
          <a:schemeClr val="tx1"/>
        </a:solidFill>
        <a:latin typeface="Arial" charset="0"/>
        <a:ea typeface="UWCCYF (Big5)"/>
        <a:cs typeface="UWCCYF (Big5)"/>
      </a:defRPr>
    </a:lvl5pPr>
    <a:lvl6pPr marL="2286000" algn="l" defTabSz="914400" rtl="0" eaLnBrk="1" latinLnBrk="0" hangingPunct="1">
      <a:defRPr kumimoji="1" kern="1200">
        <a:solidFill>
          <a:schemeClr val="tx1"/>
        </a:solidFill>
        <a:latin typeface="Arial" charset="0"/>
        <a:ea typeface="UWCCYF (Big5)"/>
        <a:cs typeface="UWCCYF (Big5)"/>
      </a:defRPr>
    </a:lvl6pPr>
    <a:lvl7pPr marL="2743200" algn="l" defTabSz="914400" rtl="0" eaLnBrk="1" latinLnBrk="0" hangingPunct="1">
      <a:defRPr kumimoji="1" kern="1200">
        <a:solidFill>
          <a:schemeClr val="tx1"/>
        </a:solidFill>
        <a:latin typeface="Arial" charset="0"/>
        <a:ea typeface="UWCCYF (Big5)"/>
        <a:cs typeface="UWCCYF (Big5)"/>
      </a:defRPr>
    </a:lvl7pPr>
    <a:lvl8pPr marL="3200400" algn="l" defTabSz="914400" rtl="0" eaLnBrk="1" latinLnBrk="0" hangingPunct="1">
      <a:defRPr kumimoji="1" kern="1200">
        <a:solidFill>
          <a:schemeClr val="tx1"/>
        </a:solidFill>
        <a:latin typeface="Arial" charset="0"/>
        <a:ea typeface="UWCCYF (Big5)"/>
        <a:cs typeface="UWCCYF (Big5)"/>
      </a:defRPr>
    </a:lvl8pPr>
    <a:lvl9pPr marL="3657600" algn="l" defTabSz="914400" rtl="0" eaLnBrk="1" latinLnBrk="0" hangingPunct="1">
      <a:defRPr kumimoji="1" kern="1200">
        <a:solidFill>
          <a:schemeClr val="tx1"/>
        </a:solidFill>
        <a:latin typeface="Arial" charset="0"/>
        <a:ea typeface="UWCCYF (Big5)"/>
        <a:cs typeface="UWCCYF (Big5)"/>
      </a:defRPr>
    </a:lvl9pPr>
  </p:defaultTextStyle>
  <p:extLst>
    <p:ext uri="{521415D9-36F7-43E2-AB2F-B90AF26B5E84}">
      <p14:sectionLst xmlns:p14="http://schemas.microsoft.com/office/powerpoint/2010/main">
        <p14:section name="預設章節" id="{5274D83C-77F7-411B-AFD9-5ADE95BC67C9}">
          <p14:sldIdLst>
            <p14:sldId id="257"/>
            <p14:sldId id="265"/>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8"/>
            <p14:sldId id="311"/>
            <p14:sldId id="312"/>
            <p14:sldId id="31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00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50" d="100"/>
          <a:sy n="150" d="100"/>
        </p:scale>
        <p:origin x="-50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p:nvPr/>
        </p:nvSpPr>
        <p:spPr>
          <a:xfrm>
            <a:off x="1828800" y="2240424"/>
            <a:ext cx="457200" cy="1034129"/>
          </a:xfrm>
          <a:prstGeom prst="rect">
            <a:avLst/>
          </a:prstGeom>
          <a:noFill/>
        </p:spPr>
        <p:txBody>
          <a:bodyPr lIns="0" tIns="9144" rIns="0" bIns="9144" anchor="ctr">
            <a:spAutoFit/>
          </a:bodyPr>
          <a:lstStyle/>
          <a:p>
            <a:pPr fontAlgn="auto">
              <a:spcBef>
                <a:spcPts val="0"/>
              </a:spcBef>
              <a:spcAft>
                <a:spcPts val="0"/>
              </a:spcAft>
              <a:defRPr/>
            </a:pPr>
            <a:r>
              <a:rPr kumimoji="0" lang="en-US" sz="6600" dirty="0">
                <a:effectLst>
                  <a:outerShdw blurRad="38100" dist="38100" dir="2700000" algn="tl">
                    <a:srgbClr val="000000">
                      <a:alpha val="43137"/>
                    </a:srgbClr>
                  </a:outerShdw>
                </a:effectLst>
                <a:latin typeface="+mn-lt"/>
                <a:ea typeface="+mn-ea"/>
                <a:cs typeface="+mn-cs"/>
              </a:rPr>
              <a:t>{</a:t>
            </a:r>
          </a:p>
        </p:txBody>
      </p:sp>
      <p:sp>
        <p:nvSpPr>
          <p:cNvPr id="2" name="Title 1"/>
          <p:cNvSpPr>
            <a:spLocks noGrp="1"/>
          </p:cNvSpPr>
          <p:nvPr>
            <p:ph type="ctrTitle"/>
          </p:nvPr>
        </p:nvSpPr>
        <p:spPr>
          <a:xfrm>
            <a:off x="777240" y="914400"/>
            <a:ext cx="7543800" cy="1614488"/>
          </a:xfrm>
        </p:spPr>
        <p:txBody>
          <a:bodyPr/>
          <a:lstStyle>
            <a:lvl1pP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2531618"/>
            <a:ext cx="6172200" cy="5143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F9FA13F1-8658-4503-91E7-37998593F827}" type="datetimeFigureOut">
              <a:rPr lang="en-US"/>
              <a:pPr>
                <a:defRPr/>
              </a:pPr>
              <a:t>4/18/2020</a:t>
            </a:fld>
            <a:endParaRPr lang="en-US"/>
          </a:p>
        </p:txBody>
      </p:sp>
      <p:sp>
        <p:nvSpPr>
          <p:cNvPr id="6" name="Slide Number Placeholder 15"/>
          <p:cNvSpPr>
            <a:spLocks noGrp="1"/>
          </p:cNvSpPr>
          <p:nvPr>
            <p:ph type="sldNum" sz="quarter" idx="11"/>
          </p:nvPr>
        </p:nvSpPr>
        <p:spPr/>
        <p:txBody>
          <a:bodyPr/>
          <a:lstStyle>
            <a:lvl1pPr>
              <a:defRPr/>
            </a:lvl1pPr>
          </a:lstStyle>
          <a:p>
            <a:pPr>
              <a:defRPr/>
            </a:pPr>
            <a:fld id="{7CAEBB9B-86B2-4DAD-9DF0-6F459F297B73}" type="slidenum">
              <a:rPr lang="en-US"/>
              <a:pPr>
                <a:defRPr/>
              </a:pPr>
              <a:t>‹#›</a:t>
            </a:fld>
            <a:endParaRPr 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514351"/>
            <a:ext cx="5791200" cy="26288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B39E80-E1D5-4BFA-BAE5-978E4F6F8AF9}" type="datetimeFigureOut">
              <a:rPr lang="en-US"/>
              <a:pPr>
                <a:defRPr/>
              </a:pPr>
              <a:t>4/18/2020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EC8465-30E7-4732-868F-BF5586327F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141A37C-497C-4C79-AF76-1DF02ED941E7}" type="datetimeFigureOut">
              <a:rPr lang="en-US"/>
              <a:pPr>
                <a:defRPr/>
              </a:pPr>
              <a:t>4/18/2020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DD070D-213B-4092-B9B6-F135494B4A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E1018E8B-411F-4A74-B792-149768AE5385}" type="datetimeFigureOut">
              <a:rPr lang="en-US"/>
              <a:pPr>
                <a:defRPr/>
              </a:pPr>
              <a:t>4/18/2020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2DB03-5A55-4AC8-AA58-86D6FB81F9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7"/>
          <p:cNvSpPr txBox="1"/>
          <p:nvPr/>
        </p:nvSpPr>
        <p:spPr>
          <a:xfrm>
            <a:off x="4267200" y="3056335"/>
            <a:ext cx="457200" cy="1015663"/>
          </a:xfrm>
          <a:prstGeom prst="rect">
            <a:avLst/>
          </a:prstGeom>
          <a:noFill/>
        </p:spPr>
        <p:txBody>
          <a:bodyPr lIns="0" tIns="0" rIns="0" bIns="0">
            <a:spAutoFit/>
          </a:bodyPr>
          <a:lstStyle/>
          <a:p>
            <a:pPr fontAlgn="auto">
              <a:spcBef>
                <a:spcPts val="0"/>
              </a:spcBef>
              <a:spcAft>
                <a:spcPts val="0"/>
              </a:spcAft>
              <a:defRPr/>
            </a:pPr>
            <a:r>
              <a:rPr kumimoji="0" lang="en-US" sz="6600" dirty="0">
                <a:effectLst>
                  <a:outerShdw blurRad="38100" dist="38100" dir="2700000" algn="tl">
                    <a:srgbClr val="000000">
                      <a:alpha val="43137"/>
                    </a:srgbClr>
                  </a:outerShdw>
                </a:effectLst>
                <a:latin typeface="+mn-lt"/>
                <a:ea typeface="+mn-ea"/>
                <a:cs typeface="+mn-cs"/>
              </a:rPr>
              <a:t>{</a:t>
            </a:r>
          </a:p>
        </p:txBody>
      </p:sp>
      <p:sp>
        <p:nvSpPr>
          <p:cNvPr id="3" name="Text Placeholder 2"/>
          <p:cNvSpPr>
            <a:spLocks noGrp="1"/>
          </p:cNvSpPr>
          <p:nvPr>
            <p:ph type="body" idx="1"/>
          </p:nvPr>
        </p:nvSpPr>
        <p:spPr>
          <a:xfrm>
            <a:off x="4572000" y="3200526"/>
            <a:ext cx="3733800" cy="54864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EFDE6BDA-C50D-4E2F-9FEE-BBAF30885239}" type="datetimeFigureOut">
              <a:rPr lang="en-US"/>
              <a:pPr>
                <a:defRPr/>
              </a:pPr>
              <a:t>4/18/2020</a:t>
            </a:fld>
            <a:endParaRPr lang="en-US"/>
          </a:p>
        </p:txBody>
      </p:sp>
      <p:sp>
        <p:nvSpPr>
          <p:cNvPr id="7" name="Slide Number Placeholder 12"/>
          <p:cNvSpPr>
            <a:spLocks noGrp="1"/>
          </p:cNvSpPr>
          <p:nvPr>
            <p:ph type="sldNum" sz="quarter" idx="11"/>
          </p:nvPr>
        </p:nvSpPr>
        <p:spPr/>
        <p:txBody>
          <a:bodyPr/>
          <a:lstStyle>
            <a:lvl1pPr>
              <a:defRPr/>
            </a:lvl1pPr>
          </a:lstStyle>
          <a:p>
            <a:pPr>
              <a:defRPr/>
            </a:pPr>
            <a:fld id="{83CCBC36-C128-4E01-B663-8CCBFF961F5F}" type="slidenum">
              <a:rPr lang="en-US"/>
              <a:pPr>
                <a:defRPr/>
              </a:pPr>
              <a:t>‹#›</a:t>
            </a:fld>
            <a:endParaRPr 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493776"/>
            <a:ext cx="3273552" cy="257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493777"/>
            <a:ext cx="3273552" cy="2574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p:txBody>
          <a:bodyPr/>
          <a:lstStyle>
            <a:lvl1pPr>
              <a:defRPr/>
            </a:lvl1pPr>
          </a:lstStyle>
          <a:p>
            <a:pPr>
              <a:defRPr/>
            </a:pPr>
            <a:fld id="{AEA4D251-2882-47C8-BD34-E0B2353FFB7F}" type="datetimeFigureOut">
              <a:rPr lang="en-US"/>
              <a:pPr>
                <a:defRPr/>
              </a:pPr>
              <a:t>4/18/2020</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EF8E5133-3A63-42C8-91E2-F3D8541C16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2"/>
          <p:cNvSpPr txBox="1"/>
          <p:nvPr/>
        </p:nvSpPr>
        <p:spPr>
          <a:xfrm>
            <a:off x="1057275" y="390525"/>
            <a:ext cx="457200" cy="923330"/>
          </a:xfrm>
          <a:prstGeom prst="rect">
            <a:avLst/>
          </a:prstGeom>
          <a:noFill/>
        </p:spPr>
        <p:txBody>
          <a:bodyPr lIns="0" tIns="0" rIns="0" bIns="0">
            <a:spAutoFit/>
          </a:bodyPr>
          <a:lstStyle/>
          <a:p>
            <a:pPr fontAlgn="auto">
              <a:spcBef>
                <a:spcPts val="0"/>
              </a:spcBef>
              <a:spcAft>
                <a:spcPts val="0"/>
              </a:spcAft>
              <a:defRPr/>
            </a:pPr>
            <a:r>
              <a:rPr kumimoji="0" lang="en-US" sz="6000" dirty="0">
                <a:effectLst>
                  <a:outerShdw blurRad="38100" dist="38100" dir="2700000" algn="tl">
                    <a:srgbClr val="000000">
                      <a:alpha val="43137"/>
                    </a:srgbClr>
                  </a:outerShdw>
                </a:effectLst>
                <a:latin typeface="+mn-lt"/>
                <a:ea typeface="+mn-ea"/>
                <a:cs typeface="+mn-cs"/>
              </a:rPr>
              <a:t>{</a:t>
            </a:r>
          </a:p>
        </p:txBody>
      </p:sp>
      <p:sp>
        <p:nvSpPr>
          <p:cNvPr id="8" name="TextBox 17"/>
          <p:cNvSpPr txBox="1"/>
          <p:nvPr/>
        </p:nvSpPr>
        <p:spPr>
          <a:xfrm>
            <a:off x="4779963" y="390525"/>
            <a:ext cx="457200" cy="923330"/>
          </a:xfrm>
          <a:prstGeom prst="rect">
            <a:avLst/>
          </a:prstGeom>
          <a:noFill/>
        </p:spPr>
        <p:txBody>
          <a:bodyPr lIns="0" tIns="0" rIns="0" bIns="0">
            <a:spAutoFit/>
          </a:bodyPr>
          <a:lstStyle/>
          <a:p>
            <a:pPr fontAlgn="auto">
              <a:spcBef>
                <a:spcPts val="0"/>
              </a:spcBef>
              <a:spcAft>
                <a:spcPts val="0"/>
              </a:spcAft>
              <a:defRPr/>
            </a:pPr>
            <a:r>
              <a:rPr kumimoji="0" lang="en-US" sz="6000" dirty="0">
                <a:effectLst>
                  <a:outerShdw blurRad="38100" dist="38100" dir="2700000" algn="tl">
                    <a:srgbClr val="000000">
                      <a:alpha val="43137"/>
                    </a:srgbClr>
                  </a:outerShdw>
                </a:effectLst>
                <a:latin typeface="+mn-lt"/>
                <a:ea typeface="+mn-ea"/>
                <a:cs typeface="+mn-cs"/>
              </a:rPr>
              <a:t>{</a:t>
            </a:r>
          </a:p>
        </p:txBody>
      </p:sp>
      <p:sp>
        <p:nvSpPr>
          <p:cNvPr id="3" name="Text Placeholder 2"/>
          <p:cNvSpPr>
            <a:spLocks noGrp="1"/>
          </p:cNvSpPr>
          <p:nvPr>
            <p:ph type="body" idx="1"/>
          </p:nvPr>
        </p:nvSpPr>
        <p:spPr>
          <a:xfrm>
            <a:off x="1341120" y="496482"/>
            <a:ext cx="3273552" cy="47982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496482"/>
            <a:ext cx="3273552" cy="47982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64F4F224-4ACF-4231-A0B2-47C7558F43E6}" type="datetimeFigureOut">
              <a:rPr lang="en-US"/>
              <a:pPr>
                <a:defRPr/>
              </a:pPr>
              <a:t>4/18/2020</a:t>
            </a:fld>
            <a:endParaRPr lang="en-US"/>
          </a:p>
        </p:txBody>
      </p:sp>
      <p:sp>
        <p:nvSpPr>
          <p:cNvPr id="10" name="Slide Number Placeholder 14"/>
          <p:cNvSpPr>
            <a:spLocks noGrp="1"/>
          </p:cNvSpPr>
          <p:nvPr>
            <p:ph type="sldNum" sz="quarter" idx="11"/>
          </p:nvPr>
        </p:nvSpPr>
        <p:spPr/>
        <p:txBody>
          <a:bodyPr/>
          <a:lstStyle>
            <a:lvl1pPr>
              <a:defRPr/>
            </a:lvl1pPr>
          </a:lstStyle>
          <a:p>
            <a:pPr>
              <a:defRPr/>
            </a:pPr>
            <a:fld id="{64099D31-48A6-4507-8EE7-C06C6061F42A}" type="slidenum">
              <a:rPr lang="en-US"/>
              <a:pPr>
                <a:defRPr/>
              </a:pPr>
              <a:t>‹#›</a:t>
            </a:fld>
            <a:endParaRPr lang="en-US"/>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EB1F7C-5BD3-411A-A5E3-67844B869119}" type="datetimeFigureOut">
              <a:rPr lang="en-US"/>
              <a:pPr>
                <a:defRPr/>
              </a:pPr>
              <a:t>4/18/2020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C8E4DF-D035-4438-8980-C221AE441E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8C92E1-AC72-4F66-AA95-F05D452647C9}" type="datetimeFigureOut">
              <a:rPr lang="en-US"/>
              <a:pPr>
                <a:defRPr/>
              </a:pPr>
              <a:t>4/18/2020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22B730-9FD8-40C4-B3C1-3CC16C0D95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8"/>
          <p:cNvSpPr txBox="1"/>
          <p:nvPr/>
        </p:nvSpPr>
        <p:spPr>
          <a:xfrm>
            <a:off x="5329238" y="1331119"/>
            <a:ext cx="457200" cy="1231106"/>
          </a:xfrm>
          <a:prstGeom prst="rect">
            <a:avLst/>
          </a:prstGeom>
          <a:noFill/>
        </p:spPr>
        <p:txBody>
          <a:bodyPr lIns="0" tIns="0" rIns="0" bIns="0">
            <a:spAutoFit/>
          </a:bodyPr>
          <a:lstStyle/>
          <a:p>
            <a:pPr fontAlgn="auto">
              <a:spcBef>
                <a:spcPts val="0"/>
              </a:spcBef>
              <a:spcAft>
                <a:spcPts val="0"/>
              </a:spcAft>
              <a:defRPr/>
            </a:pPr>
            <a:r>
              <a:rPr kumimoji="0" lang="en-US" sz="8000" dirty="0">
                <a:effectLst>
                  <a:outerShdw blurRad="38100" dist="38100" dir="2700000" algn="tl">
                    <a:srgbClr val="000000">
                      <a:alpha val="43137"/>
                    </a:srgbClr>
                  </a:outerShdw>
                </a:effectLst>
                <a:latin typeface="+mn-lt"/>
                <a:ea typeface="+mn-ea"/>
                <a:cs typeface="+mn-cs"/>
              </a:rPr>
              <a:t>{</a:t>
            </a:r>
          </a:p>
        </p:txBody>
      </p:sp>
      <p:sp>
        <p:nvSpPr>
          <p:cNvPr id="3" name="Content Placeholder 2"/>
          <p:cNvSpPr>
            <a:spLocks noGrp="1"/>
          </p:cNvSpPr>
          <p:nvPr>
            <p:ph idx="1"/>
          </p:nvPr>
        </p:nvSpPr>
        <p:spPr>
          <a:xfrm>
            <a:off x="838200" y="514351"/>
            <a:ext cx="4343400" cy="257175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514351"/>
            <a:ext cx="2590800" cy="257175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A5420A21-D795-401A-95D3-92CB6B197515}" type="datetimeFigureOut">
              <a:rPr lang="en-US"/>
              <a:pPr>
                <a:defRPr/>
              </a:pPr>
              <a:t>4/18/2020</a:t>
            </a:fld>
            <a:endParaRPr lang="en-US"/>
          </a:p>
        </p:txBody>
      </p:sp>
      <p:sp>
        <p:nvSpPr>
          <p:cNvPr id="7" name="Slide Number Placeholder 15"/>
          <p:cNvSpPr>
            <a:spLocks noGrp="1"/>
          </p:cNvSpPr>
          <p:nvPr>
            <p:ph type="sldNum" sz="quarter" idx="11"/>
          </p:nvPr>
        </p:nvSpPr>
        <p:spPr/>
        <p:txBody>
          <a:bodyPr/>
          <a:lstStyle>
            <a:lvl1pPr>
              <a:defRPr/>
            </a:lvl1pPr>
          </a:lstStyle>
          <a:p>
            <a:pPr>
              <a:defRPr/>
            </a:pPr>
            <a:fld id="{1BEBBC0D-7D50-48C9-AE7F-B10898CC0C67}" type="slidenum">
              <a:rPr lang="en-US"/>
              <a:pPr>
                <a:defRPr/>
              </a:pPr>
              <a:t>‹#›</a:t>
            </a:fld>
            <a:endParaRPr 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8"/>
          <p:cNvSpPr txBox="1"/>
          <p:nvPr/>
        </p:nvSpPr>
        <p:spPr>
          <a:xfrm>
            <a:off x="2435225" y="2499123"/>
            <a:ext cx="457200" cy="923330"/>
          </a:xfrm>
          <a:prstGeom prst="rect">
            <a:avLst/>
          </a:prstGeom>
          <a:noFill/>
        </p:spPr>
        <p:txBody>
          <a:bodyPr lIns="0" tIns="0" rIns="0" bIns="0">
            <a:spAutoFit/>
          </a:bodyPr>
          <a:lstStyle/>
          <a:p>
            <a:pPr fontAlgn="auto">
              <a:spcBef>
                <a:spcPts val="0"/>
              </a:spcBef>
              <a:spcAft>
                <a:spcPts val="0"/>
              </a:spcAft>
              <a:defRPr/>
            </a:pPr>
            <a:r>
              <a:rPr kumimoji="0" lang="en-US" sz="6000" dirty="0">
                <a:effectLst>
                  <a:outerShdw blurRad="38100" dist="38100" dir="2700000" algn="tl">
                    <a:srgbClr val="000000">
                      <a:alpha val="43137"/>
                    </a:srgbClr>
                  </a:outerShdw>
                </a:effectLst>
                <a:latin typeface="+mn-lt"/>
                <a:ea typeface="+mn-ea"/>
                <a:cs typeface="+mn-cs"/>
              </a:rPr>
              <a:t>{</a:t>
            </a:r>
          </a:p>
        </p:txBody>
      </p:sp>
      <p:sp>
        <p:nvSpPr>
          <p:cNvPr id="3" name="Picture Placeholder 2"/>
          <p:cNvSpPr>
            <a:spLocks noGrp="1"/>
          </p:cNvSpPr>
          <p:nvPr>
            <p:ph type="pic" idx="1"/>
          </p:nvPr>
        </p:nvSpPr>
        <p:spPr>
          <a:xfrm>
            <a:off x="1219200" y="459582"/>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743200" y="2589785"/>
            <a:ext cx="5029200" cy="54060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fld id="{166AEAD7-ACFB-484E-8E03-CC8EFDB27B09}" type="datetimeFigureOut">
              <a:rPr lang="en-US"/>
              <a:pPr>
                <a:defRPr/>
              </a:pPr>
              <a:t>4/18/2020</a:t>
            </a:fld>
            <a:endParaRPr lang="en-US"/>
          </a:p>
        </p:txBody>
      </p:sp>
      <p:sp>
        <p:nvSpPr>
          <p:cNvPr id="7" name="Slide Number Placeholder 13"/>
          <p:cNvSpPr>
            <a:spLocks noGrp="1"/>
          </p:cNvSpPr>
          <p:nvPr>
            <p:ph type="sldNum" sz="quarter" idx="11"/>
          </p:nvPr>
        </p:nvSpPr>
        <p:spPr/>
        <p:txBody>
          <a:bodyPr/>
          <a:lstStyle>
            <a:lvl1pPr>
              <a:defRPr/>
            </a:lvl1pPr>
          </a:lstStyle>
          <a:p>
            <a:pPr>
              <a:defRPr/>
            </a:pPr>
            <a:fld id="{D0FD8CC0-937A-4921-96EB-C49009CBADE2}" type="slidenum">
              <a:rPr lang="en-US"/>
              <a:pPr>
                <a:defRPr/>
              </a:pPr>
              <a:t>‹#›</a:t>
            </a:fld>
            <a:endParaRPr lang="en-US"/>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043A"/>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Oval 8"/>
          <p:cNvSpPr/>
          <p:nvPr/>
        </p:nvSpPr>
        <p:spPr>
          <a:xfrm rot="17656910">
            <a:off x="418098" y="314349"/>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 name="Oval 9"/>
          <p:cNvSpPr/>
          <p:nvPr/>
        </p:nvSpPr>
        <p:spPr>
          <a:xfrm rot="19724275">
            <a:off x="3277955" y="87641"/>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Title Placeholder 1"/>
          <p:cNvSpPr>
            <a:spLocks noGrp="1"/>
          </p:cNvSpPr>
          <p:nvPr>
            <p:ph type="title"/>
          </p:nvPr>
        </p:nvSpPr>
        <p:spPr>
          <a:xfrm>
            <a:off x="777875" y="3657600"/>
            <a:ext cx="7543800" cy="685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33600" y="514350"/>
            <a:ext cx="6096000" cy="274320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4616054"/>
            <a:ext cx="2133600" cy="273844"/>
          </a:xfrm>
          <a:prstGeom prst="rect">
            <a:avLst/>
          </a:prstGeom>
        </p:spPr>
        <p:txBody>
          <a:bodyPr vert="horz" lIns="91440" tIns="45720" rIns="91440" bIns="45720" rtlCol="0" anchor="t"/>
          <a:lstStyle>
            <a:lvl1pPr algn="r" fontAlgn="auto">
              <a:spcBef>
                <a:spcPts val="0"/>
              </a:spcBef>
              <a:spcAft>
                <a:spcPts val="0"/>
              </a:spcAft>
              <a:defRPr kumimoji="0" sz="1100">
                <a:solidFill>
                  <a:schemeClr val="tx1">
                    <a:alpha val="60000"/>
                  </a:schemeClr>
                </a:solidFill>
                <a:effectLst/>
                <a:latin typeface="+mn-lt"/>
                <a:ea typeface="+mn-ea"/>
                <a:cs typeface="+mn-cs"/>
              </a:defRPr>
            </a:lvl1pPr>
          </a:lstStyle>
          <a:p>
            <a:pPr>
              <a:defRPr/>
            </a:pPr>
            <a:fld id="{B7E513CA-7B94-4CBE-8603-3A8A7CE68396}" type="datetimeFigureOut">
              <a:rPr lang="en-US"/>
              <a:pPr>
                <a:defRPr/>
              </a:pPr>
              <a:t>4/18/2020</a:t>
            </a:fld>
            <a:endParaRPr lang="en-US"/>
          </a:p>
        </p:txBody>
      </p:sp>
      <p:sp>
        <p:nvSpPr>
          <p:cNvPr id="5" name="Footer Placeholder 4"/>
          <p:cNvSpPr>
            <a:spLocks noGrp="1"/>
          </p:cNvSpPr>
          <p:nvPr>
            <p:ph type="ftr" sz="quarter" idx="3"/>
          </p:nvPr>
        </p:nvSpPr>
        <p:spPr>
          <a:xfrm>
            <a:off x="822325" y="4616054"/>
            <a:ext cx="4572000" cy="273844"/>
          </a:xfrm>
          <a:prstGeom prst="rect">
            <a:avLst/>
          </a:prstGeom>
        </p:spPr>
        <p:txBody>
          <a:bodyPr vert="horz" lIns="91440" tIns="45720" rIns="91440" bIns="45720" rtlCol="0" anchor="t"/>
          <a:lstStyle>
            <a:lvl1pPr algn="l" fontAlgn="auto">
              <a:spcBef>
                <a:spcPts val="0"/>
              </a:spcBef>
              <a:spcAft>
                <a:spcPts val="0"/>
              </a:spcAft>
              <a:defRPr kumimoji="0" sz="1100">
                <a:solidFill>
                  <a:schemeClr val="tx1">
                    <a:alpha val="60000"/>
                  </a:schemeClr>
                </a:solidFill>
                <a:effectLst/>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2325" y="4381500"/>
            <a:ext cx="2133600" cy="228600"/>
          </a:xfrm>
          <a:prstGeom prst="rect">
            <a:avLst/>
          </a:prstGeom>
        </p:spPr>
        <p:txBody>
          <a:bodyPr vert="horz" lIns="91440" tIns="45720" rIns="91440" bIns="9144" rtlCol="0" anchor="b"/>
          <a:lstStyle>
            <a:lvl1pPr algn="l" fontAlgn="auto">
              <a:spcBef>
                <a:spcPts val="0"/>
              </a:spcBef>
              <a:spcAft>
                <a:spcPts val="0"/>
              </a:spcAft>
              <a:defRPr kumimoji="0" sz="1600">
                <a:solidFill>
                  <a:schemeClr val="tx1">
                    <a:alpha val="60000"/>
                  </a:schemeClr>
                </a:solidFill>
                <a:effectLst/>
                <a:latin typeface="+mn-lt"/>
                <a:ea typeface="+mn-ea"/>
                <a:cs typeface="+mn-cs"/>
              </a:defRPr>
            </a:lvl1pPr>
          </a:lstStyle>
          <a:p>
            <a:pPr>
              <a:defRPr/>
            </a:pPr>
            <a:fld id="{D91CA8EA-6067-4EBA-B3EC-7A0F6AB8B00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UWCCYF (Big5)"/>
        </a:defRPr>
      </a:lvl1pPr>
      <a:lvl2pPr algn="l" rtl="0" eaLnBrk="0" fontAlgn="base" hangingPunct="0">
        <a:spcBef>
          <a:spcPct val="0"/>
        </a:spcBef>
        <a:spcAft>
          <a:spcPct val="0"/>
        </a:spcAft>
        <a:defRPr sz="4900">
          <a:solidFill>
            <a:schemeClr val="tx1"/>
          </a:solidFill>
          <a:latin typeface="Arial Narrow" pitchFamily="34" charset="0"/>
          <a:ea typeface="UWCCYF (Big5)"/>
          <a:cs typeface="UWCCYF (Big5)"/>
        </a:defRPr>
      </a:lvl2pPr>
      <a:lvl3pPr algn="l" rtl="0" eaLnBrk="0" fontAlgn="base" hangingPunct="0">
        <a:spcBef>
          <a:spcPct val="0"/>
        </a:spcBef>
        <a:spcAft>
          <a:spcPct val="0"/>
        </a:spcAft>
        <a:defRPr sz="4900">
          <a:solidFill>
            <a:schemeClr val="tx1"/>
          </a:solidFill>
          <a:latin typeface="Arial Narrow" pitchFamily="34" charset="0"/>
          <a:ea typeface="UWCCYF (Big5)"/>
          <a:cs typeface="UWCCYF (Big5)"/>
        </a:defRPr>
      </a:lvl3pPr>
      <a:lvl4pPr algn="l" rtl="0" eaLnBrk="0" fontAlgn="base" hangingPunct="0">
        <a:spcBef>
          <a:spcPct val="0"/>
        </a:spcBef>
        <a:spcAft>
          <a:spcPct val="0"/>
        </a:spcAft>
        <a:defRPr sz="4900">
          <a:solidFill>
            <a:schemeClr val="tx1"/>
          </a:solidFill>
          <a:latin typeface="Arial Narrow" pitchFamily="34" charset="0"/>
          <a:ea typeface="UWCCYF (Big5)"/>
          <a:cs typeface="UWCCYF (Big5)"/>
        </a:defRPr>
      </a:lvl4pPr>
      <a:lvl5pPr algn="l" rtl="0" eaLnBrk="0" fontAlgn="base" hangingPunct="0">
        <a:spcBef>
          <a:spcPct val="0"/>
        </a:spcBef>
        <a:spcAft>
          <a:spcPct val="0"/>
        </a:spcAft>
        <a:defRPr sz="4900">
          <a:solidFill>
            <a:schemeClr val="tx1"/>
          </a:solidFill>
          <a:latin typeface="Arial Narrow" pitchFamily="34" charset="0"/>
          <a:ea typeface="UWCCYF (Big5)"/>
          <a:cs typeface="UWCCYF (Big5)"/>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UWCCYF (Big5)"/>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UWCCYF (Big5)"/>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UWCCYF (Big5)"/>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UWCCYF (Big5)"/>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UWCCYF (Big5)"/>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85750"/>
            <a:ext cx="9144000" cy="4678204"/>
          </a:xfrm>
          <a:prstGeom prst="rect">
            <a:avLst/>
          </a:prstGeom>
        </p:spPr>
        <p:txBody>
          <a:bodyPr wrap="square">
            <a:spAutoFit/>
          </a:bodyPr>
          <a:lstStyle/>
          <a:p>
            <a:pPr algn="ctr"/>
            <a:r>
              <a:rPr kumimoji="0" lang="zh-TW" altLang="zh-TW" dirty="0">
                <a:solidFill>
                  <a:srgbClr val="FFFF00"/>
                </a:solidFill>
                <a:effectLst>
                  <a:outerShdw blurRad="38100" dist="38100" dir="2700000" algn="tl">
                    <a:srgbClr val="000000"/>
                  </a:outerShdw>
                </a:effectLst>
              </a:rPr>
              <a:t> </a:t>
            </a:r>
            <a:endParaRPr kumimoji="0" lang="en-US" altLang="zh-TW" dirty="0" smtClean="0">
              <a:solidFill>
                <a:srgbClr val="FFFF00"/>
              </a:solidFill>
              <a:effectLst>
                <a:outerShdw blurRad="38100" dist="38100" dir="2700000" algn="tl">
                  <a:srgbClr val="000000"/>
                </a:outerShdw>
              </a:effectLst>
            </a:endParaRPr>
          </a:p>
          <a:p>
            <a:pPr algn="ctr"/>
            <a:r>
              <a:rPr lang="zh-HK" altLang="zh-TW" sz="6000" dirty="0" smtClean="0">
                <a:solidFill>
                  <a:srgbClr val="FFFF00"/>
                </a:solidFill>
                <a:latin typeface="DFPYanKaiW5-B5" panose="03000500000000000000" pitchFamily="66" charset="-120"/>
                <a:ea typeface="DFPYanKaiW5-B5" panose="03000500000000000000" pitchFamily="66" charset="-120"/>
              </a:rPr>
              <a:t>十</a:t>
            </a:r>
            <a:r>
              <a:rPr lang="zh-HK" altLang="zh-TW" sz="6000" dirty="0">
                <a:solidFill>
                  <a:srgbClr val="FFFF00"/>
                </a:solidFill>
                <a:latin typeface="DFPYanKaiW5-B5" panose="03000500000000000000" pitchFamily="66" charset="-120"/>
                <a:ea typeface="DFPYanKaiW5-B5" panose="03000500000000000000" pitchFamily="66" charset="-120"/>
              </a:rPr>
              <a:t>架活畫</a:t>
            </a:r>
            <a:r>
              <a:rPr lang="zh-HK" altLang="zh-TW" sz="6000" dirty="0" smtClean="0">
                <a:solidFill>
                  <a:srgbClr val="FFFF00"/>
                </a:solidFill>
                <a:latin typeface="DFPYanKaiW5-B5" panose="03000500000000000000" pitchFamily="66" charset="-120"/>
                <a:ea typeface="DFPYanKaiW5-B5" panose="03000500000000000000" pitchFamily="66" charset="-120"/>
              </a:rPr>
              <a:t>眼前</a:t>
            </a:r>
            <a:endParaRPr kumimoji="0" lang="zh-TW" altLang="zh-TW" sz="6000" dirty="0">
              <a:solidFill>
                <a:srgbClr val="FFFF00"/>
              </a:solidFill>
              <a:effectLst>
                <a:outerShdw blurRad="38100" dist="38100" dir="2700000" algn="tl">
                  <a:srgbClr val="000000"/>
                </a:outerShdw>
              </a:effectLst>
              <a:latin typeface="DFPYanKaiW5-B5" panose="03000500000000000000" pitchFamily="66" charset="-120"/>
              <a:ea typeface="DFPYanKaiW5-B5" panose="03000500000000000000" pitchFamily="66" charset="-120"/>
            </a:endParaRPr>
          </a:p>
          <a:p>
            <a:pPr algn="ctr"/>
            <a:endParaRPr kumimoji="0" lang="zh-TW" altLang="en-US" sz="6000" dirty="0">
              <a:solidFill>
                <a:srgbClr val="FFFF00"/>
              </a:solidFill>
              <a:effectLst>
                <a:outerShdw blurRad="38100" dist="38100" dir="2700000" algn="tl">
                  <a:srgbClr val="000000"/>
                </a:outerShdw>
              </a:effectLst>
              <a:latin typeface="Times New Roman" pitchFamily="18" charset="0"/>
              <a:ea typeface="華康正顏楷體W5" pitchFamily="65" charset="-120"/>
            </a:endParaRPr>
          </a:p>
          <a:p>
            <a:pPr algn="ctr"/>
            <a:r>
              <a:rPr kumimoji="0" lang="zh-TW" altLang="en-US" sz="4000" dirty="0">
                <a:solidFill>
                  <a:srgbClr val="FFFF00"/>
                </a:solidFill>
                <a:effectLst>
                  <a:outerShdw blurRad="38100" dist="38100" dir="2700000" algn="tl">
                    <a:srgbClr val="000000"/>
                  </a:outerShdw>
                </a:effectLst>
                <a:latin typeface="Times New Roman" pitchFamily="18" charset="0"/>
                <a:ea typeface="標楷體" pitchFamily="65" charset="-120"/>
              </a:rPr>
              <a:t>讀經</a:t>
            </a:r>
            <a:r>
              <a:rPr kumimoji="0" lang="en-US" altLang="zh-TW" sz="4000" dirty="0" smtClean="0">
                <a:solidFill>
                  <a:srgbClr val="FFFF00"/>
                </a:solidFill>
                <a:effectLst>
                  <a:outerShdw blurRad="38100" dist="38100" dir="2700000" algn="tl">
                    <a:srgbClr val="000000"/>
                  </a:outerShdw>
                </a:effectLst>
                <a:latin typeface="Times New Roman" pitchFamily="18" charset="0"/>
                <a:ea typeface="標楷體" pitchFamily="65" charset="-120"/>
              </a:rPr>
              <a:t>﹕</a:t>
            </a:r>
            <a:r>
              <a:rPr kumimoji="0" lang="zh-TW" altLang="en-US" sz="4000" dirty="0" smtClean="0">
                <a:solidFill>
                  <a:srgbClr val="FFFF00"/>
                </a:solidFill>
                <a:effectLst>
                  <a:outerShdw blurRad="38100" dist="38100" dir="2700000" algn="tl">
                    <a:srgbClr val="000000"/>
                  </a:outerShdw>
                </a:effectLst>
                <a:latin typeface="Times New Roman" pitchFamily="18" charset="0"/>
                <a:ea typeface="標楷體" pitchFamily="65" charset="-120"/>
              </a:rPr>
              <a:t>加拉太</a:t>
            </a:r>
            <a:r>
              <a:rPr kumimoji="0" lang="zh-TW" altLang="en-US" sz="4000" dirty="0" smtClean="0">
                <a:solidFill>
                  <a:srgbClr val="FFFF00"/>
                </a:solidFill>
                <a:effectLst>
                  <a:outerShdw blurRad="38100" dist="38100" dir="2700000" algn="tl">
                    <a:srgbClr val="000000"/>
                  </a:outerShdw>
                </a:effectLst>
                <a:latin typeface="Times New Roman" pitchFamily="18" charset="0"/>
                <a:ea typeface="標楷體" pitchFamily="65" charset="-120"/>
              </a:rPr>
              <a:t>書</a:t>
            </a:r>
            <a:r>
              <a:rPr kumimoji="0" lang="en-US" altLang="zh-TW" sz="4000" dirty="0" smtClean="0">
                <a:solidFill>
                  <a:srgbClr val="FFFF00"/>
                </a:solidFill>
                <a:effectLst>
                  <a:outerShdw blurRad="38100" dist="38100" dir="2700000" algn="tl">
                    <a:srgbClr val="000000"/>
                  </a:outerShdw>
                </a:effectLst>
                <a:latin typeface="Times New Roman" pitchFamily="18" charset="0"/>
                <a:ea typeface="標楷體" pitchFamily="65" charset="-120"/>
              </a:rPr>
              <a:t>3.1-5</a:t>
            </a:r>
            <a:r>
              <a:rPr kumimoji="0" lang="zh-TW" altLang="en-US" sz="4000" dirty="0" smtClean="0">
                <a:solidFill>
                  <a:srgbClr val="FFFF00"/>
                </a:solidFill>
                <a:latin typeface="Times New Roman" pitchFamily="18" charset="0"/>
              </a:rPr>
              <a:t> </a:t>
            </a:r>
            <a:endParaRPr kumimoji="0" lang="zh-TW" altLang="en-US" sz="4000" dirty="0">
              <a:solidFill>
                <a:srgbClr val="FFFF00"/>
              </a:solidFill>
              <a:effectLst>
                <a:outerShdw blurRad="38100" dist="38100" dir="2700000" algn="tl">
                  <a:srgbClr val="000000"/>
                </a:outerShdw>
              </a:effectLst>
              <a:latin typeface="Times New Roman" pitchFamily="18" charset="0"/>
              <a:ea typeface="華康正顏楷體W5" pitchFamily="65" charset="-120"/>
            </a:endParaRPr>
          </a:p>
          <a:p>
            <a:pPr algn="ctr"/>
            <a:endParaRPr kumimoji="0" lang="en-US" altLang="zh-TW" sz="4000" b="1" dirty="0">
              <a:solidFill>
                <a:srgbClr val="FFFF00"/>
              </a:solidFill>
              <a:effectLst>
                <a:outerShdw blurRad="38100" dist="38100" dir="2700000" algn="tl">
                  <a:srgbClr val="000000"/>
                </a:outerShdw>
              </a:effectLst>
              <a:latin typeface="Times New Roman" pitchFamily="18" charset="0"/>
            </a:endParaRPr>
          </a:p>
          <a:p>
            <a:pPr algn="ctr"/>
            <a:r>
              <a:rPr kumimoji="0" lang="en-US" altLang="zh-TW" sz="4000" dirty="0" smtClean="0">
                <a:solidFill>
                  <a:srgbClr val="FFFF00"/>
                </a:solidFill>
                <a:effectLst>
                  <a:outerShdw blurRad="38100" dist="38100" dir="2700000" algn="tl">
                    <a:srgbClr val="000000"/>
                  </a:outerShdw>
                </a:effectLst>
                <a:latin typeface="Times New Roman" pitchFamily="18" charset="0"/>
              </a:rPr>
              <a:t>2020/4/19 ACCCN</a:t>
            </a:r>
          </a:p>
          <a:p>
            <a:pPr algn="ctr"/>
            <a:r>
              <a:rPr kumimoji="0" lang="zh-TW" altLang="en-US" sz="4000" dirty="0" smtClean="0">
                <a:solidFill>
                  <a:srgbClr val="FFFF00"/>
                </a:solidFill>
                <a:effectLst>
                  <a:outerShdw blurRad="38100" dist="38100" dir="2700000" algn="tl">
                    <a:srgbClr val="000000"/>
                  </a:outerShdw>
                </a:effectLst>
                <a:latin typeface="Times New Roman" pitchFamily="18" charset="0"/>
                <a:ea typeface="標楷體" pitchFamily="65" charset="-120"/>
              </a:rPr>
              <a:t>張</a:t>
            </a:r>
            <a:r>
              <a:rPr kumimoji="0" lang="zh-TW" altLang="en-US" sz="4000" dirty="0">
                <a:solidFill>
                  <a:srgbClr val="FFFF00"/>
                </a:solidFill>
                <a:effectLst>
                  <a:outerShdw blurRad="38100" dist="38100" dir="2700000" algn="tl">
                    <a:srgbClr val="000000"/>
                  </a:outerShdw>
                </a:effectLst>
                <a:latin typeface="Times New Roman" pitchFamily="18" charset="0"/>
                <a:ea typeface="標楷體" pitchFamily="65" charset="-120"/>
              </a:rPr>
              <a:t>麟至 牧師</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66750"/>
            <a:ext cx="8382000" cy="4278094"/>
          </a:xfrm>
          <a:prstGeom prst="rect">
            <a:avLst/>
          </a:prstGeom>
          <a:noFill/>
          <a:ln w="9525">
            <a:noFill/>
            <a:miter lim="800000"/>
            <a:headEnd/>
            <a:tailEnd/>
          </a:ln>
        </p:spPr>
        <p:txBody>
          <a:bodyPr wrap="square">
            <a:spAutoFit/>
          </a:bodyPr>
          <a:lstStyle/>
          <a:p>
            <a:pPr algn="just"/>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3.1</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裏有一個對比﹕</a:t>
            </a:r>
          </a:p>
          <a:p>
            <a:pPr algn="just"/>
            <a:endParaRPr lang="en-US" altLang="zh-TW" sz="1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釘十架</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4000" u="sng"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耶穌基督</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活畫在你們眼前</a:t>
            </a:r>
          </a:p>
          <a:p>
            <a:pPr algn="ct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對比</a:t>
            </a:r>
          </a:p>
          <a:p>
            <a:pPr algn="just"/>
            <a:r>
              <a:rPr lang="zh-TW" altLang="zh-TW" sz="4000" u="sng"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誰</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透過眼神邪惡地影響</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迷惑</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你們</a:t>
            </a:r>
          </a:p>
          <a:p>
            <a:pPr algn="just"/>
            <a:endParaRPr lang="en-US" altLang="zh-TW" sz="1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sym typeface="Wingdings"/>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位「誰」可是</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能與</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基督一爭</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高下</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者</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他肯定是神家的頭號敵人﹗</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5562600" cy="5078313"/>
          </a:xfrm>
          <a:prstGeom prst="rect">
            <a:avLst/>
          </a:prstGeom>
          <a:noFill/>
          <a:ln w="9525">
            <a:noFill/>
            <a:miter lim="800000"/>
            <a:headEnd/>
            <a:tailEnd/>
          </a:ln>
        </p:spPr>
        <p:txBody>
          <a:bodyPr wrap="square">
            <a:spAutoFit/>
          </a:bodyPr>
          <a:lstStyle/>
          <a:p>
            <a:pPr algn="just"/>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撒但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書信裏</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頻頻出現﹕羅</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16.20</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林</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前﹐</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林後</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2.11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4.4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5.5, </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11.3,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14, 12.7</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弗</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2.2, 4.27, </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6.11-12, </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16</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西</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1.13, 2.15</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帖前</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2.18, 3.5</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帖後</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2.9</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提前</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1.20, 3.6-7, 5.15</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提後</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2.26</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。以上</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24</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處</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﹐加上</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13.10, 26.18</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則</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26</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處。</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5122" name="Picture 2" descr="C:\Users\Paul Chang\Pictures\Christ-Incidents\Temptation of Christ\The Temptation of Christ by Ary Scheffer 18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148"/>
            <a:ext cx="3493639" cy="515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66750"/>
            <a:ext cx="8077200" cy="4401205"/>
          </a:xfrm>
          <a:prstGeom prst="rect">
            <a:avLst/>
          </a:prstGeom>
          <a:noFill/>
          <a:ln w="9525">
            <a:noFill/>
            <a:miter lim="800000"/>
            <a:headEnd/>
            <a:tailEnd/>
          </a:ln>
        </p:spPr>
        <p:txBody>
          <a:bodyPr wrap="square">
            <a:spAutoFit/>
          </a:bodyPr>
          <a:lstStyle/>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位「誰」就是撒但</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。帕弗</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猶太人巴耶穌</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行</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法術敵擋方伯信</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主</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被聖靈</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充滿說﹐</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「主</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的手加在你身上</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你要</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瞎眼﹐暫且不見</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日</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光</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。」他立刻瞎了</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。方</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伯</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看到</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就</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信了</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6146" name="Picture 2" descr="C:\Users\Paul Chang\Pictures\Acts\St. Paul\Preaching &amp; Mission\The Conversion of the Proconsul by Raphael 1515 at Victoria and Albert Museum, London. Acts 13.6-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105113"/>
            <a:ext cx="3886200" cy="30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09550"/>
            <a:ext cx="8229600" cy="4401205"/>
          </a:xfrm>
          <a:prstGeom prst="rect">
            <a:avLst/>
          </a:prstGeom>
          <a:noFill/>
          <a:ln w="9525">
            <a:noFill/>
            <a:miter lim="800000"/>
            <a:headEnd/>
            <a:tailEnd/>
          </a:ln>
        </p:spPr>
        <p:txBody>
          <a:bodyPr wrap="square">
            <a:spAutoFit/>
          </a:bodyPr>
          <a:lstStyle/>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猶太人</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都捲入靈戰裏</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可見</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撒但</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涉</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入</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之深</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。使徒約翰稱</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攪亂者</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是撒</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但一會</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的。耶穌承認</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作</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對</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者雖是</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亞</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伯拉罕</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的子孫</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﹐但</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屬</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靈</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來說</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﹐「出於你</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們</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的父</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魔鬼</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說謊</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人的</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父。</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7170" name="Picture 2" descr="C:\Users\Public\Pictures\Christ and the Pharisees by Jacob Jordaens c. 1660 at Palais des Beaux-Arts de Lille, F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5094"/>
            <a:ext cx="4419600" cy="293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90550"/>
            <a:ext cx="4953000" cy="4524315"/>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第一問</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如</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當頭棒喝</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。不知加拉太</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打</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醒</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否</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問句</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十分辛辣﹕現在在你們眼前的是釘十架的基督呢﹖</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還是另一</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位大能</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者用</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邪惡的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眼神在迷惑</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影響你們</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呢﹖</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你們要</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做一個了斷﹗</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8195" name="Picture 3" descr="C:\Users\Paul Chang\Pictures\Christ-Birth Till 30\Childhood till 30\The Shadow of Death by William Holman Hunt 1870~73 at Manchester Art 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893" y="1"/>
            <a:ext cx="4115107" cy="513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6882545" cy="4154984"/>
          </a:xfrm>
          <a:prstGeom prst="rect">
            <a:avLst/>
          </a:prstGeom>
          <a:noFill/>
          <a:ln w="9525">
            <a:noFill/>
            <a:miter lim="800000"/>
            <a:headEnd/>
            <a:tailEnd/>
          </a:ln>
        </p:spPr>
        <p:txBody>
          <a:bodyPr wrap="square">
            <a:spAutoFit/>
          </a:bodyPr>
          <a:lstStyle/>
          <a:p>
            <a:pPr algn="r"/>
            <a:r>
              <a:rPr lang="zh-TW" altLang="zh-TW" sz="48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受聖靈的原委</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(3.2)</a:t>
            </a:r>
            <a:endPar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endParaRPr lang="en-US" altLang="zh-TW" sz="1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「受</a:t>
            </a:r>
            <a:r>
              <a:rPr lang="zh-TW" altLang="zh-TW" sz="4000" u="dotted"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聖</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靈」在</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使</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徒行傳裏</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出</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現多次。受聖靈即受</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聖靈的</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洗。主宣告在</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祂</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得榮耀</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以後﹐聖靈要賜下來</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﹐信</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祂之人要受</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聖靈。</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約</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7.39)</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9218" name="Picture 2" descr="C:\Users\Paul Chang\Pictures\Acts\Pentecost\The Pentecost by El Greco 1596-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545" y="1"/>
            <a:ext cx="2261456"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595" y="361950"/>
            <a:ext cx="8305800" cy="3785652"/>
          </a:xfrm>
          <a:prstGeom prst="rect">
            <a:avLst/>
          </a:prstGeom>
          <a:noFill/>
          <a:ln w="9525">
            <a:noFill/>
            <a:miter lim="800000"/>
            <a:headEnd/>
            <a:tailEnd/>
          </a:ln>
        </p:spPr>
        <p:txBody>
          <a:bodyPr wrap="square">
            <a:spAutoFit/>
          </a:bodyPr>
          <a:lstStyle/>
          <a:p>
            <a:pPr algn="just"/>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這件事在主</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升天前</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再度</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宣告﹐</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十天之後的五旬節</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﹐劃時代</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的大事應驗了。「聖靈的賜予﹐是眾先知所預言的救恩新</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世代的</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標記</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尤其見</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珥</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2.28</a:t>
            </a:r>
          </a:p>
          <a:p>
            <a:pPr algn="just"/>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-32)</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0242" name="Picture 2" descr="C:\Users\Paul Chang\Pictures\Acts\Pentecost\Pentecost by Jean II Restout 1732 at Louv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310066"/>
            <a:ext cx="4812957" cy="283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305800" cy="3170099"/>
          </a:xfrm>
          <a:prstGeom prst="rect">
            <a:avLst/>
          </a:prstGeom>
          <a:noFill/>
          <a:ln w="9525">
            <a:noFill/>
            <a:miter lim="800000"/>
            <a:headEnd/>
            <a:tailEnd/>
          </a:ln>
        </p:spPr>
        <p:txBody>
          <a:bodyPr wrap="square">
            <a:spAutoFit/>
          </a:bodyPr>
          <a:lstStyle/>
          <a:p>
            <a:pPr algn="just"/>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其實在主復活的夜晚﹐祂對門徒吹的那口氣</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就是</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叫</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受聖靈</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約</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20.22)</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1266" name="Picture 2" descr="C:\Users\Paul Chang\Pictures\Christ-Resurrection\5 Appearing to Disciples\The Risen Lord by Arnold Fribe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722838"/>
            <a:ext cx="6236043" cy="442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38150"/>
            <a:ext cx="8458200" cy="4401205"/>
          </a:xfrm>
          <a:prstGeom prst="rect">
            <a:avLst/>
          </a:prstGeom>
          <a:noFill/>
          <a:ln w="9525">
            <a:noFill/>
            <a:miter lim="800000"/>
            <a:headEnd/>
            <a:tailEnd/>
          </a:ln>
        </p:spPr>
        <p:txBody>
          <a:bodyPr wrap="square">
            <a:spAutoFit/>
          </a:bodyPr>
          <a:lstStyle/>
          <a:p>
            <a:pPr algn="just"/>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受</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聖靈</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受</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聖靈的</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洗</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將我們洗入基督</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身體</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重</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生的</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洗。</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它</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是得救的另一說法</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。加爾</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文說</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﹐「聖靈在此我認為是重生之恩典的意思﹐是所有信徒共有的。」</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所以保羅在此等於問你們的得救是「是因行律法﹑還是因聽信</a:t>
            </a:r>
            <a:r>
              <a:rPr lang="zh-TW" altLang="zh-TW" sz="4000" u="dotted"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福音</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呢﹖」(加3.2</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90550"/>
            <a:ext cx="8534400" cy="4524315"/>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暫且</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到使徒行傳裏去看看那些教會－彼西底的安提阿(13.13-52)﹑以哥念(14.1-5)﹑路司得(14.6-19)﹑特庇(14.20)﹑別加(14.25)－他們是怎麼信主的﹖絲毫沒有提及靠行為稱義啊﹗其型態都是聽道而相信﹐反而是有不少猶太人在攪和﹐門徒門信了主「門徒滿心喜樂﹐又被聖靈充滿。」(13.52</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153400" cy="2677656"/>
          </a:xfrm>
          <a:prstGeom prst="rect">
            <a:avLst/>
          </a:prstGeom>
          <a:noFill/>
          <a:ln w="9525">
            <a:noFill/>
            <a:miter lim="800000"/>
            <a:headEnd/>
            <a:tailEnd/>
          </a:ln>
        </p:spPr>
        <p:txBody>
          <a:bodyPr wrap="square">
            <a:spAutoFit/>
          </a:bodyPr>
          <a:lstStyle/>
          <a:p>
            <a:pPr algn="ctr"/>
            <a:r>
              <a:rPr lang="zh-TW" altLang="zh-TW" sz="48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前後鮮明對比</a:t>
            </a: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最近義</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西</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德</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英諸</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國遭災光景﹐</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令人</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格外觸目驚心。</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與</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以往創造</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文藝復興</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璀</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燦文明</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對比</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﹐尤</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覺</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驚悚。</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16" y="2739081"/>
            <a:ext cx="3606629" cy="2404419"/>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1045" y="2739081"/>
            <a:ext cx="3976962" cy="238867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38" y="361950"/>
            <a:ext cx="9144000" cy="3785652"/>
          </a:xfrm>
          <a:prstGeom prst="rect">
            <a:avLst/>
          </a:prstGeom>
          <a:noFill/>
          <a:ln w="9525">
            <a:noFill/>
            <a:miter lim="800000"/>
            <a:headEnd/>
            <a:tailEnd/>
          </a:ln>
        </p:spPr>
        <p:txBody>
          <a:bodyPr wrap="square">
            <a:spAutoFit/>
          </a:bodyPr>
          <a:lstStyle/>
          <a:p>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保羅現在挑戰他們﹐你們當初的喜樂還在嗎﹖聖靈還在你們心裏嗎﹖當心﹐別失去你們的救恩。回到你們自己的親身經歷裏﹐去</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尋</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找</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正確的</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答案</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吧。</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322924"/>
            <a:ext cx="5676900" cy="2715801"/>
          </a:xfrm>
          <a:prstGeom prst="rect">
            <a:avLst/>
          </a:prstGeom>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38150"/>
            <a:ext cx="8229600" cy="4524315"/>
          </a:xfrm>
          <a:prstGeom prst="rect">
            <a:avLst/>
          </a:prstGeom>
          <a:noFill/>
          <a:ln w="9525">
            <a:noFill/>
            <a:miter lim="800000"/>
            <a:headEnd/>
            <a:tailEnd/>
          </a:ln>
        </p:spPr>
        <p:txBody>
          <a:bodyPr wrap="square">
            <a:spAutoFit/>
          </a:bodyPr>
          <a:lstStyle/>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聽信(</a:t>
            </a:r>
            <a:r>
              <a:rPr lang="el-GR"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ἀκοῆς πίστεως</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)又</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接上了變化多端的所有格﹐勢必有多種詮釋。羅10.17說﹐「信道是從聽道來的﹐聽道是從基督的話來的。」弗1.</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13說﹐</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「你們既聽見真理的道﹐就是那叫你們得救的福音﹐也信了基督﹐既然信祂﹐就受了所應許的聖靈為印記。」和合本的譯</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法</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聖靈的工作下﹐聽</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道</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者</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的心中產生</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了伴隨的信心。信心是最重要的回應﹐這是猶太主義者千百計要抹滅的﹐好以行為取代之。</a:t>
            </a:r>
            <a:endParaRPr kumimoji="0"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38150"/>
            <a:ext cx="8610600" cy="4154984"/>
          </a:xfrm>
          <a:prstGeom prst="rect">
            <a:avLst/>
          </a:prstGeom>
          <a:noFill/>
          <a:ln w="9525">
            <a:noFill/>
            <a:miter lim="800000"/>
            <a:headEnd/>
            <a:tailEnd/>
          </a:ln>
        </p:spPr>
        <p:txBody>
          <a:bodyPr wrap="square">
            <a:spAutoFit/>
          </a:bodyPr>
          <a:lstStyle/>
          <a:p>
            <a:pPr algn="ctr"/>
            <a:r>
              <a:rPr lang="zh-TW" altLang="zh-TW" sz="48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想靠肉身成全</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(3.3)</a:t>
            </a:r>
            <a:endPar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endParaRPr lang="en-US" altLang="zh-TW" sz="1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第二問</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怎麼</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開始的﹐第三</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問</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怎麼</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走</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下去。</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這些</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信徒</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大</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概</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忘了保羅</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臨</a:t>
            </a:r>
            <a:r>
              <a:rPr lang="zh-TW" altLang="zh-TW" sz="4000" dirty="0" smtClean="0">
                <a:solidFill>
                  <a:srgbClr val="FFFF00"/>
                </a:solidFill>
                <a:latin typeface="DFKai-SB" panose="03000509000000000000" pitchFamily="65" charset="-120"/>
                <a:ea typeface="DFKai-SB" panose="03000509000000000000" pitchFamily="65" charset="-120"/>
              </a:rPr>
              <a:t>別贈言</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「堅固門徒的心﹐勸他們恆守所信的道」﹔又</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勉勵說</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﹕「我們進入神的國﹐必須經歷許多艱難。」(14.22)</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4350"/>
            <a:ext cx="8305800" cy="4401205"/>
          </a:xfrm>
          <a:prstGeom prst="rect">
            <a:avLst/>
          </a:prstGeom>
          <a:noFill/>
          <a:ln w="9525">
            <a:noFill/>
            <a:miter lim="800000"/>
            <a:headEnd/>
            <a:tailEnd/>
          </a:ln>
        </p:spPr>
        <p:txBody>
          <a:bodyPr wrap="square">
            <a:spAutoFit/>
          </a:bodyPr>
          <a:lstStyle/>
          <a:p>
            <a:pPr algn="just"/>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在3.3這裏﹐</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有保羅</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神學裏著名的「聖靈~肉體」(</a:t>
            </a:r>
            <a:r>
              <a:rPr lang="el-GR"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πνεῦμα</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l-GR"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σάρξ</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)對立</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。「靠</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基督徒</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追求成全的動力和資源</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乃</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間接</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受格(dative)</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肉體</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非</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意味受</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造中性的</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肉身﹐</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亦非</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人性</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的有限﹐乃是指著有罪的人性說的</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 y="1047750"/>
            <a:ext cx="6610350" cy="3170099"/>
          </a:xfrm>
          <a:prstGeom prst="rect">
            <a:avLst/>
          </a:prstGeom>
          <a:noFill/>
          <a:ln w="9525">
            <a:noFill/>
            <a:miter lim="800000"/>
            <a:headEnd/>
            <a:tailEnd/>
          </a:ln>
        </p:spPr>
        <p:txBody>
          <a:bodyPr wrap="square">
            <a:spAutoFit/>
          </a:bodyPr>
          <a:lstStyle/>
          <a:p>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羅7.18是最佳陳述﹕「我也知道在我裏頭﹐就是我肉體之中﹐沒有良善﹐因為立志為善由得我﹐只是行出來由不得我。</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2290" name="Picture 2" descr="C:\Users\Paul Chang\Pictures\Pauline\Nature of Good and Evil by Young Wolf. Romans 7.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186020"/>
            <a:ext cx="2286001" cy="295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819150"/>
            <a:ext cx="8305800" cy="3785652"/>
          </a:xfrm>
          <a:prstGeom prst="rect">
            <a:avLst/>
          </a:prstGeom>
          <a:noFill/>
          <a:ln w="9525">
            <a:noFill/>
            <a:miter lim="800000"/>
            <a:headEnd/>
            <a:tailEnd/>
          </a:ln>
        </p:spPr>
        <p:txBody>
          <a:bodyPr wrap="square">
            <a:spAutoFit/>
          </a:bodyPr>
          <a:lstStyle/>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天然</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總有傾向要</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與神同工﹐來完成救恩</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。千萬</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別誤會﹐以為基督教就是什麼都不做﹐全賴在神身上了。不</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原來在基督耶穌裏…惟獨使人生發仁愛的信心﹐才有功效」一語(5.6)</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才</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金科玉律。</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42295"/>
            <a:ext cx="8458200" cy="4401205"/>
          </a:xfrm>
          <a:prstGeom prst="rect">
            <a:avLst/>
          </a:prstGeom>
          <a:noFill/>
          <a:ln w="9525">
            <a:noFill/>
            <a:miter lim="800000"/>
            <a:headEnd/>
            <a:tailEnd/>
          </a:ln>
        </p:spPr>
        <p:txBody>
          <a:bodyPr wrap="square">
            <a:spAutoFit/>
          </a:bodyPr>
          <a:lstStyle/>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腓</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2.12b-13說得最清楚</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你們</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…就當恐懼戰兢做成你們得救的工夫</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﹔因為</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你們立志﹑行事﹐都是神在你們心裡運行﹐為要成就祂的美意</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大衛</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說的好﹐「神說了一次﹑兩次﹐我都聽見﹐就是能力都屬乎耶和華。」</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詩</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62.11) </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7887"/>
            <a:ext cx="8458200" cy="5078313"/>
          </a:xfrm>
          <a:prstGeom prst="rect">
            <a:avLst/>
          </a:prstGeom>
          <a:noFill/>
          <a:ln w="9525">
            <a:noFill/>
            <a:miter lim="800000"/>
            <a:headEnd/>
            <a:tailEnd/>
          </a:ln>
        </p:spPr>
        <p:txBody>
          <a:bodyPr wrap="square">
            <a:spAutoFit/>
          </a:bodyPr>
          <a:lstStyle/>
          <a:p>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羅</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8.13</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對立結</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論</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「你們若順從肉體(</a:t>
            </a:r>
            <a:r>
              <a:rPr lang="el-GR"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κατὰ σάρκα</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)活著﹐必要死﹔若靠著</a:t>
            </a:r>
            <a:r>
              <a:rPr lang="zh-TW" altLang="zh-TW" sz="3600" u="dotted"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聖</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靈(</a:t>
            </a:r>
            <a:r>
              <a:rPr lang="el-GR"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πνεύματι</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)治死身體的</a:t>
            </a:r>
            <a:r>
              <a:rPr lang="zh-TW" altLang="zh-TW" sz="3600" u="dotted"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惡</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行﹐必要活著。」原罪掌控的人性不但搶著出資源與動力－</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其實做</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不到－</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同時也</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要自治﹐即</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按</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其</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意志</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來行事。他是主﹐神是幫助者而已</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與</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神同工來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完成自己</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的救恩﹐這是猶太主義者在加拉太地區行銷的宗教產品﹐一時之間﹐倍受歡迎。</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66750"/>
            <a:ext cx="8458200" cy="3785652"/>
          </a:xfrm>
          <a:prstGeom prst="rect">
            <a:avLst/>
          </a:prstGeom>
          <a:noFill/>
          <a:ln w="9525">
            <a:noFill/>
            <a:miter lim="800000"/>
            <a:headEnd/>
            <a:tailEnd/>
          </a:ln>
        </p:spPr>
        <p:txBody>
          <a:bodyPr wrap="square">
            <a:spAutoFit/>
          </a:bodyPr>
          <a:lstStyle/>
          <a:p>
            <a:pPr algn="just"/>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靠己的能力﹑按自己的意志﹐成嗎﹖喊起來爽﹐做起來肯定是不成﹐應驗了保羅話語中最接地氣者﹕「立志為善由得我﹐只是行出來由不得我。</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所以</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保羅在加3.3說﹐「你們是</a:t>
            </a:r>
            <a:r>
              <a:rPr lang="zh-TW" altLang="zh-TW" sz="4000" u="sng"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這樣的</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l-GR"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οὕτως</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)無知嗎﹖」</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50" y="372962"/>
            <a:ext cx="8578850" cy="4770537"/>
          </a:xfrm>
          <a:prstGeom prst="rect">
            <a:avLst/>
          </a:prstGeom>
          <a:noFill/>
          <a:ln w="9525">
            <a:noFill/>
            <a:miter lim="800000"/>
            <a:headEnd/>
            <a:tailEnd/>
          </a:ln>
        </p:spPr>
        <p:txBody>
          <a:bodyPr wrap="square">
            <a:spAutoFit/>
          </a:bodyPr>
          <a:lstStyle/>
          <a:p>
            <a:pPr algn="ctr"/>
            <a:r>
              <a:rPr lang="zh-TW" altLang="zh-TW" sz="48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大事徒然之多﹖</a:t>
            </a:r>
            <a:r>
              <a:rPr lang="en-US"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(3.4)</a:t>
            </a:r>
            <a:endPar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第四問</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回想</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信</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主兩三年來如此多</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的經歷</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若</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走上猶太主義的</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不歸路</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﹐以往</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一切不都歸於徒然麼﹖</a:t>
            </a:r>
            <a:r>
              <a:rPr lang="en-US" altLang="zh-TW" sz="3200" i="1"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BDAG</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在此認為「受苦」</a:t>
            </a:r>
            <a:r>
              <a:rPr lang="en-US"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l-GR"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ἐπάθετε</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x42)</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意思是</a:t>
            </a:r>
            <a:r>
              <a:rPr lang="zh-TW" altLang="zh-TW" sz="3200" u="sng"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歡樂的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。只有</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本次是</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正面意</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涵﹕「指著經歷到一些特殊的事﹐如歡娛之事﹐有特別的福祉﹐在加</a:t>
            </a:r>
            <a:r>
              <a:rPr lang="en-US"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3.4</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這裏﹐其意就是﹐難道這些</a:t>
            </a:r>
            <a:r>
              <a:rPr lang="zh-TW" altLang="zh-TW" sz="3200" u="sng"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顯著的</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經歷都是一場空嗎﹖</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」正面詮釋可能</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比負面</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者</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更</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能喚回那些走偏</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道路</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者</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回頭</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654" y="590550"/>
            <a:ext cx="8534400" cy="4401205"/>
          </a:xfrm>
          <a:prstGeom prst="rect">
            <a:avLst/>
          </a:prstGeom>
          <a:noFill/>
          <a:ln w="9525">
            <a:noFill/>
            <a:miter lim="800000"/>
            <a:headEnd/>
            <a:tailEnd/>
          </a:ln>
        </p:spPr>
        <p:txBody>
          <a:bodyPr wrap="square">
            <a:spAutoFit/>
          </a:bodyPr>
          <a:lstStyle/>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面對加拉</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太教會</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之感覺</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也類似</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他們常</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受猶太</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主義者的</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干擾</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pPr algn="just"/>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首度</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宣</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教時﹐</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一路</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上</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宣教團</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和</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新生教會</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都</a:t>
            </a:r>
            <a:r>
              <a:rPr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受</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攻擊。</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生</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於</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憂患﹐保羅離開時</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﹐還「堅固門徒的心﹐勸他們恆守所信的道。」又說﹕「我們進入神的國﹐必須經歷許多艱難。</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66750"/>
            <a:ext cx="8458200" cy="3970318"/>
          </a:xfrm>
          <a:prstGeom prst="rect">
            <a:avLst/>
          </a:prstGeom>
          <a:noFill/>
          <a:ln w="9525">
            <a:noFill/>
            <a:miter lim="800000"/>
            <a:headEnd/>
            <a:tailEnd/>
          </a:ln>
        </p:spPr>
        <p:txBody>
          <a:bodyPr wrap="square">
            <a:spAutoFit/>
          </a:bodyPr>
          <a:lstStyle/>
          <a:p>
            <a:pPr algn="just"/>
            <a:r>
              <a:rPr lang="zh-TW" altLang="en-US" sz="3600" dirty="0" smtClean="0">
                <a:solidFill>
                  <a:srgbClr val="FFFF00"/>
                </a:solidFill>
                <a:latin typeface="標楷體"/>
                <a:ea typeface="標楷體"/>
                <a:cs typeface="Times New Roman" panose="02020603050405020304" pitchFamily="18" charset="0"/>
              </a:rPr>
              <a:t>◎</a:t>
            </a:r>
            <a:r>
              <a:rPr lang="zh-TW" altLang="zh-TW" sz="36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安</a:t>
            </a:r>
            <a:r>
              <a:rPr lang="zh-TW" altLang="zh-TW" sz="36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提阿的復興</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13.14-51)</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那些</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歡樂顯著的事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即</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教會屬靈大</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復興﹐</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真當</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銘記在心﹐永遠</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感恩。</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到了安</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提</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阿</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彼西底</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講</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了一篇著名的講</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道</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宗旨</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是因信稱義</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他一生破繭而出的寶貴經驗﹐不是象牙塔裏研究出來的﹐而是他蒙神光照﹑並體驗而得的結晶。</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9144000" cy="5078313"/>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這篇</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道帶來</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下一</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安息日「</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合城的人幾乎都來聚集﹐要聽神的道。」(徒13.44)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雖然猶太</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主義</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者激烈</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反對﹐</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但</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給</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安</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提阿帶來了復興﹕</a:t>
            </a:r>
          </a:p>
          <a:p>
            <a:pPr algn="just"/>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凡</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預定得永生的人都信了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。於是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主的道傳遍了那一帶地方。</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…門</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滿心喜樂﹐又被</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聖靈</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充滿。</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(13.48-52)</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保羅問他們﹐</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這些</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復興是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徒然的麼﹖</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3314" name="Picture 2" descr="C:\Users\Paul Chang\Pictures\Acts\St. Paul\Preaching &amp; Mission\St. Paul Preaches at Pisidian Antio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23679"/>
            <a:ext cx="4108451" cy="281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153400" cy="5078313"/>
          </a:xfrm>
          <a:prstGeom prst="rect">
            <a:avLst/>
          </a:prstGeom>
          <a:noFill/>
          <a:ln w="9525">
            <a:noFill/>
            <a:miter lim="800000"/>
            <a:headEnd/>
            <a:tailEnd/>
          </a:ln>
        </p:spPr>
        <p:txBody>
          <a:bodyPr wrap="square">
            <a:spAutoFit/>
          </a:bodyPr>
          <a:lstStyle/>
          <a:p>
            <a:pPr algn="just"/>
            <a:r>
              <a:rPr lang="zh-TW" altLang="en-US" sz="3600" dirty="0" smtClean="0">
                <a:solidFill>
                  <a:srgbClr val="FFFF00"/>
                </a:solidFill>
                <a:latin typeface="標楷體"/>
                <a:ea typeface="標楷體"/>
                <a:cs typeface="Times New Roman" panose="02020603050405020304" pitchFamily="18" charset="0"/>
              </a:rPr>
              <a:t>◎</a:t>
            </a:r>
            <a:r>
              <a:rPr lang="zh-TW" altLang="zh-TW" sz="36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愛</a:t>
            </a:r>
            <a:r>
              <a:rPr lang="zh-TW" altLang="zh-TW" sz="36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德華滋見證</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(1735)</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1734</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年</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秋﹐</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新</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英格蘭有「</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雜音」﹐愛德華</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滋傳</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講因信稱</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義。十二月下旬「</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神的靈很驚異地開始</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進來</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很奇妙地工</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作</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。突然之間﹐有五</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﹑六</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個人</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一個接著一個地</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得救</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」尤其</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其中有</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一妓女</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也悔改了。整個</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鎮</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充滿了</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的同在﹗半</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年間有</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300</a:t>
            </a: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人左右歸正</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113" y="1657350"/>
            <a:ext cx="4361188" cy="3390900"/>
          </a:xfrm>
          <a:prstGeom prst="rect">
            <a:avLst/>
          </a:prstGeom>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750" y="444500"/>
            <a:ext cx="8502650" cy="3539430"/>
          </a:xfrm>
          <a:prstGeom prst="rect">
            <a:avLst/>
          </a:prstGeom>
          <a:noFill/>
          <a:ln w="9525">
            <a:noFill/>
            <a:miter lim="800000"/>
            <a:headEnd/>
            <a:tailEnd/>
          </a:ln>
        </p:spPr>
        <p:txBody>
          <a:bodyPr wrap="square">
            <a:spAutoFit/>
          </a:bodyPr>
          <a:lstStyle/>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年輕人</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被主的靈工作到的﹐佔有十分顯著的地位</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sym typeface="Wingdings"/>
              </a:rPr>
              <a:t>這不容易</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sym typeface="Wingdings"/>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今日</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能</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做同樣的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工作</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嗎﹖這點</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給予啟示</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。教會的傳承靠年輕人</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神當時</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特別在傳承</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下</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一代</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年輕人中大</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大地工作﹐格外顯明神</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不但要</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復興教會</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﹐且</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要</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把接棒的年輕人復興起來</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以傳承</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祂的</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工作﹐</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這是祂的智慧。</a:t>
            </a:r>
            <a:endParaRPr kumimoji="0"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815" y="2772876"/>
            <a:ext cx="2977135" cy="2221400"/>
          </a:xfrm>
          <a:prstGeom prst="rect">
            <a:avLst/>
          </a:prstGeom>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4350"/>
            <a:ext cx="4114800" cy="4524315"/>
          </a:xfrm>
          <a:prstGeom prst="rect">
            <a:avLst/>
          </a:prstGeom>
          <a:noFill/>
          <a:ln w="9525">
            <a:noFill/>
            <a:miter lim="800000"/>
            <a:headEnd/>
            <a:tailEnd/>
          </a:ln>
        </p:spPr>
        <p:txBody>
          <a:bodyPr wrap="square">
            <a:spAutoFit/>
          </a:bodyPr>
          <a:lstStyle/>
          <a:p>
            <a:pPr algn="just"/>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奮興沿著</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康州河向南感染下去</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﹐河谷充滿</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了神驚人的工作</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a:t>
            </a:r>
            <a:r>
              <a:rPr lang="en-US"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32</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個城鎮被主</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復興。</a:t>
            </a:r>
            <a:r>
              <a:rPr lang="en-US" altLang="zh-TW" sz="3200" i="1"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 Faithful </a:t>
            </a:r>
            <a:r>
              <a:rPr lang="en-US" altLang="zh-TW" sz="3200" i="1"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Narrative of Surprising </a:t>
            </a:r>
            <a:r>
              <a:rPr lang="en-US" altLang="zh-TW" sz="3200" i="1"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Conversion </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記敘從</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1734/12</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到</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翌</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春</a:t>
            </a:r>
            <a:r>
              <a:rPr lang="zh-TW" altLang="en-US"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的奮</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興</a:t>
            </a:r>
            <a:r>
              <a:rPr lang="en-US"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愛</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氏</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以為</a:t>
            </a:r>
            <a:r>
              <a:rPr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它</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神對稱</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義的</a:t>
            </a:r>
            <a:r>
              <a:rPr lang="zh-TW" altLang="zh-TW"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贊同</a:t>
            </a:r>
            <a:r>
              <a:rPr lang="zh-TW" altLang="zh-TW" sz="32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2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366" y="1418705"/>
            <a:ext cx="4896534" cy="3724795"/>
          </a:xfrm>
          <a:prstGeom prst="rect">
            <a:avLst/>
          </a:prstGeom>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4350"/>
            <a:ext cx="8534400" cy="4524315"/>
          </a:xfrm>
          <a:prstGeom prst="rect">
            <a:avLst/>
          </a:prstGeom>
          <a:noFill/>
          <a:ln w="9525">
            <a:noFill/>
            <a:miter lim="800000"/>
            <a:headEnd/>
            <a:tailEnd/>
          </a:ln>
        </p:spPr>
        <p:txBody>
          <a:bodyPr wrap="square">
            <a:spAutoFit/>
          </a:bodyPr>
          <a:lstStyle/>
          <a:p>
            <a:pPr algn="just"/>
            <a:r>
              <a:rPr lang="zh-TW" altLang="en-US" sz="3600" dirty="0" smtClean="0">
                <a:solidFill>
                  <a:srgbClr val="FFFF00"/>
                </a:solidFill>
                <a:latin typeface="標楷體"/>
                <a:ea typeface="標楷體"/>
                <a:cs typeface="Times New Roman" panose="02020603050405020304" pitchFamily="18" charset="0"/>
              </a:rPr>
              <a:t>◎</a:t>
            </a:r>
            <a:r>
              <a:rPr lang="zh-TW" altLang="zh-TW" sz="36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以</a:t>
            </a:r>
            <a:r>
              <a:rPr lang="zh-TW" altLang="zh-TW" sz="36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哥念的復興</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14.1-5)</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14.1</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說</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聽完</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道後「</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信的很多」。</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猶</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太</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人和</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外邦人都有。撒但的攪和也見證了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神大大工作</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時</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不缺席</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破壞</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福音的機會。神在當時「藉他們的手施行神蹟奇事﹐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證明</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祂</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恩道。」(3</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逼迫受苦</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隨之而來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一行「</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逃往路司得</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這些美好及</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受苦大事</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不會徒然</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吧。</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91744"/>
            <a:ext cx="5410200" cy="3477875"/>
          </a:xfrm>
          <a:prstGeom prst="rect">
            <a:avLst/>
          </a:prstGeom>
          <a:noFill/>
          <a:ln w="9525">
            <a:noFill/>
            <a:miter lim="800000"/>
            <a:headEnd/>
            <a:tailEnd/>
          </a:ln>
        </p:spPr>
        <p:txBody>
          <a:bodyPr wrap="square">
            <a:spAutoFit/>
          </a:bodyPr>
          <a:lstStyle/>
          <a:p>
            <a:pPr algn="just"/>
            <a:r>
              <a:rPr lang="zh-TW" altLang="en-US" sz="4000" dirty="0" smtClean="0">
                <a:solidFill>
                  <a:srgbClr val="FFFF00"/>
                </a:solidFill>
                <a:latin typeface="標楷體"/>
                <a:ea typeface="標楷體"/>
                <a:cs typeface="Times New Roman" panose="02020603050405020304" pitchFamily="18" charset="0"/>
              </a:rPr>
              <a:t>◎</a:t>
            </a:r>
            <a:r>
              <a:rPr lang="zh-TW" altLang="zh-TW" sz="40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路</a:t>
            </a:r>
            <a:r>
              <a:rPr lang="zh-TW" altLang="zh-TW" sz="40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司得大神</a:t>
            </a:r>
            <a:r>
              <a:rPr lang="zh-TW" altLang="zh-TW" sz="40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蹟</a:t>
            </a:r>
            <a:endParaRPr lang="en-US" altLang="zh-TW" sz="40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徒14.6-19)</a:t>
            </a: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此城記述以</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神蹟為主</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。使徒先</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在路司得一帶傳</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福音﹐</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神用瘸腿者立得痊癒的醫治大能﹐來印證福音。</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4338" name="Picture 2" descr="C:\Users\Paul Chang\Pictures\Acts\St. Paul\Preaching &amp; Mission\St Paul Healing the Cripple at Lystra by Karel Dujardin 1663 at Rijksmus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91744"/>
            <a:ext cx="3490913" cy="445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61950"/>
            <a:ext cx="8305800" cy="4524315"/>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反對的猶太人用石頭重擊保羅﹐甚至以為</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他死</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﹐拖</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到城外。但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神行</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另一神</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蹟﹐保羅「就</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起</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來</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﹐走進城去</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」次日</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他們就</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往</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特</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庇去傳福音</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這些</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大事﹐都</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徒然</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的嗎﹖</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5362" name="Picture 2" descr="C:\Users\Paul Chang\Pictures\Acts\St. Paul\Preaching &amp; Mission\At Lystra\The Sacrifice at Lystra by Raphael 1515 at Victoria and Albert Museum, Lon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10379"/>
            <a:ext cx="5562600" cy="353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28605"/>
            <a:ext cx="8077200" cy="4524315"/>
          </a:xfrm>
          <a:prstGeom prst="rect">
            <a:avLst/>
          </a:prstGeom>
          <a:noFill/>
          <a:ln w="9525">
            <a:noFill/>
            <a:miter lim="800000"/>
            <a:headEnd/>
            <a:tailEnd/>
          </a:ln>
        </p:spPr>
        <p:txBody>
          <a:bodyPr wrap="square">
            <a:spAutoFit/>
          </a:bodyPr>
          <a:lstStyle/>
          <a:p>
            <a:pPr algn="just"/>
            <a:r>
              <a:rPr lang="zh-TW" altLang="en-US" sz="3600" dirty="0" smtClean="0">
                <a:solidFill>
                  <a:srgbClr val="FFFF00"/>
                </a:solidFill>
                <a:latin typeface="標楷體"/>
                <a:ea typeface="標楷體"/>
                <a:cs typeface="Times New Roman" panose="02020603050405020304" pitchFamily="18" charset="0"/>
              </a:rPr>
              <a:t>◎</a:t>
            </a:r>
            <a:r>
              <a:rPr lang="zh-TW" altLang="zh-TW" sz="36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特</a:t>
            </a:r>
            <a:r>
              <a:rPr lang="zh-TW" altLang="zh-TW" sz="36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庇多人歸主</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14.21)</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第一次</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海宣在加拉太</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地</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模式</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傳道</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異能</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復興</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。接著教會建立起來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﹐長老選立。這一切都</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顯著</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難忘</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的大事﹐不可能</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徒然</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的﹔藉</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此保羅呼籲</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他們務</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要恆久在神的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恩</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中</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(13.43)</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6386" name="Picture 2" descr="C:\Users\Paul Chang\Pictures\Acts\St. Paul\Preaching &amp; Mission\At Ephesus\Spiritual Warfare at Ephesian. Acts 19.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0087" y="2190750"/>
            <a:ext cx="3933914"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50" y="514350"/>
            <a:ext cx="4883150" cy="4093428"/>
          </a:xfrm>
          <a:prstGeom prst="rect">
            <a:avLst/>
          </a:prstGeom>
          <a:noFill/>
          <a:ln w="9525">
            <a:noFill/>
            <a:miter lim="800000"/>
            <a:headEnd/>
            <a:tailEnd/>
          </a:ln>
        </p:spPr>
        <p:txBody>
          <a:bodyPr wrap="square">
            <a:spAutoFit/>
          </a:bodyPr>
          <a:lstStyle/>
          <a:p>
            <a:pPr algn="r"/>
            <a:r>
              <a:rPr lang="zh-TW" altLang="zh-TW" sz="4400" dirty="0" smtClean="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異能</a:t>
            </a:r>
            <a:r>
              <a:rPr lang="zh-TW" altLang="zh-TW" sz="44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因何而來</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(3.5)</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最後保羅詢問﹐</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聖靈在</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你們</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那</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裏</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大行異能</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l-GR"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δυνάμεις</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因行</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律法﹑還是聽信福音呢﹖答案不言可喻</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的經歷是因</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信</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福音</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150" y="0"/>
            <a:ext cx="4267200" cy="5143500"/>
          </a:xfrm>
          <a:prstGeom prst="rect">
            <a:avLst/>
          </a:prstGeom>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297" y="666750"/>
            <a:ext cx="9144000" cy="4401205"/>
          </a:xfrm>
          <a:prstGeom prst="rect">
            <a:avLst/>
          </a:prstGeom>
          <a:noFill/>
          <a:ln w="9525">
            <a:noFill/>
            <a:miter lim="800000"/>
            <a:headEnd/>
            <a:tailEnd/>
          </a:ln>
        </p:spPr>
        <p:txBody>
          <a:bodyPr wrap="square">
            <a:spAutoFit/>
          </a:bodyPr>
          <a:lstStyle/>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困擾</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教會</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變節了</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且</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這麼快地就</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偏離</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耶路撒冷大會</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一</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底定﹐</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他立寫</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此</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信</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.15-</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21</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簡潔美麗的</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教義陳述</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稱義</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信仰</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生活</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026" name="Picture 2" descr="C:\Users\Paul Chang\Pictures\Acts\St. Paul\Saint Paul Writing His Epistles by Valentin de Boulogne 16th cent at Blaffer Foundation Collection, Houston, Texas. (Lightfoot noteson 6.11 that the apostle takes the pen from his amanuensis and concludes 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141" y="2038350"/>
            <a:ext cx="418140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38150"/>
            <a:ext cx="8382000" cy="3416320"/>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為糾正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路司得</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的誤解﹐保羅等講了一篇</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信息</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14.15-17)</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。真神</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是一位怎樣的神呢﹖</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祂是創造主</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祂賜下普遍恩典</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祂有寬容忍耐人</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從</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前</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的偏行己</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路</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7410" name="Picture 2" descr="C:\Users\Paul Chang\Pictures\Acts\St. Paul\Preaching &amp; Mission\At Lystra\Saints Paul and Barnabas at Lystra by Bartholomeus Breenberg 1637 at Princeton University Art Museum. Acts 14.11-13 (Sacrifice at Lyst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3910" y="1733550"/>
            <a:ext cx="4511040"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61950"/>
            <a:ext cx="8610600" cy="2862322"/>
          </a:xfrm>
          <a:prstGeom prst="rect">
            <a:avLst/>
          </a:prstGeom>
          <a:noFill/>
          <a:ln w="9525">
            <a:noFill/>
            <a:miter lim="800000"/>
            <a:headEnd/>
            <a:tailEnd/>
          </a:ln>
        </p:spPr>
        <p:txBody>
          <a:bodyPr wrap="square">
            <a:spAutoFit/>
          </a:bodyPr>
          <a:lstStyle/>
          <a:p>
            <a:pPr algn="just"/>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但今日福音傳給你們了﹐</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所以你們要離棄「虛妄」的偶像﹐悔改歸向真神。異能是因為你們</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聽信</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福音</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而來的﹐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它們</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你們信心的印證</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8434" name="Picture 2" descr="C:\Users\Paul Chang\Pictures\Acts\St. Paul\Preaching &amp; Mission\At Lystra\The Sacrifice at Lystra by Hans Vredeman de Vries and Gillis Mostaert 1567 at Ludwig Roselius Museum, Bremen, Germa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17042"/>
            <a:ext cx="4924647" cy="350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5791200" cy="4154984"/>
          </a:xfrm>
          <a:prstGeom prst="rect">
            <a:avLst/>
          </a:prstGeom>
          <a:noFill/>
          <a:ln w="9525">
            <a:noFill/>
            <a:miter lim="800000"/>
            <a:headEnd/>
            <a:tailEnd/>
          </a:ln>
        </p:spPr>
        <p:txBody>
          <a:bodyPr wrap="square">
            <a:spAutoFit/>
          </a:bodyPr>
          <a:lstStyle/>
          <a:p>
            <a:pPr algn="r"/>
            <a:r>
              <a:rPr lang="zh-TW" altLang="zh-TW" sz="4800" dirty="0">
                <a:solidFill>
                  <a:srgbClr val="FFFF00"/>
                </a:solidFill>
                <a:latin typeface="DFLiShuW5-B5" panose="03000509000000000000" pitchFamily="65" charset="-120"/>
                <a:ea typeface="DFLiShuW5-B5" panose="03000509000000000000" pitchFamily="65" charset="-120"/>
              </a:rPr>
              <a:t>十架活畫眼前</a:t>
            </a:r>
          </a:p>
          <a:p>
            <a:pPr algn="just"/>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活畫</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l-GR"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προεγράφη</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x4)</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在此</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的意思是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﹕設立公佈叫人注意﹑公開地展現出來﹑用標語牌宣揚﹐這樣﹐所有的人都可以讀到知道。</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9458" name="Picture 2" descr="C:\Users\Paul Chang\Pictures\Christ-Passion\10 Crowning of Thorns\Jesus Christ With Thorns by Carl H. Blo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42067"/>
            <a:ext cx="3321050" cy="429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8382000" cy="3970318"/>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加拉太眾</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教會回頭很</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快﹐加拉太書寫完不久</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﹐屬</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靈風暴過去了﹐教會歸於</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平靜﹐</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便</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迫不及待地</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踏</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上二度</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海</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旅</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(49</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下</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半年</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199727"/>
            <a:ext cx="6477000" cy="3943774"/>
          </a:xfrm>
          <a:prstGeom prst="rect">
            <a:avLst/>
          </a:prstGeom>
        </p:spPr>
      </p:pic>
    </p:spTree>
    <p:extLst>
      <p:ext uri="{BB962C8B-B14F-4D97-AF65-F5344CB8AC3E}">
        <p14:creationId xmlns:p14="http://schemas.microsoft.com/office/powerpoint/2010/main" val="3352219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9050"/>
            <a:ext cx="5055507" cy="4524315"/>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三訪路司</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得﹐帶</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上</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提摩太作</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同工</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並</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給</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他行割禮</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。提摩太</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父</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為</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希臘</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﹐母</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為</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猶太人。行</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割</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禮是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顧及猶太人的感覺</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美</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事﹐</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足</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見</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使徒的通融豁達</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亦</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可堵住猶太</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主義者的悠悠之口。</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557" y="0"/>
            <a:ext cx="4082143" cy="5143500"/>
          </a:xfrm>
          <a:prstGeom prst="rect">
            <a:avLst/>
          </a:prstGeom>
        </p:spPr>
      </p:pic>
      <p:sp>
        <p:nvSpPr>
          <p:cNvPr id="4" name="矩形 3"/>
          <p:cNvSpPr/>
          <p:nvPr/>
        </p:nvSpPr>
        <p:spPr>
          <a:xfrm>
            <a:off x="19051" y="4443333"/>
            <a:ext cx="5055506" cy="707886"/>
          </a:xfrm>
          <a:prstGeom prst="rect">
            <a:avLst/>
          </a:prstGeom>
        </p:spPr>
        <p:txBody>
          <a:bodyPr wrap="square">
            <a:spAutoFit/>
          </a:bodyPr>
          <a:lstStyle/>
          <a:p>
            <a:pPr algn="r"/>
            <a:r>
              <a:rPr lang="en-US" altLang="zh-TW" sz="2000" i="1" dirty="0">
                <a:solidFill>
                  <a:srgbClr val="FF0000"/>
                </a:solidFill>
                <a:latin typeface="Times New Roman" panose="02020603050405020304" pitchFamily="18" charset="0"/>
                <a:cs typeface="Times New Roman" panose="02020603050405020304" pitchFamily="18" charset="0"/>
              </a:rPr>
              <a:t>Timothy and Lois</a:t>
            </a:r>
            <a:r>
              <a:rPr lang="en-US" altLang="zh-TW" sz="2000" dirty="0">
                <a:solidFill>
                  <a:srgbClr val="FF0000"/>
                </a:solidFill>
                <a:latin typeface="Times New Roman" panose="02020603050405020304" pitchFamily="18" charset="0"/>
                <a:cs typeface="Times New Roman" panose="02020603050405020304" pitchFamily="18" charset="0"/>
              </a:rPr>
              <a:t> </a:t>
            </a:r>
            <a:endParaRPr lang="en-US" altLang="zh-TW" sz="2000" dirty="0" smtClean="0">
              <a:solidFill>
                <a:srgbClr val="FF0000"/>
              </a:solidFill>
              <a:latin typeface="Times New Roman" panose="02020603050405020304" pitchFamily="18" charset="0"/>
              <a:cs typeface="Times New Roman" panose="02020603050405020304" pitchFamily="18" charset="0"/>
            </a:endParaRPr>
          </a:p>
          <a:p>
            <a:pPr algn="r"/>
            <a:r>
              <a:rPr lang="en-US" altLang="zh-TW" sz="2000" dirty="0" smtClean="0">
                <a:solidFill>
                  <a:srgbClr val="FF0000"/>
                </a:solidFill>
                <a:latin typeface="Times New Roman" panose="02020603050405020304" pitchFamily="18" charset="0"/>
                <a:cs typeface="Times New Roman" panose="02020603050405020304" pitchFamily="18" charset="0"/>
              </a:rPr>
              <a:t>by </a:t>
            </a:r>
            <a:r>
              <a:rPr lang="en-US" altLang="zh-TW" sz="2000" dirty="0">
                <a:solidFill>
                  <a:srgbClr val="FF0000"/>
                </a:solidFill>
                <a:latin typeface="Times New Roman" panose="02020603050405020304" pitchFamily="18" charset="0"/>
                <a:cs typeface="Times New Roman" panose="02020603050405020304" pitchFamily="18" charset="0"/>
              </a:rPr>
              <a:t>Rembrandt 1648 at Hermitage</a:t>
            </a:r>
            <a:endParaRPr lang="zh-TW" alt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2197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050"/>
            <a:ext cx="9144001" cy="4486275"/>
          </a:xfrm>
          <a:prstGeom prst="rect">
            <a:avLst/>
          </a:prstGeom>
        </p:spPr>
      </p:pic>
      <p:sp>
        <p:nvSpPr>
          <p:cNvPr id="3" name="矩形 2"/>
          <p:cNvSpPr/>
          <p:nvPr/>
        </p:nvSpPr>
        <p:spPr>
          <a:xfrm>
            <a:off x="-1" y="4400550"/>
            <a:ext cx="9144001" cy="707886"/>
          </a:xfrm>
          <a:prstGeom prst="rect">
            <a:avLst/>
          </a:prstGeom>
        </p:spPr>
        <p:txBody>
          <a:bodyPr wrap="square">
            <a:spAutoFit/>
          </a:bodyPr>
          <a:lstStyle/>
          <a:p>
            <a:pPr algn="ctr"/>
            <a:r>
              <a:rPr lang="en-US" altLang="zh-TW" sz="2000" dirty="0">
                <a:solidFill>
                  <a:srgbClr val="FF0000"/>
                </a:solidFill>
                <a:latin typeface="Times New Roman" panose="02020603050405020304" pitchFamily="18" charset="0"/>
                <a:cs typeface="Times New Roman" panose="02020603050405020304" pitchFamily="18" charset="0"/>
              </a:rPr>
              <a:t>St. Timothy confuted the worshipers of Diana and martyred for Christ at Ephesus. Byzantine illumination 11th century</a:t>
            </a:r>
            <a:endParaRPr lang="zh-TW" alt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048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00" y="742950"/>
            <a:ext cx="8699500" cy="3108543"/>
          </a:xfrm>
          <a:prstGeom prst="rect">
            <a:avLst/>
          </a:prstGeom>
          <a:noFill/>
          <a:ln w="9525">
            <a:noFill/>
            <a:miter lim="800000"/>
            <a:headEnd/>
            <a:tailEnd/>
          </a:ln>
        </p:spPr>
        <p:txBody>
          <a:bodyPr wrap="square">
            <a:spAutoFit/>
          </a:bodyPr>
          <a:lstStyle/>
          <a:p>
            <a:pPr algn="just"/>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「於是</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眾教會信心越發堅固﹐人數天天加增</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徒</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16.5</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確保了加拉太眾教會再度復興了</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endParaRPr lang="en-US" altLang="zh-TW" sz="1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kumimoji="0" lang="zh-TW" altLang="en-US" sz="24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衛斯理</a:t>
            </a:r>
            <a:r>
              <a:rPr kumimoji="0" lang="en-US" altLang="zh-TW" sz="24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24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愛德華滋</a:t>
            </a:r>
            <a:r>
              <a:rPr kumimoji="0" lang="en-US" altLang="zh-TW" sz="24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a:t>
            </a:r>
          </a:p>
          <a:p>
            <a:pPr algn="just"/>
            <a:r>
              <a:rPr kumimoji="0" lang="zh-TW" altLang="en-US" sz="24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惠特菲的講</a:t>
            </a:r>
            <a:r>
              <a:rPr kumimoji="0" lang="zh-TW" altLang="en-US" sz="24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道</a:t>
            </a:r>
            <a:endParaRPr kumimoji="0" lang="en-US" altLang="zh-TW" sz="24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kumimoji="0" lang="en-US" altLang="zh-TW" sz="24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24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左</a:t>
            </a:r>
            <a:r>
              <a:rPr kumimoji="0" lang="en-US" altLang="zh-TW" sz="24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24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右</a:t>
            </a:r>
            <a:r>
              <a:rPr kumimoji="0" lang="en-US" altLang="zh-TW" sz="24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24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2248" y="2127250"/>
            <a:ext cx="3091752" cy="3028950"/>
          </a:xfrm>
          <a:prstGeom prst="rect">
            <a:avLst/>
          </a:prstGeom>
        </p:spPr>
      </p:pic>
      <p:pic>
        <p:nvPicPr>
          <p:cNvPr id="20482" name="Picture 2" descr="C:\Users\Public\Pictures\Jonathan-Edwards-prea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757395"/>
            <a:ext cx="3074098" cy="2367055"/>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44805"/>
            <a:ext cx="2971800" cy="1179645"/>
          </a:xfrm>
          <a:prstGeom prst="rect">
            <a:avLst/>
          </a:prstGeom>
        </p:spPr>
      </p:pic>
    </p:spTree>
    <p:extLst>
      <p:ext uri="{BB962C8B-B14F-4D97-AF65-F5344CB8AC3E}">
        <p14:creationId xmlns:p14="http://schemas.microsoft.com/office/powerpoint/2010/main" val="3352219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
            <a:ext cx="9144000" cy="5078313"/>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加拉太眾教會需要借鏡腓立比教會的</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智慧</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可以學到寶貴功課</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如何</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將</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基督活</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畫眼</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前</a:t>
            </a:r>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pPr algn="just"/>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基督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是我們的益處</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腓</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1.21)</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基督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是我們的榜樣</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腓</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2.5)</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基督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是我們的至寶</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腓</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3.8)</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基督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是我們的標竿</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腓</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3.14)</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基督</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是我們的力量</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腓</a:t>
            </a:r>
            <a:r>
              <a:rPr lang="en-US"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4.13)</a:t>
            </a:r>
            <a:endPar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522197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90550"/>
            <a:ext cx="8610600" cy="3970318"/>
          </a:xfrm>
          <a:prstGeom prst="rect">
            <a:avLst/>
          </a:prstGeom>
          <a:noFill/>
          <a:ln w="9525">
            <a:noFill/>
            <a:miter lim="800000"/>
            <a:headEnd/>
            <a:tailEnd/>
          </a:ln>
        </p:spPr>
        <p:txBody>
          <a:bodyPr wrap="square">
            <a:spAutoFit/>
          </a:bodyPr>
          <a:lstStyle/>
          <a:p>
            <a:pPr algn="just"/>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中國溫州地區的教會﹑雲南怒江流域傈僳族人教會都像腓立比教會﹐和</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悔改的</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加拉太區眾教會﹐將釘十架的基督一次永遠地﹑天天不斷地活</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畫</a:t>
            </a:r>
            <a:r>
              <a:rPr lang="zh-TW" altLang="en-US"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a:t>
            </a:r>
            <a:r>
              <a:rPr lang="zh-TW" altLang="zh-TW" sz="36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眼前</a:t>
            </a:r>
            <a:r>
              <a:rPr lang="zh-TW" altLang="zh-TW"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。這樣的教會是聖靈樂意運行的教會﹐也是經常會處在復興狀態的教會。願神恩待我們﹐常將釘十架的基督活畫在我們眼前。</a:t>
            </a:r>
            <a:endParaRPr kumimoji="0" lang="zh-TW" altLang="en-US" sz="36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5221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7696200" cy="5016758"/>
          </a:xfrm>
          <a:prstGeom prst="rect">
            <a:avLst/>
          </a:prstGeom>
          <a:noFill/>
          <a:ln w="9525">
            <a:noFill/>
            <a:miter lim="800000"/>
            <a:headEnd/>
            <a:tailEnd/>
          </a:ln>
        </p:spPr>
        <p:txBody>
          <a:bodyPr wrap="square">
            <a:spAutoFit/>
          </a:bodyPr>
          <a:lstStyle/>
          <a:p>
            <a:pPr algn="just"/>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活著(</a:t>
            </a:r>
            <a:r>
              <a:rPr lang="el-GR"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ζάω</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)在2.19-20就出現五次﹐第14節也出現一次(行事)。什麼是稱義者的生活呢﹖他</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乃是</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基督</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活在我內</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(2.20c)</a:t>
            </a:r>
            <a:endPar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信</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神兒子而活</a:t>
            </a:r>
            <a:r>
              <a:rPr lang="el-GR"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(2.20e)</a:t>
            </a:r>
            <a:endPar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仍</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在肉身活著</a:t>
            </a:r>
            <a:r>
              <a:rPr lang="el-GR"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(2.20d)</a:t>
            </a:r>
            <a:endPar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向</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神時刻活著</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(2.19)</a:t>
            </a:r>
            <a:endPar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正確教義</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必帶來</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精采生活</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2050" name="Picture 2" descr="C:\Users\Paul Chang\Pictures\ST\Soteriology\Butterf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375574"/>
            <a:ext cx="1981200" cy="376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7848600" cy="5139869"/>
          </a:xfrm>
          <a:prstGeom prst="rect">
            <a:avLst/>
          </a:prstGeom>
          <a:noFill/>
          <a:ln w="9525">
            <a:noFill/>
            <a:miter lim="800000"/>
            <a:headEnd/>
            <a:tailEnd/>
          </a:ln>
        </p:spPr>
        <p:txBody>
          <a:bodyPr wrap="square">
            <a:spAutoFit/>
          </a:bodyPr>
          <a:lstStyle/>
          <a:p>
            <a:pPr algn="ctr"/>
            <a:r>
              <a:rPr lang="zh-TW" altLang="zh-TW" sz="48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轉向經歷論證</a:t>
            </a: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使徒看</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加拉太眾教會</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﹐不勝</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噓唏</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3.1-5</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五問句</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質詢</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說服回正軌</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2.15-21	</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說</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之以</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理</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sym typeface="Wingdings"/>
              </a:rPr>
              <a:t></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sym typeface="Wingdings"/>
            </a:endParaRPr>
          </a:p>
          <a:p>
            <a:pPr algn="just"/>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3.1-5	</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動</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之以</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情</a:t>
            </a:r>
            <a:r>
              <a:rPr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sym typeface="Wingdings"/>
              </a:rPr>
              <a:t></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3.6-4.7	</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訴</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之以法</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律法</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p>
          <a:p>
            <a:pPr algn="just"/>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自己也頗激動﹐因此這小</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段用詞都</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很</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沉重。</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074" name="Picture 2" descr="C:\Users\Paul Chang\Pictures\Acts\St. Paul\St Paul by Peter Paul Rubens c. 1611 at Museo del Prado, Madrid. Eph 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066458"/>
            <a:ext cx="2347783" cy="307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59" y="742295"/>
            <a:ext cx="8153400" cy="4401205"/>
          </a:xfrm>
          <a:prstGeom prst="rect">
            <a:avLst/>
          </a:prstGeom>
          <a:noFill/>
          <a:ln w="9525">
            <a:noFill/>
            <a:miter lim="800000"/>
            <a:headEnd/>
            <a:tailEnd/>
          </a:ln>
        </p:spPr>
        <p:txBody>
          <a:bodyPr wrap="square">
            <a:spAutoFit/>
          </a:bodyPr>
          <a:lstStyle/>
          <a:p>
            <a:pPr algn="just"/>
            <a:r>
              <a:rPr lang="zh-TW" altLang="zh-TW" sz="4000" dirty="0">
                <a:solidFill>
                  <a:srgbClr val="FFFF00"/>
                </a:solidFill>
                <a:latin typeface="DFKai-SB" panose="03000509000000000000" pitchFamily="65" charset="-120"/>
                <a:ea typeface="DFKai-SB" panose="03000509000000000000" pitchFamily="65" charset="-120"/>
              </a:rPr>
              <a:t>「無知的加拉太人哪﹗</a:t>
            </a:r>
            <a:r>
              <a:rPr lang="zh-TW" altLang="zh-TW" sz="4000" dirty="0" smtClean="0">
                <a:solidFill>
                  <a:srgbClr val="FFFF00"/>
                </a:solidFill>
                <a:latin typeface="DFKai-SB" panose="03000509000000000000" pitchFamily="65" charset="-120"/>
                <a:ea typeface="DFKai-SB" panose="03000509000000000000" pitchFamily="65" charset="-120"/>
              </a:rPr>
              <a:t>」用呼格</a:t>
            </a:r>
            <a:r>
              <a:rPr lang="en-US" altLang="zh-TW" sz="4000" dirty="0" smtClean="0">
                <a:solidFill>
                  <a:srgbClr val="FFFF00"/>
                </a:solidFill>
                <a:latin typeface="DFKai-SB" panose="03000509000000000000" pitchFamily="65" charset="-120"/>
                <a:ea typeface="DFKai-SB" panose="03000509000000000000" pitchFamily="65" charset="-120"/>
              </a:rPr>
              <a:t>…</a:t>
            </a:r>
          </a:p>
          <a:p>
            <a:pPr algn="just"/>
            <a:r>
              <a:rPr lang="zh-TW" altLang="zh-TW" sz="4000" dirty="0" smtClean="0">
                <a:solidFill>
                  <a:srgbClr val="FFFF00"/>
                </a:solidFill>
                <a:latin typeface="DFKai-SB" panose="03000509000000000000" pitchFamily="65" charset="-120"/>
                <a:ea typeface="DFKai-SB" panose="03000509000000000000" pitchFamily="65" charset="-120"/>
              </a:rPr>
              <a:t>無知</a:t>
            </a:r>
            <a:r>
              <a:rPr lang="zh-TW" altLang="en-US" sz="4000" dirty="0" smtClean="0">
                <a:solidFill>
                  <a:srgbClr val="FFFF00"/>
                </a:solidFill>
                <a:latin typeface="DFKai-SB" panose="03000509000000000000" pitchFamily="65" charset="-120"/>
                <a:ea typeface="DFKai-SB" panose="03000509000000000000" pitchFamily="65" charset="-120"/>
              </a:rPr>
              <a:t>＝</a:t>
            </a:r>
            <a:r>
              <a:rPr lang="zh-TW" altLang="zh-TW" sz="4000" dirty="0" smtClean="0">
                <a:solidFill>
                  <a:srgbClr val="FFFF00"/>
                </a:solidFill>
                <a:latin typeface="DFKai-SB" panose="03000509000000000000" pitchFamily="65" charset="-120"/>
                <a:ea typeface="DFKai-SB" panose="03000509000000000000" pitchFamily="65" charset="-120"/>
              </a:rPr>
              <a:t>拙</a:t>
            </a:r>
            <a:r>
              <a:rPr lang="zh-TW" altLang="zh-TW" sz="4000" dirty="0">
                <a:solidFill>
                  <a:srgbClr val="FFFF00"/>
                </a:solidFill>
                <a:latin typeface="DFKai-SB" panose="03000509000000000000" pitchFamily="65" charset="-120"/>
                <a:ea typeface="DFKai-SB" panose="03000509000000000000" pitchFamily="65" charset="-120"/>
              </a:rPr>
              <a:t>於不能從他們身為基督徒的經歷中﹐汲取顯而易見的推論</a:t>
            </a:r>
            <a:r>
              <a:rPr lang="zh-TW" altLang="zh-TW" sz="4000" dirty="0" smtClean="0">
                <a:solidFill>
                  <a:srgbClr val="FFFF00"/>
                </a:solidFill>
                <a:latin typeface="DFKai-SB" panose="03000509000000000000" pitchFamily="65" charset="-120"/>
                <a:ea typeface="DFKai-SB" panose="03000509000000000000" pitchFamily="65" charset="-120"/>
              </a:rPr>
              <a:t>。</a:t>
            </a:r>
            <a:endParaRPr lang="en-US" altLang="zh-TW" sz="4000" dirty="0" smtClean="0">
              <a:solidFill>
                <a:srgbClr val="FFFF00"/>
              </a:solidFill>
              <a:latin typeface="DFKai-SB" panose="03000509000000000000" pitchFamily="65" charset="-120"/>
              <a:ea typeface="DFKai-SB" panose="03000509000000000000" pitchFamily="65" charset="-120"/>
            </a:endParaRPr>
          </a:p>
          <a:p>
            <a:pPr algn="just"/>
            <a:r>
              <a:rPr lang="zh-TW" altLang="zh-TW" sz="4000" dirty="0">
                <a:solidFill>
                  <a:srgbClr val="FFFF00"/>
                </a:solidFill>
                <a:latin typeface="DFKai-SB" panose="03000509000000000000" pitchFamily="65" charset="-120"/>
                <a:ea typeface="DFKai-SB" panose="03000509000000000000" pitchFamily="65" charset="-120"/>
              </a:rPr>
              <a:t>動之以</a:t>
            </a:r>
            <a:r>
              <a:rPr lang="zh-TW" altLang="zh-TW" sz="4000" dirty="0" smtClean="0">
                <a:solidFill>
                  <a:srgbClr val="FFFF00"/>
                </a:solidFill>
                <a:latin typeface="DFKai-SB" panose="03000509000000000000" pitchFamily="65" charset="-120"/>
                <a:ea typeface="DFKai-SB" panose="03000509000000000000" pitchFamily="65" charset="-120"/>
              </a:rPr>
              <a:t>情</a:t>
            </a:r>
            <a:r>
              <a:rPr lang="zh-TW" altLang="en-US" sz="4000" dirty="0" smtClean="0">
                <a:solidFill>
                  <a:srgbClr val="FFFF00"/>
                </a:solidFill>
                <a:latin typeface="DFKai-SB" panose="03000509000000000000" pitchFamily="65" charset="-120"/>
                <a:ea typeface="DFKai-SB" panose="03000509000000000000" pitchFamily="65" charset="-120"/>
              </a:rPr>
              <a:t>＝</a:t>
            </a:r>
            <a:r>
              <a:rPr lang="zh-TW" altLang="zh-TW" sz="4000" dirty="0" smtClean="0">
                <a:solidFill>
                  <a:srgbClr val="FFFF00"/>
                </a:solidFill>
                <a:latin typeface="DFKai-SB" panose="03000509000000000000" pitchFamily="65" charset="-120"/>
                <a:ea typeface="DFKai-SB" panose="03000509000000000000" pitchFamily="65" charset="-120"/>
              </a:rPr>
              <a:t>勉勵回到</a:t>
            </a:r>
            <a:r>
              <a:rPr lang="zh-TW" altLang="zh-TW" sz="4000" dirty="0">
                <a:solidFill>
                  <a:srgbClr val="FFFF00"/>
                </a:solidFill>
                <a:latin typeface="DFKai-SB" panose="03000509000000000000" pitchFamily="65" charset="-120"/>
                <a:ea typeface="DFKai-SB" panose="03000509000000000000" pitchFamily="65" charset="-120"/>
              </a:rPr>
              <a:t>基督徒</a:t>
            </a:r>
            <a:r>
              <a:rPr lang="zh-TW" altLang="zh-TW" sz="4000" dirty="0" smtClean="0">
                <a:solidFill>
                  <a:srgbClr val="FFFF00"/>
                </a:solidFill>
                <a:latin typeface="DFKai-SB" panose="03000509000000000000" pitchFamily="65" charset="-120"/>
                <a:ea typeface="DFKai-SB" panose="03000509000000000000" pitchFamily="65" charset="-120"/>
              </a:rPr>
              <a:t>歲月的</a:t>
            </a:r>
            <a:r>
              <a:rPr lang="zh-TW" altLang="zh-TW" sz="4000" dirty="0">
                <a:solidFill>
                  <a:srgbClr val="FFFF00"/>
                </a:solidFill>
                <a:latin typeface="DFKai-SB" panose="03000509000000000000" pitchFamily="65" charset="-120"/>
                <a:ea typeface="DFKai-SB" panose="03000509000000000000" pitchFamily="65" charset="-120"/>
              </a:rPr>
              <a:t>經歷裏﹐去</a:t>
            </a:r>
            <a:r>
              <a:rPr lang="zh-TW" altLang="zh-TW" sz="4000" dirty="0" smtClean="0">
                <a:solidFill>
                  <a:srgbClr val="FFFF00"/>
                </a:solidFill>
                <a:latin typeface="DFKai-SB" panose="03000509000000000000" pitchFamily="65" charset="-120"/>
                <a:ea typeface="DFKai-SB" panose="03000509000000000000" pitchFamily="65" charset="-120"/>
              </a:rPr>
              <a:t>判定是</a:t>
            </a:r>
            <a:r>
              <a:rPr lang="zh-TW" altLang="zh-TW" sz="4000" dirty="0">
                <a:solidFill>
                  <a:srgbClr val="FFFF00"/>
                </a:solidFill>
                <a:latin typeface="DFKai-SB" panose="03000509000000000000" pitchFamily="65" charset="-120"/>
                <a:ea typeface="DFKai-SB" panose="03000509000000000000" pitchFamily="65" charset="-120"/>
              </a:rPr>
              <a:t>怎樣走過來的</a:t>
            </a:r>
            <a:r>
              <a:rPr lang="zh-TW" altLang="zh-TW" sz="4000" dirty="0" smtClean="0">
                <a:solidFill>
                  <a:srgbClr val="FFFF00"/>
                </a:solidFill>
                <a:latin typeface="DFKai-SB" panose="03000509000000000000" pitchFamily="65" charset="-120"/>
                <a:ea typeface="DFKai-SB" panose="03000509000000000000" pitchFamily="65" charset="-120"/>
              </a:rPr>
              <a:t>。五</a:t>
            </a:r>
            <a:r>
              <a:rPr lang="zh-TW" altLang="zh-TW" sz="4000" dirty="0">
                <a:solidFill>
                  <a:srgbClr val="FFFF00"/>
                </a:solidFill>
                <a:latin typeface="DFKai-SB" panose="03000509000000000000" pitchFamily="65" charset="-120"/>
                <a:ea typeface="DFKai-SB" panose="03000509000000000000" pitchFamily="65" charset="-120"/>
              </a:rPr>
              <a:t>節經文裏﹐使徒用問句引導他們去回憶。</a:t>
            </a:r>
            <a:endParaRPr kumimoji="0" lang="zh-TW" altLang="en-US" sz="40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011" y="619185"/>
            <a:ext cx="9144000" cy="4524315"/>
          </a:xfrm>
          <a:prstGeom prst="rect">
            <a:avLst/>
          </a:prstGeom>
          <a:noFill/>
          <a:ln w="9525">
            <a:noFill/>
            <a:miter lim="800000"/>
            <a:headEnd/>
            <a:tailEnd/>
          </a:ln>
        </p:spPr>
        <p:txBody>
          <a:bodyPr wrap="square">
            <a:spAutoFit/>
          </a:bodyPr>
          <a:lstStyle/>
          <a:p>
            <a:pPr algn="ctr"/>
            <a:r>
              <a:rPr lang="zh-TW" altLang="zh-TW" sz="4800" dirty="0">
                <a:solidFill>
                  <a:srgbClr val="FFFF00"/>
                </a:solidFill>
                <a:latin typeface="DFLiShuW5-B5" panose="03000509000000000000" pitchFamily="65" charset="-120"/>
                <a:ea typeface="DFLiShuW5-B5" panose="03000509000000000000" pitchFamily="65" charset="-120"/>
                <a:cs typeface="Times New Roman" panose="02020603050405020304" pitchFamily="18" charset="0"/>
              </a:rPr>
              <a:t>誰迷惑你們呢</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(3.1)</a:t>
            </a:r>
            <a:endPar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迷惑</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l-GR"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ἐβάσκανεν</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x1)</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透過</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眼神﹐產生一種邪惡的</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影響力</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4000" i="1"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BDAG</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多</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邪惡呢</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﹖申</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28.54,</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56</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LXX</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惡眼看</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以色列</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人悖逆</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神</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城池</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被圍</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缺糧</a:t>
            </a:r>
            <a:r>
              <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他們</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居然會吃小孩</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柔弱嬌嫩的人必</a:t>
            </a:r>
            <a:r>
              <a:rPr lang="zh-TW" altLang="zh-TW" sz="4000" u="sng"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惡眼看</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他的弟兄和他懷中的妻﹑並他餘剩的兒女。」</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49120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38150"/>
            <a:ext cx="6096000" cy="4401205"/>
          </a:xfrm>
          <a:prstGeom prst="rect">
            <a:avLst/>
          </a:prstGeom>
          <a:noFill/>
          <a:ln w="9525">
            <a:noFill/>
            <a:miter lim="800000"/>
            <a:headEnd/>
            <a:tailEnd/>
          </a:ln>
        </p:spPr>
        <p:txBody>
          <a:bodyPr wrap="square">
            <a:spAutoFit/>
          </a:bodyPr>
          <a:lstStyle/>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誰」</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迷惑你們</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sym typeface="Wingdings"/>
              </a:rPr>
              <a:t></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單數陽性有</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位</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格</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者</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a:p>
            <a:pPr algn="just"/>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保羅</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認為教會界紛紛擾擾</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﹐背後</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有一</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位藏</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鏡</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人。</a:t>
            </a:r>
            <a:r>
              <a:rPr lang="zh-TW" altLang="en-US"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他</a:t>
            </a:r>
            <a:r>
              <a:rPr lang="zh-TW" altLang="zh-TW" sz="4000" dirty="0" smtClean="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不是</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5.12</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所指責的那群猶太主義者﹐他是看不見的。</a:t>
            </a:r>
            <a:endParaRPr kumimoji="0"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4098" name="Picture 2" descr="C:\Users\Paul Chang\Pictures\ST\Angelic Beings\Casting Out Satan by Carl Blo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970" y="64579"/>
            <a:ext cx="2857339" cy="507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28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
      <a:majorFont>
        <a:latin typeface="Arial Narrow"/>
        <a:ea typeface="UWCCYF (Big5)"/>
        <a:cs typeface=""/>
      </a:majorFont>
      <a:minorFont>
        <a:latin typeface="Arial Narrow"/>
        <a:ea typeface="UWCCYF (Big5)"/>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1616</TotalTime>
  <Words>3043</Words>
  <Application>Microsoft Office PowerPoint</Application>
  <PresentationFormat>如螢幕大小 (16:9)</PresentationFormat>
  <Paragraphs>160</Paragraphs>
  <Slides>48</Slides>
  <Notes>0</Notes>
  <HiddenSlides>0</HiddenSlides>
  <MMClips>0</MMClips>
  <ScaleCrop>false</ScaleCrop>
  <HeadingPairs>
    <vt:vector size="4" baseType="variant">
      <vt:variant>
        <vt:lpstr>佈景主題</vt:lpstr>
      </vt:variant>
      <vt:variant>
        <vt:i4>1</vt:i4>
      </vt:variant>
      <vt:variant>
        <vt:lpstr>投影片標題</vt:lpstr>
      </vt:variant>
      <vt:variant>
        <vt:i4>48</vt:i4>
      </vt:variant>
    </vt:vector>
  </HeadingPairs>
  <TitlesOfParts>
    <vt:vector size="49" baseType="lpstr">
      <vt:lpstr>Elemental</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Lei</dc:creator>
  <cp:lastModifiedBy>Paul Chang</cp:lastModifiedBy>
  <cp:revision>263</cp:revision>
  <dcterms:created xsi:type="dcterms:W3CDTF">2014-01-10T15:01:01Z</dcterms:created>
  <dcterms:modified xsi:type="dcterms:W3CDTF">2020-04-19T13:07:17Z</dcterms:modified>
</cp:coreProperties>
</file>