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sldIdLst>
    <p:sldId id="257" r:id="rId2"/>
    <p:sldId id="306" r:id="rId3"/>
    <p:sldId id="307" r:id="rId4"/>
    <p:sldId id="308" r:id="rId5"/>
    <p:sldId id="309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9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6416" autoAdjust="0"/>
  </p:normalViewPr>
  <p:slideViewPr>
    <p:cSldViewPr>
      <p:cViewPr varScale="1">
        <p:scale>
          <a:sx n="113" d="100"/>
          <a:sy n="113" d="100"/>
        </p:scale>
        <p:origin x="-264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Oval 7"/>
          <p:cNvSpPr/>
          <p:nvPr/>
        </p:nvSpPr>
        <p:spPr>
          <a:xfrm rot="19724275">
            <a:off x="1830484" y="1038441"/>
            <a:ext cx="9651646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8"/>
          <p:cNvSpPr/>
          <p:nvPr/>
        </p:nvSpPr>
        <p:spPr>
          <a:xfrm rot="17656910">
            <a:off x="556598" y="419910"/>
            <a:ext cx="5538472" cy="597239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 rot="19724275">
            <a:off x="4369468" y="116855"/>
            <a:ext cx="8636900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2437765" y="3159125"/>
            <a:ext cx="609441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050" y="1219200"/>
            <a:ext cx="10055781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059" y="3375491"/>
            <a:ext cx="8227457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DCC-3006-4DC1-80EF-000C6D5711E7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DD61-4DFA-4EF6-BC6C-A711BE3C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830484" y="1038441"/>
            <a:ext cx="9651646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556598" y="419910"/>
            <a:ext cx="5538472" cy="597239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4369468" y="116855"/>
            <a:ext cx="8636900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7"/>
          <p:cNvSpPr txBox="1"/>
          <p:nvPr/>
        </p:nvSpPr>
        <p:spPr>
          <a:xfrm>
            <a:off x="5688118" y="4075113"/>
            <a:ext cx="609441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2" y="4267368"/>
            <a:ext cx="4977104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206" y="1905000"/>
            <a:ext cx="8044625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FCB9-59B3-4858-A8F7-6517647DBF56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4C9-2CD2-418E-9F9F-DCEBEBF8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484" y="1038441"/>
            <a:ext cx="9651646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556598" y="419910"/>
            <a:ext cx="5538472" cy="597239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69468" y="116855"/>
            <a:ext cx="8636900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TextBox 12"/>
          <p:cNvSpPr txBox="1"/>
          <p:nvPr/>
        </p:nvSpPr>
        <p:spPr>
          <a:xfrm>
            <a:off x="1409333" y="520700"/>
            <a:ext cx="609441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6371624" y="520700"/>
            <a:ext cx="609441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695" y="661976"/>
            <a:ext cx="4363599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1757" y="1371600"/>
            <a:ext cx="436766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3854" y="661976"/>
            <a:ext cx="4363599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3854" y="1371600"/>
            <a:ext cx="4363599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4D52-9F73-4BC5-885B-F8078E588113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CC43-BA4C-4CF8-BCB1-C6F2723D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830484" y="1038441"/>
            <a:ext cx="9651646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556598" y="419910"/>
            <a:ext cx="5538472" cy="597239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4369468" y="116855"/>
            <a:ext cx="8636900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7103800" y="1774826"/>
            <a:ext cx="609441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85801"/>
            <a:ext cx="5789692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8016" y="685801"/>
            <a:ext cx="34535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C1E4-86E5-49B5-95EA-7795CBA4AB61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1673-965C-43E8-8A62-AC99812A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830484" y="1038441"/>
            <a:ext cx="9651646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556598" y="419910"/>
            <a:ext cx="5538472" cy="597239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4369468" y="116855"/>
            <a:ext cx="8636900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3246121" y="3332164"/>
            <a:ext cx="609441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177" y="612776"/>
            <a:ext cx="8938472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6647" y="3453047"/>
            <a:ext cx="6703854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9822-AE10-405F-8D38-D021E3421733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5A2C-3253-4A0C-930E-7EECB23EB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3A26-FC42-4FF7-AC35-9E5A524E9529}" type="datetimeFigureOut">
              <a:rPr lang="en-US" altLang="zh-TW" smtClean="0"/>
              <a:pPr>
                <a:defRPr/>
              </a:pPr>
              <a:t>4/8/2020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BEA9B-BD0F-41DE-8095-320C66F63C1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896" y="4876800"/>
            <a:ext cx="1005578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059" y="685800"/>
            <a:ext cx="8125883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2"/>
          </p:nvPr>
        </p:nvSpPr>
        <p:spPr>
          <a:xfrm>
            <a:off x="8227457" y="615473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88131-F674-4C9F-990A-0ECA21805C64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96148" y="5842000"/>
            <a:ext cx="2844059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7C20A4-1B33-47BB-8956-9F738DC25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1096148" y="6154739"/>
            <a:ext cx="609441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4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2696"/>
            <a:ext cx="121888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6000" dirty="0">
              <a:solidFill>
                <a:srgbClr val="FFFF00"/>
              </a:solidFill>
              <a:ea typeface="華康正顏楷體W5" pitchFamily="65" charset="-120"/>
            </a:endParaRPr>
          </a:p>
          <a:p>
            <a:pPr algn="ctr"/>
            <a:r>
              <a:rPr lang="zh-TW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DFPYanKaiW5-B5" panose="03000500000000000000" pitchFamily="66" charset="-120"/>
                <a:cs typeface="Times New Roman" panose="02020603050405020304" pitchFamily="18" charset="0"/>
              </a:rPr>
              <a:t>主復活後顯現釋經講道</a:t>
            </a:r>
          </a:p>
          <a:p>
            <a:pPr algn="ctr"/>
            <a:r>
              <a:rPr lang="zh-TW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DFPYanKaiW5-B5" panose="03000500000000000000" pitchFamily="66" charset="-120"/>
                <a:cs typeface="Times New Roman" panose="02020603050405020304" pitchFamily="18" charset="0"/>
              </a:rPr>
              <a:t>四十日</a:t>
            </a:r>
            <a:r>
              <a:rPr lang="en-US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DFPYanKaiW5-B5" panose="03000500000000000000" pitchFamily="66" charset="-120"/>
                <a:cs typeface="Times New Roman" panose="02020603050405020304" pitchFamily="18" charset="0"/>
              </a:rPr>
              <a:t>(I)</a:t>
            </a:r>
            <a:r>
              <a:rPr lang="zh-TW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DFPYanKaiW5-B5" panose="03000500000000000000" pitchFamily="66" charset="-120"/>
                <a:cs typeface="Times New Roman" panose="02020603050405020304" pitchFamily="18" charset="0"/>
              </a:rPr>
              <a:t>–拉波尼</a:t>
            </a:r>
          </a:p>
          <a:p>
            <a:pPr algn="ctr"/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約翰福音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20.11-18﹐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馬可福音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16.9-11</a:t>
            </a:r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4000" dirty="0" smtClean="0">
                <a:solidFill>
                  <a:srgbClr val="FFFF00"/>
                </a:solidFill>
                <a:latin typeface="Times New Roman" pitchFamily="18" charset="0"/>
              </a:rPr>
              <a:t>2020/4/12. 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itchFamily="18" charset="0"/>
              </a:rPr>
              <a:t>ACCCN</a:t>
            </a:r>
          </a:p>
          <a:p>
            <a:pPr algn="ctr"/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張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麟至牧師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121888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TW" sz="1600" dirty="0" smtClean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6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第一次</a:t>
            </a:r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的顯現</a:t>
            </a: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顯現賜給抹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大拉的馬利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奧秘工作發生在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心裏﹐使她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突然認識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復活的主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膏的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教訓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6.45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7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38-39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16.13-15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約壹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2.27)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Christ-Resurrection\1 Noli me tangere\Mary Magdalene and the Empty Tomb. John 20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2548209"/>
            <a:ext cx="7672313" cy="43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12188825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6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新時代</a:t>
            </a:r>
            <a:r>
              <a:rPr lang="zh-TW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新需要</a:t>
            </a: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抹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大拉的馬利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曾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被七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鬼附身﹐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主趕出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鬼﹐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叫她得釋放。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那時起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她就跟隨主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天天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切切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尋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回主。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63" y="1340768"/>
            <a:ext cx="6737762" cy="3717144"/>
          </a:xfrm>
          <a:prstGeom prst="rect">
            <a:avLst/>
          </a:prstGeom>
        </p:spPr>
      </p:pic>
      <p:pic>
        <p:nvPicPr>
          <p:cNvPr id="5122" name="Picture 2" descr="C:\Users\Paul Chang\Pictures\The Penitent Magdalene by Tintoretto c. 1598 at Musei Capitolini, R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70" y="3836625"/>
            <a:ext cx="2801278" cy="30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424636" y="5343368"/>
            <a:ext cx="6700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 of Mary Magdalene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Paolo Veronese 1545~48 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Gallery, London, UK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121888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伯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大尼的馬利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亞最摸主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﹑明白主旨</a:t>
            </a:r>
            <a:r>
              <a:rPr lang="en-US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知曉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耶穌要殉難了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﹐從拉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撒路死而復活的事上﹐也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稍明白主復活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的奧秘。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不顧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一切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膏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主。然而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抹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大拉的馬利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亞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惟一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所能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做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en-US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即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到墓園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去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尋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找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死去的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主。</a:t>
            </a:r>
          </a:p>
        </p:txBody>
      </p:sp>
      <p:pic>
        <p:nvPicPr>
          <p:cNvPr id="6146" name="Picture 2" descr="C:\Users\Paul Chang\Pictures\Christ-Resurrection\0 Empty Tomb\Mary Magdalene c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2183739"/>
            <a:ext cx="8249452" cy="4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121888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真是愛主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﹐第一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墓園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看見墓石已開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主屍不見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跑去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告訴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使徒。可惜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心竅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都未打開﹐看見了耶穌的裹頭巾和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身上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麻布分開了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還不明白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這有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麼重大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意義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20.9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aul Chang\Pictures\Christ-Resurrection\0 Empty Tomb\Peter and John Running to the Tomb by Eugène Burnand 1898 John 20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2486459"/>
            <a:ext cx="8470677" cy="43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6517" y="4911490"/>
            <a:ext cx="3619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Peter and John </a:t>
            </a:r>
          </a:p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Running to the Tomb </a:t>
            </a:r>
          </a:p>
          <a:p>
            <a:pPr algn="r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Eugène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Burnand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1898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394692"/>
            <a:ext cx="478311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的信﹐是指二門徒相信馬利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報導﹐主的屍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身不見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了﹐而非指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相信主復活了。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20.9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還不明白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信主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4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Two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Disciples </a:t>
            </a:r>
            <a:endParaRPr lang="en-US" altLang="zh-TW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Tomb </a:t>
            </a:r>
            <a:endParaRPr lang="en-US" altLang="zh-TW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Henry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Ossawa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Tanner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1906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Paul Chang\Pictures\Christ-Resurrection\0 Empty Tomb\Two Disciples at the Tomb by Henry Ossawa Tanner c 1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16" y="0"/>
            <a:ext cx="740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02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28582" y="332656"/>
            <a:ext cx="500031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當她再回頭到墓園時﹐才低頭看入墳墓裏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。約翰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是一個暗示﹐和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20.6-7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一樣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特別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安排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位天使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提醒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主復活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證據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aul Chang\Pictures\Christ-Resurrection\0 Empty Tomb\The Holy Women at the Sepulchre by Peter Paul Rubens 1611~14 at Norton Simon Museum, Pasadena, California, United 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1954212"/>
            <a:ext cx="7169224" cy="48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981" y="5517232"/>
            <a:ext cx="5029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Holy 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Women</a:t>
            </a:r>
            <a:r>
              <a:rPr lang="zh-TW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Sepulchre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Peter Paul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Rubens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1611~14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17748" y="764704"/>
            <a:ext cx="559035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然而若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的啟示﹐誰能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明白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復活呢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復活的主站在馬利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旁﹐她還是認不出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20.14)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Risen Christ Appearing to Mary Magdalen </a:t>
            </a:r>
            <a:endParaRPr lang="en-US" altLang="zh-TW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Rembrandt 1638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953"/>
            <a:ext cx="593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17955" y="548680"/>
            <a:ext cx="121888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保羅說﹕「雖然憑著外貌認過基督﹐如今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這樣認祂了。若有人在基督裏﹐他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﹐舊事已過﹐都變成新的了。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5.16b-17) 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已經復活了﹐更大的事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新世代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已經出現了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﹐而我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就處在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這偉大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督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學習隨從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聖靈來認識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242" name="Picture 2" descr="C:\Users\Paul Chang\Pictures\ST\Spirit\Let the Spirit B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41" y="3266383"/>
            <a:ext cx="5608320" cy="35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3361" y="548680"/>
            <a:ext cx="121888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裹頭巾和細麻布是主復活的證據﹐兩位天使是提醒﹐復活的主更是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活見證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。可是都沒有用﹐對一個沒有聖靈開啟的人而言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心思還是昏暗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20.11-12)</a:t>
            </a: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Paul Chang\Pictures\Christ-Resurrection\0 Empty Tomb\John 20.11-12 Mary sees 2 Angels in the T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23" y="2060848"/>
            <a:ext cx="818890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" y="484499"/>
            <a:ext cx="609441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馬利亞現在最需要的乃是保惠師的內在工作﹐而且是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最初步的工作－恩膏的教訓－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開啟她﹐使她認識復活的主。布特曼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(Rudolf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Bultmann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在此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的對﹐馬亞利還需要「主的話說到她心裏去」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Noli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me </a:t>
            </a:r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tangere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Gyula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Benczúr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1917 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Hungarian National Gallery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Paul Chang\Pictures\Christ-Resurrection\1 Noli me tangere\Noli me tangere by Gyula Benczúr 1917 at Hungarian National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4" y="-13993"/>
            <a:ext cx="6094413" cy="68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121888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altLang="zh-TW" sz="4000" dirty="0" smtClean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algn="ctr"/>
            <a:r>
              <a:rPr lang="zh-TW" altLang="zh-TW" sz="6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四</a:t>
            </a:r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十日的意義</a:t>
            </a:r>
          </a:p>
          <a:p>
            <a:pPr algn="just"/>
            <a:endParaRPr lang="en-US" altLang="zh-TW" sz="14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救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恩史就是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三一神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救贖人類的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歷史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主復活到靈澆灌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＝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劃時代大變動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位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格神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交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棒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第三位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格神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主復活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升天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間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四十日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尤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關鍵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Picture 7" descr="Joachin of Fiore, Age of the Spi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6379" y="3152823"/>
            <a:ext cx="6382445" cy="3705177"/>
          </a:xfrm>
          <a:prstGeom prst="rect">
            <a:avLst/>
          </a:prstGeom>
        </p:spPr>
      </p:pic>
      <p:sp>
        <p:nvSpPr>
          <p:cNvPr id="5" name="Rectangle 5"/>
          <p:cNvSpPr txBox="1">
            <a:spLocks/>
          </p:cNvSpPr>
          <p:nvPr/>
        </p:nvSpPr>
        <p:spPr bwMode="auto">
          <a:xfrm>
            <a:off x="2782044" y="5158821"/>
            <a:ext cx="3024336" cy="1728192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新細明體" charset="-120"/>
              </a:defRPr>
            </a:lvl9pPr>
          </a:lstStyle>
          <a:p>
            <a:pPr algn="r"/>
            <a:r>
              <a:rPr lang="en-US" altLang="zh-TW" sz="32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Joachin</a:t>
            </a:r>
            <a:r>
              <a:rPr lang="en-US" altLang="zh-TW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of Fiore</a:t>
            </a:r>
          </a:p>
          <a:p>
            <a:pPr algn="r"/>
            <a:r>
              <a:rPr lang="en-US" altLang="zh-TW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(1135~1202), </a:t>
            </a:r>
          </a:p>
          <a:p>
            <a:pPr algn="r"/>
            <a:r>
              <a:rPr lang="en-US" altLang="zh-TW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Age of the Spirit</a:t>
            </a:r>
            <a:endParaRPr lang="zh-TW" altLang="en-US" sz="3200" i="1" kern="0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4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260648"/>
            <a:ext cx="12188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主內在的</a:t>
            </a:r>
            <a:r>
              <a:rPr lang="zh-TW" altLang="zh-TW" sz="6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呼喚</a:t>
            </a:r>
            <a:endParaRPr lang="zh-TW" altLang="zh-TW" sz="6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aul Chang\Pictures\Christ-Resurrection\1 Noli me tangere\Christ and Mary Magdalene by Albert Edelfelt 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37" y="1349426"/>
            <a:ext cx="4761813" cy="54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484784"/>
            <a:ext cx="66704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呼喚馬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利亞是轉捩點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利亞必定奇怪﹐這人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麼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喚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中辨認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人是主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517232"/>
            <a:ext cx="6862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and Mary Magdalene </a:t>
            </a:r>
            <a:endParaRPr lang="en-US" altLang="zh-TW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Edelfelt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1890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6023" y="709776"/>
            <a:ext cx="121888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對馬利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亞說﹐妳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找誰呢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提醒馬利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亞應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尋找的不是屍體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而是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人。所以主強烈地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暗示祂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復活的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信息﹐且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是現身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說法﹗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C:\Users\Paul Chang\Pictures\Christ-Resurrection\1 Noli me tangere\Noli me tangere by Jan Brueghel the Younger after 1625 at Museum of Fine Arts of N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18" y="2132856"/>
            <a:ext cx="8253702" cy="47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6023" y="4725144"/>
            <a:ext cx="38734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Noli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tangere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Brueghel the Younger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1625+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Fine Arts of Nancy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548680"/>
            <a:ext cx="436621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天使對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另外婦女則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是直截了當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宣告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為甚麼在死人中找活人呢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不在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這裏﹐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已經復活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24.5-6)</a:t>
            </a:r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5362" name="Picture 2" descr="C:\Users\Paul Chang\Pictures\Christ-Resurrection\0 Empty Tomb\Holy Women at the Tomb of Christ by Annibale Carracci 1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1541686"/>
            <a:ext cx="7606582" cy="53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797152"/>
            <a:ext cx="42222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Women at the Tomb of Christ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Annibale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Carracci 1585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4729" y="1196752"/>
            <a:ext cx="616641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第二回的轉身不一樣﹐因為有主的呼喚﹐她立刻回以「拉波尼」﹐即我的主﹐對照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多馬的告白﹐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樣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稱呼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是馬利亞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告白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Christ and the two </a:t>
            </a:r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Marys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William Holman Hunt 1847 &amp; 1897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Paul Chang\Pictures\Christ-Resurrection\1 Noli me tangere\Christ and the two Marys by William Holman Hunt 1847 &amp; 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26335"/>
            <a:ext cx="5806382" cy="683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34487" y="1988840"/>
            <a:ext cx="64544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難道只是主的聲音就足以使她突然之間﹐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有了大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改變嗎﹖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乃有主內在的工作﹐就是保惠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師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恩膏的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教訓。有了祂內在的工作﹐馬利亞不一樣了﹐她真的轉過身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來﹐</a:t>
            </a:r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也轉過來了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C:\Users\Paul Chang\Pictures\Christ-Resurrection\1 Noli me tangere\Mary Turns to See 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0"/>
            <a:ext cx="5446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764704"/>
            <a:ext cx="681449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使人真認識主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惠師的教訓有三方面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﹐第一方面耶穌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的工作是叫人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聲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認識祂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10.3-5)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這也是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恩膏教訓的內容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。主復活後以另種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像顯現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所以我們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Noli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me </a:t>
            </a:r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tangere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Herbert Gustave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Schmalz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c.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1890</a:t>
            </a:r>
            <a:endParaRPr lang="zh-TW" altLang="zh-TW" sz="28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Paul Chang\Pictures\Christ-Resurrection\1 Noli me tangere\Noli me tangere by Herbert Gustave Schmalz c. 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1"/>
            <a:ext cx="5041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26598" y="1340768"/>
            <a:ext cx="1218882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加爾文註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釋﹕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﹐牧人的聲音穿透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了馬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利亞的心思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她的眼睛﹐挑起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了她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所有的感覺﹐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地影響她﹐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以至於她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立刻地信靠了基督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「這是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召的樣式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。惟獨祂先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認識我們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﹐親切邀請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我們歸向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祂特別用來呼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召羊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之聲音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是人的心思奇妙而秘密的歸正﹐當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靈照明她的時候﹐使她曾經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是全然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瞎了的眼睛﹐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看清楚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John Calvin attributed to Hans Holbein 1550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0" y="28352"/>
            <a:ext cx="2384673" cy="30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3609" y="764704"/>
            <a:ext cx="121888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師的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教訓不只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主是誰﹐也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看見罪惡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世界真相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16.8-11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許多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人不能信主﹐是因為他被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瞎了心眼﹐看不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清楚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真面目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同時要光照人﹐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看清楚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結局。</a:t>
            </a:r>
          </a:p>
        </p:txBody>
      </p:sp>
      <p:pic>
        <p:nvPicPr>
          <p:cNvPr id="19458" name="Picture 2" descr="C:\Users\Paul Chang\Pictures\Christ-Resurrection\3 Repentance of Peter\San pietro pentito by Georges de La Tour 1645 at Cleveland Museum of 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1628801"/>
            <a:ext cx="4487790" cy="52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609" y="5333980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altLang="zh-TW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pietro</a:t>
            </a:r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pentito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de La Tour 1645 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Cleveland Museum 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5947" y="692696"/>
            <a:ext cx="121888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「偷話的人」的故事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富能仁教士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滇西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芒市宣教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莫丁昌歸主後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就將家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中偶像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除掉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僳族人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信德果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敢。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紅色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冊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馬可福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音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怎麼來的呢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奇妙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的故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關鍵是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心中運行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他明白福音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14" y="2755713"/>
            <a:ext cx="3353018" cy="40778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755713"/>
            <a:ext cx="5020240" cy="41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3775" y="188640"/>
            <a:ext cx="1216477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生活中蒙引導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方面是羅馬書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8.4-6,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12-14…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隨從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與平安。以賽亞書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30.20-21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正是此意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要注意﹐律法即神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的話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在其中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扮演很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重要的角色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的聲音是藉著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。聖靈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只有一條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軌道﹐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就是神的道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379424"/>
            <a:ext cx="5542400" cy="44785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9796" y="5517232"/>
            <a:ext cx="5924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Footprints in the Sand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</a:p>
          <a:p>
            <a:pPr algn="r"/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Lord Guides</a:t>
            </a: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615553"/>
            <a:ext cx="121888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在地上多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留四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十日﹐必有其意義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Campbell Morgan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摩根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)﹕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的關鍵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時機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七個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T. Austin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Sparks 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史百克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﹕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救贖八段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(+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十日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降生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受洗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試探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變形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 smtClean="0">
                <a:solidFill>
                  <a:srgbClr val="FF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四十日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升天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" y="3170100"/>
            <a:ext cx="3094768" cy="36879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55" y="3170098"/>
            <a:ext cx="2879570" cy="369879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86100" y="4077072"/>
            <a:ext cx="59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Campbell Morgan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(1863~1945)</a:t>
            </a:r>
          </a:p>
          <a:p>
            <a:pPr algn="r"/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Austin Sparks 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(1888~1971)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476672"/>
            <a:ext cx="121888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程家經歷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「借給耶和華」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箴言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19.17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憐憫貧窮的﹐就是借給耶和華﹔他的善行﹐耶和華必償還。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加福音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6.38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你們要給人﹐就必有給你們的﹔並且用十足的升斗﹐連搖帶按﹑上尖下流的﹐倒在你們懷裏﹐因為你們用甚麼量器量給人﹐也必用甚麼量器量給你們。」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申命記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15.7﹐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不可忍著心﹑揝著手不幫補你窮乏的弟兄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28735" y="620688"/>
            <a:ext cx="5806379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得神兒子名份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第三方面約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20.17-18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的教訓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認識新造境界裏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耶穌﹐得著神兒子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的名份。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對馬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說﹐「不要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摸我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(20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Paul Chang\Pictures\Christ-Resurrection\1 Noli me tangere\Apparition du Christ à Madeleine by Eustache Le Sueur before 1655 at Museum of Greno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0"/>
            <a:ext cx="61367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736" y="4915560"/>
            <a:ext cx="584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Apparition du Christ à Madeleine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Eustache Le Sueur before 1655 at Museum of Grenoble</a:t>
            </a:r>
          </a:p>
          <a:p>
            <a:pPr algn="r"/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注意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耶穌的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手指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向天</a:t>
            </a:r>
            <a:endParaRPr lang="zh-TW" altLang="zh-TW" sz="28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23122" y="620688"/>
            <a:ext cx="121888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主對其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他婦女顯現時﹐就讓他們抱住祂的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腳﹔祂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對多馬說﹕「伸過你的指頭來摸我的手﹐伸出你的手來探入我的肋旁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。」約翰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壹書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還說主是我們親手摸過的呢﹗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摸祂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﹐而是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我們摸祂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C:\Users\Paul Chang\Pictures\Christ-Resurrection\6 Doubting Thomas\Incredulity of Saint Thomas by Caravaggio  (Michelangelo Merisi or Amerighi) 1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2667026"/>
            <a:ext cx="6938380" cy="41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37" y="5251400"/>
            <a:ext cx="5151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Incredulity of Saint Thomas </a:t>
            </a:r>
            <a:endParaRPr lang="en-US" altLang="zh-TW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Caravaggio c. 1600 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Sanssouci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Gallery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1" y="555400"/>
            <a:ext cx="121888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看見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他們太陷溺於擁抱祂的腳時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就要調節並糾正他們沒頭沒腦的激情。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馬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利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亞還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憑著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外貌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所以主叫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她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不要摸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2531" name="Picture 3" descr="C:\Users\Paul Chang\Pictures\Christ-Resurrection\1 Noli me tangere\Noli me tangere Appearance of Jesus Christ to Maria Magdalena by Alexander Andreyevich Ivanov 1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1971730"/>
            <a:ext cx="7182098" cy="48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" y="4221088"/>
            <a:ext cx="49422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Noli</a:t>
            </a:r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altLang="zh-TW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tangere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(Appearance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Jesus Christ to Maria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Magdalena) 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altLang="zh-TW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Andreyevich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Ivanov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1835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30295" y="548680"/>
            <a:ext cx="91187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主現在教導她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新時代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已經到了﹐主要帶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著復活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的新人性升上去。因著主的緣故﹐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神不僅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是主耶穌的神﹐也是我們的神﹔父不僅是主耶穌的父﹐也是我們的父。這是基督教的獨特之處－創造的神成了蒙贖兒女的父﹔因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著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的救贖﹐我們就都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成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家裏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的兒女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。我們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來到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父的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跟前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呼叫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阿爸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啊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﹗何等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地親暱。</a:t>
            </a:r>
          </a:p>
        </p:txBody>
      </p:sp>
      <p:pic>
        <p:nvPicPr>
          <p:cNvPr id="23554" name="Picture 2" descr="C:\Users\Paul Chang\Pictures\Revelation\New Jerusalem\John of Patmos watches the descent of New Jerusalem from God in a 14th century tapes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3945671"/>
            <a:ext cx="6238429" cy="28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250667" y="1201117"/>
            <a:ext cx="2909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of Patmos watches the descent of New Jerusalem from God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14th century tapestry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476672"/>
            <a:ext cx="1218882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奧古斯丁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論約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20.17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意味著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﹐「我要升上去見我的父﹐也是你們的父」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所以﹐在某一層意義來說﹐祂是我的父﹔在另一層意義來說﹐祂是你們的父。就本質來說﹐祂是我的父﹔就恩典來說﹐祂是你們的父。見我的神﹐也是你們的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。在某一層意義來說﹐祂是我的神﹔在另一層意義來說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是你們的神。在祂以下﹐我也是一個人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祂和你們之間﹐我是中保﹐祂就是你們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有些神聖的奧祕隱藏在其中。」</a:t>
            </a:r>
          </a:p>
        </p:txBody>
      </p:sp>
      <p:pic>
        <p:nvPicPr>
          <p:cNvPr id="3074" name="Picture 2" descr="C:\Users\Paul Chang\Pictures\CH-Ancient\St. Augustine of Hippo\Augustine of Hippo by Sandro Botticelli c. 1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79" y="3557578"/>
            <a:ext cx="2782045" cy="33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65304"/>
            <a:ext cx="9353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Augustine of Hippo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Sandro Botticelli c. 1490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" y="548680"/>
            <a:ext cx="121888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﹕「我已經看見主了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!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20.18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看見那位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復活升天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惟有認識這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升天的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主﹐我們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能與主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一同坐席﹐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享受祂從父神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承受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的一切屬靈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豐盛。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盛叫做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名份﹐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這是新約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獨特的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福份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Picture 2" descr="C:\Users\Paul Chang\Pictures\Christ-Resurrection\1 Noli me tangere\Christ and the two Marys by William Holman Hunt 1847 &amp; 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3" y="1383749"/>
            <a:ext cx="4726263" cy="54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1136" y="5596791"/>
            <a:ext cx="7316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Christ and the two </a:t>
            </a:r>
            <a:r>
              <a:rPr lang="en-US" altLang="zh-TW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Marys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William Holman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Hunt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1847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&amp; 1897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8049" y="764704"/>
            <a:ext cx="1190901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利亞看見主的復活還不夠﹐必須看見主的升天才夠。我們信仰一切的豐富都來自主的升天﹐祂已得榮﹐坐在神寶座的右邊﹔又站在神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寶座前為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我們祈求。我們在父前不僅是兒子﹐也是後嗣–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即承受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靈產業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我們所受的乃是叫我們得著神兒子名份的聖靈﹐因此我們呼叫阿爸﹑父﹗聖靈與我們的靈同證﹕我們是神的兒女。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羅馬書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8.15b-16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是何等的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喜樂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" y="240804"/>
            <a:ext cx="7534571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加爾文提醒我們﹐在約翰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20.17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有清晰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的分野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14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祂是按本質為神的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﹐而我們只是以兒子的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名份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成為神的眾子。然而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祂所獲得的恩典是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那樣地堅固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﹐因此﹐它不會被魔鬼任何的努力所動搖﹐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以至於攔阻我們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稱呼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我們兒子名份的神﹐為我們的父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John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Calvin </a:t>
            </a:r>
            <a:endParaRPr lang="en-US" altLang="zh-TW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attributed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to Hans Holbein 1550s</a:t>
            </a:r>
            <a:endParaRPr lang="zh-TW" altLang="zh-TW" sz="28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John Calvin by unknown painter 17th century French 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32" y="0"/>
            <a:ext cx="4620516" cy="68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9499" y="972011"/>
            <a:ext cx="717453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馬利亞不再困惑了﹐她認識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了復活升天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的主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﹐不但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得回了主的同在﹐而且是更高的同在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－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主在她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裏面內住了﹐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在她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裏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有一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條通天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之路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。這是聖靈保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惠師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在馬利亞身上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的工作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也是在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我們每一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個人身上的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工作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  <p:pic>
        <p:nvPicPr>
          <p:cNvPr id="26626" name="Picture 2" descr="C:\Users\Paul Chang\Pictures\Christ-Resurrection\1 Noli me tangere\Noli me tangere by Jacopo Tintoretto before 1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445688"/>
            <a:ext cx="4942284" cy="54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93812" y="5373216"/>
            <a:ext cx="63657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Noli me tangere</a:t>
            </a:r>
            <a:r>
              <a:rPr lang="it-IT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zh-TW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it-IT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Jacopo Tintoretto before 1594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620688"/>
            <a:ext cx="121888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四十日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復活後十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次顯現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微行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33.5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年最重要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﹐「我要求父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﹐父就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賜給你們一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師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14.16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那麼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師是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中保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」耶穌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C:\Users\Paul Chang\Pictures\Christ-Discourses\Farewell Discourse\Jesus giving the Farewell Discourse to his disciples (after the Last Supper) from the Maestà by Duccio 1308~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1853113"/>
            <a:ext cx="5806380" cy="50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19926" y="5349894"/>
            <a:ext cx="57343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 Farewell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Eleven Remaining Disciples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Duccio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1308~11 from the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Maesta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764704"/>
            <a:ext cx="12188825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我們看見主了﹗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基督徒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對此聖靈工作的責任是什麼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傳道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與神同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</a:t>
            </a:r>
            <a:r>
              <a:rPr lang="en-US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透過禱告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話語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功效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揮發出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福音的奧秘說出來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求「開傳道的</a:t>
            </a:r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禱告求智慧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每個</a:t>
            </a:r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外人交往。」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歌羅西書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4.2-6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610136"/>
            <a:ext cx="121888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保惠師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 smtClean="0">
                <a:solidFill>
                  <a:srgbClr val="FFFF00"/>
                </a:solidFill>
                <a:latin typeface="Bwgrkl" pitchFamily="2" charset="0"/>
                <a:ea typeface="DFKai-SB" panose="03000509000000000000" pitchFamily="65" charset="-120"/>
                <a:cs typeface="Times New Roman" panose="02020603050405020304" pitchFamily="18" charset="0"/>
              </a:rPr>
              <a:t>para,klhtoj</a:t>
            </a:r>
            <a:r>
              <a:rPr lang="en-US" altLang="zh-TW" sz="4000" dirty="0" smtClean="0">
                <a:solidFill>
                  <a:srgbClr val="FFFF00"/>
                </a:solidFill>
                <a:latin typeface="Bwgrkl" pitchFamily="2" charset="0"/>
                <a:ea typeface="DFKai-SB" panose="03000509000000000000" pitchFamily="65" charset="-120"/>
                <a:cs typeface="Times New Roman" panose="02020603050405020304" pitchFamily="18" charset="0"/>
              </a:rPr>
              <a:t>,,,,,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14.16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26, 15.26, 16.7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四處指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聖靈﹐第五處指耶穌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中保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法律名詞即律師﹐被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召來站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旁以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幫助人的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惠師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中保強調其位格的同在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大能的運行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在神那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裏作我們的保惠師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聖靈則在我們心中作保惠師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羅馬書第八章與與哥林多後書一些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1.21-22, 12.7-10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形成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地圖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可用來詮釋四十日的意義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2580" y="1700808"/>
            <a:ext cx="121888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四十日的意義﹕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基督和聖靈都是保惠師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u="sng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</a:t>
            </a:r>
            <a:r>
              <a:rPr lang="zh-TW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位格不同﹐但工作一致。主復活後四十</a:t>
            </a:r>
            <a:r>
              <a:rPr lang="zh-TW" altLang="zh-TW" sz="4000" u="sng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</a:t>
            </a:r>
            <a:endParaRPr lang="en-US" altLang="zh-TW" sz="4000" u="sng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u="sng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顯現</a:t>
            </a:r>
            <a:r>
              <a:rPr lang="zh-TW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的意義﹐在於展示何為保惠師的工作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這四十日裏﹐我們從看得見的第一位保惠師的工作﹐學習認識其後看不見的第二位保惠師之工作。這樣﹐我們從聖靈所作的</a:t>
            </a:r>
            <a:r>
              <a:rPr lang="zh-TW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工作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就可以「看見」祂了﹗所以﹐這十次顯現是我們瞭解保惠師最好的例子。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84616"/>
              </p:ext>
            </p:extLst>
          </p:nvPr>
        </p:nvGraphicFramePr>
        <p:xfrm>
          <a:off x="0" y="895853"/>
          <a:ext cx="12188825" cy="5930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1840"/>
                <a:gridCol w="6166985"/>
              </a:tblGrid>
              <a:tr h="457200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聖靈保惠師的工作內容</a:t>
                      </a:r>
                    </a:p>
                  </a:txBody>
                  <a:tcPr marL="23700" marR="237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羅馬書第八章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林後第一及十二章</a:t>
                      </a:r>
                    </a:p>
                  </a:txBody>
                  <a:tcPr marL="23700" marR="23700" marT="0" marB="0"/>
                </a:tc>
              </a:tr>
              <a:tr h="1002432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聖靈的引導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8.1-14)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教訓</a:t>
                      </a:r>
                    </a:p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1.21b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﹐參約壹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2.27)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聖靈的見證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8.15-17)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1.22)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聖靈－初熟的</a:t>
                      </a:r>
                      <a:r>
                        <a:rPr lang="zh-TW" sz="28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果子</a:t>
                      </a:r>
                      <a:endParaRPr lang="en-US" altLang="zh-TW" sz="2800" dirty="0" smtClean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8.18-25)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1.22)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</a:tr>
              <a:tr h="59432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聖靈的嘆息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8.26-30)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勝過軟弱的能力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12)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</a:tr>
              <a:tr h="585192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  <a:sym typeface="Wingdings"/>
                        </a:rPr>
                        <a:t>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聖徒得堅固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8.31-39)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  <a:sym typeface="Wingdings"/>
                        </a:rPr>
                        <a:t>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堅固我們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1.21a)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＝救恩的確據</a:t>
                      </a:r>
                    </a:p>
                  </a:txBody>
                  <a:tcPr marL="23700" marR="237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大使命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28.19-20</a:t>
                      </a:r>
                      <a:r>
                        <a:rPr lang="zh-TW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﹐徒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1.8)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421520"/>
              </p:ext>
            </p:extLst>
          </p:nvPr>
        </p:nvGraphicFramePr>
        <p:xfrm>
          <a:off x="0" y="558873"/>
          <a:ext cx="12164526" cy="6299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486"/>
                <a:gridCol w="3779468"/>
                <a:gridCol w="3456384"/>
                <a:gridCol w="4078188"/>
              </a:tblGrid>
              <a:tr h="47029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主復活後十次顯現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6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四十日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3600" b="1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56319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向抹大拉馬利亞顯現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約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20.11-18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</a:t>
                      </a:r>
                    </a:p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16.9-11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主的教訓</a:t>
                      </a:r>
                    </a:p>
                  </a:txBody>
                  <a:tcPr marL="23700" marR="23700" marT="0" marB="0"/>
                </a:tc>
              </a:tr>
              <a:tr h="391911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向其他婦女顯現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太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28.9-10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主的見證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印記</a:t>
                      </a:r>
                    </a:p>
                  </a:txBody>
                  <a:tcPr marL="23700" marR="23700" marT="0" marB="0"/>
                </a:tc>
              </a:tr>
              <a:tr h="391911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向彼得顯現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路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24.34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﹐林前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15.5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主的見證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印記</a:t>
                      </a:r>
                    </a:p>
                  </a:txBody>
                  <a:tcPr marL="23700" marR="23700" marT="0" marB="0"/>
                </a:tc>
              </a:tr>
              <a:tr h="783824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向以馬忤斯二徒顯現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24.13-32</a:t>
                      </a: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</a:t>
                      </a:r>
                      <a:endParaRPr lang="en-US" altLang="zh-TW" sz="2400" dirty="0" smtClean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16.12-13</a:t>
                      </a:r>
                      <a:endParaRPr lang="zh-TW" sz="24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主的教訓</a:t>
                      </a:r>
                    </a:p>
                  </a:txBody>
                  <a:tcPr marL="23700" marR="23700" marT="0" marB="0"/>
                </a:tc>
              </a:tr>
              <a:tr h="783824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復活晚向十門徒顯現－小五旬節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24.36-45</a:t>
                      </a: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</a:t>
                      </a:r>
                      <a:endParaRPr lang="en-US" altLang="zh-TW" sz="2400" dirty="0" smtClean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約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20.19-23</a:t>
                      </a:r>
                      <a:endParaRPr lang="zh-TW" sz="24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主的見證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印記</a:t>
                      </a:r>
                    </a:p>
                  </a:txBody>
                  <a:tcPr marL="23700" marR="23700" marT="0" marB="0"/>
                </a:tc>
              </a:tr>
              <a:tr h="470996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第八晚向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門徒顯現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約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20.24-29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主的教訓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印記</a:t>
                      </a:r>
                    </a:p>
                  </a:txBody>
                  <a:tcPr marL="23700" marR="2370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加利利海邊向七位門徒顯現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約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21.1-23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</a:t>
                      </a: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見證</a:t>
                      </a:r>
                      <a:r>
                        <a:rPr lang="en-US" alt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的醫治</a:t>
                      </a:r>
                    </a:p>
                  </a:txBody>
                  <a:tcPr marL="23700" marR="23700" marT="0" marB="0"/>
                </a:tc>
              </a:tr>
              <a:tr h="391911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向五百位弟兄顯現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林前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15.6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末世榮耀的質</a:t>
                      </a:r>
                    </a:p>
                  </a:txBody>
                  <a:tcPr marL="23700" marR="23700" marT="0" marB="0"/>
                </a:tc>
              </a:tr>
              <a:tr h="391911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向雅各顯現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林前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15.7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﹐參加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1.19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主的教訓</a:t>
                      </a:r>
                    </a:p>
                  </a:txBody>
                  <a:tcPr marL="23700" marR="23700" marT="0" marB="0"/>
                </a:tc>
              </a:tr>
              <a:tr h="783824">
                <a:tc>
                  <a:txBody>
                    <a:bodyPr/>
                    <a:lstStyle/>
                    <a:p>
                      <a:pPr marR="62865" algn="ctr" fontAlgn="b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在加利利向十一位使徒顯現</a:t>
                      </a: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太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28.16-20</a:t>
                      </a: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﹐</a:t>
                      </a:r>
                      <a:endParaRPr lang="en-US" altLang="zh-TW" sz="2400" dirty="0" smtClean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16.15-18</a:t>
                      </a:r>
                      <a:endParaRPr lang="zh-TW" sz="24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3700" marR="23700" marT="0" marB="0"/>
                </a:tc>
                <a:tc>
                  <a:txBody>
                    <a:bodyPr/>
                    <a:lstStyle/>
                    <a:p>
                      <a:pPr marR="62865" algn="l" fontAlgn="b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末世榮耀的質</a:t>
                      </a:r>
                    </a:p>
                  </a:txBody>
                  <a:tcPr marL="23700" marR="237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1218882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sz="2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澆灌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下來﹐開啟了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使徒行傳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許多</a:t>
            </a:r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恩賜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</a:t>
            </a:r>
            <a:r>
              <a:rPr lang="zh-TW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十日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裏主做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靈命性的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惠師要繼續做。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命性的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的標誌。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教我們辨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認聖靈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的工作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Acts\Pentecost\Pentecost by Jean II Restout 1732 at 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2779959"/>
            <a:ext cx="6927081" cy="40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61764" y="5349894"/>
            <a:ext cx="48965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TW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Pentecost</a:t>
            </a:r>
            <a:r>
              <a:rPr lang="fr-FR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zh-TW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r-FR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fr-FR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II Restout 1732 </a:t>
            </a:r>
            <a:endParaRPr lang="fr-FR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r-FR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fr-FR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Louvre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"/>
        <a:ea typeface=""/>
        <a:cs typeface="UWCCYF (Big5)"/>
      </a:majorFont>
      <a:minorFont>
        <a:latin typeface=""/>
        <a:ea typeface=""/>
        <a:cs typeface="UWCCYF (Big5)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6314</TotalTime>
  <Words>3249</Words>
  <Application>Microsoft Office PowerPoint</Application>
  <PresentationFormat>自訂</PresentationFormat>
  <Paragraphs>324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Elemental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Paul Chang</cp:lastModifiedBy>
  <cp:revision>610</cp:revision>
  <dcterms:created xsi:type="dcterms:W3CDTF">2014-01-10T15:01:01Z</dcterms:created>
  <dcterms:modified xsi:type="dcterms:W3CDTF">2020-04-09T16:37:08Z</dcterms:modified>
</cp:coreProperties>
</file>