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99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300" r:id="rId28"/>
    <p:sldId id="292" r:id="rId29"/>
    <p:sldId id="293" r:id="rId30"/>
    <p:sldId id="301" r:id="rId31"/>
    <p:sldId id="302" r:id="rId32"/>
    <p:sldId id="303" r:id="rId33"/>
    <p:sldId id="294" r:id="rId34"/>
    <p:sldId id="295" r:id="rId35"/>
    <p:sldId id="296" r:id="rId36"/>
    <p:sldId id="297" r:id="rId37"/>
    <p:sldId id="298" r:id="rId38"/>
    <p:sldId id="304" r:id="rId39"/>
    <p:sldId id="305" r:id="rId40"/>
    <p:sldId id="306" r:id="rId41"/>
    <p:sldId id="307" r:id="rId42"/>
    <p:sldId id="308" r:id="rId43"/>
    <p:sldId id="309" r:id="rId44"/>
    <p:sldId id="336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35" r:id="rId63"/>
    <p:sldId id="327" r:id="rId64"/>
    <p:sldId id="328" r:id="rId65"/>
    <p:sldId id="329" r:id="rId66"/>
    <p:sldId id="330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13F1-8658-4503-91E7-37998593F827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9B-86B2-4DAD-9DF0-6F459F2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9E80-E1D5-4BFA-BAE5-978E4F6F8AF9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465-30E7-4732-868F-BF558632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37C-497C-4C79-AF76-1DF02ED941E7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070D-213B-4092-B9B6-F135494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E8B-411F-4A74-B792-149768AE5385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3-5A55-4AC8-AA58-86D6FB81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BDA-C50D-4E2F-9FEE-BBAF30885239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C36-C128-4E01-B663-8CCBFF96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D251-2882-47C8-BD34-E0B2353FFB7F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133-3A63-42C8-91E2-F3D8541C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224-4ACF-4231-A0B2-47C7558F43E6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D31-48A6-4507-8EE7-C06C6061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F7C-5BD3-411A-A5E3-67844B869119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4DF-D035-4438-8980-C221AE44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92E1-AC72-4F66-AA95-F05D452647C9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730-9FD8-40C4-B3C1-3CC16C0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A21-D795-401A-95D3-92CB6B197515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C0D-7D50-48C9-AE7F-B10898C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EAD7-ACFB-484E-8E03-CC8EFDB27B09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8CC0-937A-4921-96EB-C49009CB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513CA-7B94-4CBE-8603-3A8A7CE68396}" type="datetimeFigureOut">
              <a:rPr lang="en-US"/>
              <a:pPr>
                <a:defRPr/>
              </a:pPr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CA8EA-6067-4EBA-B3EC-7A0F6AB8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US" altLang="zh-TW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kumimoji="0" lang="en-US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正顏楷體W5" pitchFamily="65" charset="-120"/>
            </a:endParaRPr>
          </a:p>
          <a:p>
            <a:pPr algn="ctr"/>
            <a:r>
              <a:rPr kumimoji="0"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華康正顏楷體W5" pitchFamily="65" charset="-120"/>
              </a:rPr>
              <a:t>唯獨信心</a:t>
            </a:r>
            <a:endParaRPr kumimoji="0" lang="zh-TW" altLang="zh-TW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華康正顏楷體W5" pitchFamily="65" charset="-120"/>
            </a:endParaRPr>
          </a:p>
          <a:p>
            <a:pPr algn="ctr"/>
            <a:endParaRPr kumimoji="0" lang="zh-TW" alt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加拉太書</a:t>
            </a:r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2.15-21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正顏楷體W5" pitchFamily="65" charset="-120"/>
            </a:endParaRPr>
          </a:p>
          <a:p>
            <a:pPr algn="ctr"/>
            <a:endParaRPr kumimoji="0"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2020/4/5 ACCCN</a:t>
            </a:r>
          </a:p>
          <a:p>
            <a:pPr algn="ctr"/>
            <a:endParaRPr kumimoji="0" lang="en-US" altLang="zh-TW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張麟至 牧師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保羅在彼西底的安提阿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(46)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「因信稱義」的教義陳述﹕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「赦罪的道是由這人傳給你們的。你們靠摩西的律法﹐在一切不得稱義的事上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這人﹐就都得稱義了。 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13.38-39)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他用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endParaRPr lang="en-US" altLang="zh-TW" sz="4000" u="sng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來表達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加拉太書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等處的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endParaRPr lang="en-US" altLang="zh-TW" sz="4000" u="sng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相同的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涵意。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aul Chang\Pictures\Acts\St. Paul\St. Paul's Preaching\St. Paul Preaching To The Thessalonians by Gustave D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21" y="3200400"/>
            <a:ext cx="6595180" cy="36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δικ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αιόω)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原意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獲得有利的判決﹑平反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在神面前是對的﹐免除了指控。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(BDAG)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包括了神法定上的宣告；宣告是法定之事﹐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不管其內在之實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質。神宣告我們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在祂眼中是公義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的。這是驚人的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﹐祂不但赦罪﹐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且稱我們是公義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aul Chang\Pictures\Christ-Parables\The Prodigal Son\Return of the Prodigal Son by Murillo 1667~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1981200"/>
            <a:ext cx="536448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表達神救贖的恩惠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「稱義」字群在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LXX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44.16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﹐王下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73.13, 82.3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﹐賽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1.17, 45.25, 50.8, 53.11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﹔次經德訓篇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10.29, 13.22, 23.11, 26.29)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﹐法庭性平反或申冤的意義豐富。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53.11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有許多人因認識那義者﹑</a:t>
            </a: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我的僕人﹐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得稱為義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並且祂要擔當他們的罪孽。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表達中保的救贖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父神的赦免與和好﹐是最恰當簡潔的。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外邦罪人何意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2.15-16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原文鋪排裏﹐猶太人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外邦人﹑行律法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信耶穌基督等詞彙﹐都是對仗的。「出於外邦的罪人」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ἐξ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ἐθνῶν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ἁμ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αρτωλοί)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一語是十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分刺耳的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71" y="2590801"/>
            <a:ext cx="67432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2.11-12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幫助明白是怎麼回事﹕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你們從前按肉體是外邦人﹐是稱為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沒受割禮的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﹔這名原是那些憑人手在肉身上稱為受割禮之人所起的。那時﹐你們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與基督無關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在以色列國民以外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在所應許的諸約上是局外人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﹑並且活在世上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沒有指望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保羅一連用了六個稱呼來描述外邦人﹐在加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他只用了一個字眼﹕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罪人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！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這些足以讓我們知曉外邦人在猶太人心中的地位。保羅沒有種族歧視﹐但他承認﹕「那兒子的名分﹑榮耀﹑諸約﹑律法﹑禮儀﹑應許都是他們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的。列祖就是他們的祖宗﹐按肉體說﹐基督也是從他們出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9.4-5)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16" y="3211830"/>
            <a:ext cx="5715000" cy="3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保羅與猶太人之間有一最深鴻溝﹐他在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留下一字伏筆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猶太人是「生來的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按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的」﹐並非「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以色列人」﹐因為他們心裏滿有詭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詐﹐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種族問題﹐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而是道德問題。在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保羅眼中﹐世上有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兩種人﹐出於外邦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的罪人以及出於以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色列的罪人﹐都是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3.9, 19-20)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12682"/>
            <a:ext cx="4639887" cy="486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信心行為對仗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(2.16)</a:t>
            </a: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一般性的人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ἄνθρω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πος)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﹐其稱義不是因行律法﹐而是因信耶穌基督。這對比在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出現三次﹗猶太主義信徒堅持﹐「若不按摩西的規條受割禮﹐不能得救。」(徒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15.1)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加拉太區教會就有這種新病毒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「要謹守日子﹑月分﹑節期﹑年分」(加4.10)﹐即使「靠聖靈入門﹐如今還靠肉身</a:t>
            </a:r>
            <a:r>
              <a:rPr lang="zh-TW" altLang="zh-TW" sz="4000" u="dotted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行律法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」(3.3)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ul Chang\Pictures\Christ-Parables\The Good Samaritan\The Good Samaritan by Jacob Jordaens. Luke 10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" y="0"/>
            <a:ext cx="6358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362567" y="1295400"/>
            <a:ext cx="27814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Good Samaritan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by Jacob </a:t>
            </a:r>
            <a:r>
              <a:rPr lang="en-US" altLang="zh-TW" sz="32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Jordaens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1616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at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Louvre Abu Dhabi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 Luke 10.34</a:t>
            </a:r>
          </a:p>
          <a:p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突顯信心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恩典與行為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律法之對比的比喻</a:t>
            </a:r>
          </a:p>
        </p:txBody>
      </p:sp>
    </p:spTree>
    <p:extLst>
      <p:ext uri="{BB962C8B-B14F-4D97-AF65-F5344CB8AC3E}">
        <p14:creationId xmlns:p14="http://schemas.microsoft.com/office/powerpoint/2010/main" val="198778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這一切皆不能解決罪性的問題﹐要得赦免惟有信靠耶穌(徒13.39)。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Leon Morris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批判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Richard N.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Longenecker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</a:t>
            </a: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瞭解這個語彙表達的意義為「藉著耶穌基督的信實」﹐有其可能性﹐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正如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Longenecker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強烈申辯的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。但是它為我們指向一項重要的真理﹐我不相信信實之說是保羅在這裏要訴說的﹔他接著說﹐「連我們也信了基督耶穌」﹐此句清楚地指向了「信靠基督」﹐而非「基督的信實」之意涵。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靈界病毒肆虐</a:t>
            </a: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自然界有病毒﹐教會界也有。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申言因行為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第一異端攻擊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加拉太書是保羅的頭一卷書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(49)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耶路撒冷大會甫開完之後。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3962400"/>
            <a:ext cx="5170714" cy="2895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94760"/>
            <a:ext cx="3657600" cy="306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διὰ πίστεως Ἰησοῦ Χριστου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through faith of Jesus Christ</a:t>
            </a: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through faith </a:t>
            </a:r>
            <a:r>
              <a:rPr kumimoji="0"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Jesus Christ</a:t>
            </a: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信耶穌基督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或者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through the faithfulness </a:t>
            </a:r>
            <a:r>
              <a:rPr kumimoji="0"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of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Jesus Christ</a:t>
            </a: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藉著耶穌基督的信實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在封筆時加了「因為」句子詮釋因信稱義的緣由﹕「凡有血氣的﹐沒有一人因行律法稱義。」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詩143.2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﹐也用在羅3.20的結辯。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NPP向來要沖淡罪性癥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結﹐但逃不過﹐2.16點明「罪人」在人類舞台上是焦點﹐結辯時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再度點明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人可藉行律法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稱義。這不是教會論的問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題﹐不是政治神學的講究﹐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而是罪得赦免的救恩論。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aul Chang\Pictures\Christ-Parables\The Prodigal Son\The Return of the Prodigal Son by Pompeo Batoni 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30" y="2438400"/>
            <a:ext cx="317956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保羅在羅馬書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7.7-25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所呈現的掙扎﹐聖奧古斯丁在懺悔錄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(A.D. 397~400)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所披露的天人交戰﹐路德在他諸多作品裏所流露的罪恩矛盾﹐都是誠實的自傳。面對有罪的人性﹐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絕對不適用﹑沒市場。純正福音派學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者的註釋才真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的將神的救恩﹐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汲取到教會中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間。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aul Chang\Pictures\CH-Reformation\Simul iustus et pec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基督斷非促罪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(2.17)</a:t>
            </a: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話鋒一轉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保羅根據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2.15-16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的結論﹐回過頭來討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2.11-14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彼得等人不與外邦人同桌吃飯之案例。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是假設語句﹐條件子句是「我們若求在基督裡稱義﹐卻仍舊是罪人」﹐結論子句是「難道基督是叫人犯罪的嗎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?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」這樣的結論你能接受嗎﹖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「斷乎不是」。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2.17究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意﹖保羅的思路是這樣的﹕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我們一旦走上因信稱義的路﹐卻仍舊排斥外邦人﹐只因為他們不和我們猶太人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樣地守儀禮律(如守安息日﹑行割禮﹑飲食規矩等)﹐那麼在猶太人心目中﹐基督徒不就變成「外邦的罪人」嗎(2.15)﹖我們信耶穌卻被人指責成為罪人﹐難不成基督成了叫人犯罪的麼﹗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否也。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這就證明說﹐因信稱義的教義是正確的﹐它會帶好結果。</a:t>
            </a:r>
            <a:endParaRPr kumimoji="0" lang="zh-TW" altLang="en-US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新秩序新生活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(2.18)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奉割禮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來到安提阿﹐讓他們看什麼﹖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何等善何等美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基督裏的合一多麼美麗﹕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你們因信基督耶穌都是神的兒子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披戴基督了。並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不分猶太人﹑希臘人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﹐自主的﹑為奴的﹐或男或女﹐因為你們在基督耶穌裡都成為一了。你們既屬乎基督﹐就是亞伯拉罕的後裔﹐是照著應許承受產業的了。</a:t>
            </a:r>
          </a:p>
          <a:p>
            <a:pPr algn="just"/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說，如果我們先前將因行律稱義的作法拆毀了﹐然後翻悔又重新建造它﹐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顯示我們是破壞規矩的人。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--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新規矩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因信稱義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的新秩序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新生活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2.13-22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也刻畫一幅這個新秩序的圖畫。主將隔開猶太人與外邦人的牆拆毀了﹔不但如此﹐神的兒女來到主面前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幔子也裂開了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10.19-22)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﹐這才叫教會。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62859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下頁：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1989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11/9</a:t>
            </a:r>
            <a:r>
              <a:rPr lang="zh-TW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柏林圍牆倒塌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Mauerfall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Brandenburg Gate</a:t>
            </a:r>
            <a:endParaRPr lang="zh-TW" altLang="en-US" sz="32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56" cy="68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79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教會美在稱義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當以色列人快要進入迦南地﹑在約但河東安營時﹐摩押王巴勒重金聘請了巴蘭來咒詛神的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百姓。巴蘭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站在高山向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下俯看以色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列十二支派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秩序井然的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紮營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28604"/>
            <a:ext cx="6324600" cy="47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56" y="1864795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這是獨居的民﹐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不列在萬民中。…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我願如義人之死而死﹐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我願如義人之終而終。…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雅各啊﹐你的帳棚何等華美﹗</a:t>
            </a: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以色列啊﹐你的帳幕何其華麗﹗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數記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23.9, 10, 24.5)</a:t>
            </a:r>
          </a:p>
          <a:p>
            <a:r>
              <a:rPr kumimoji="0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也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是在神眼中稱義的教會</a:t>
            </a:r>
            <a:endParaRPr kumimoji="0" lang="zh-TW" altLang="en-US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31" y="9698"/>
            <a:ext cx="3811569" cy="28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3429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因信稱義的教義是本卷書的主調﹐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它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在羅馬大公教千年歷史中蒙塵掩埋了﹐直到宗教改革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家將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它再度擦亮﹐恢復它在救恩光譜中的榮美。</a:t>
            </a:r>
            <a:endParaRPr kumimoji="0" lang="zh-TW" altLang="en-US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85" y="0"/>
            <a:ext cx="5653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6" descr="Luther's rose 15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0175" cy="5210175"/>
          </a:xfrm>
        </p:spPr>
      </p:pic>
      <p:sp>
        <p:nvSpPr>
          <p:cNvPr id="2" name="矩形 1"/>
          <p:cNvSpPr/>
          <p:nvPr/>
        </p:nvSpPr>
        <p:spPr>
          <a:xfrm>
            <a:off x="5349240" y="762000"/>
            <a:ext cx="37947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五瓣保羅玫瑰</a:t>
            </a:r>
            <a:b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奧斯堡國會期間</a:t>
            </a:r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應選侯之請設計路德玫瑰</a:t>
            </a:r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由路德訴說其意義</a:t>
            </a:r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美術設計由</a:t>
            </a:r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Lazarus Spengler</a:t>
            </a:r>
            <a:r>
              <a:rPr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完成。各種顏色都有意義</a:t>
            </a:r>
            <a:r>
              <a:rPr lang="en-US" altLang="zh-TW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…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9024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3"/>
          <p:cNvSpPr>
            <a:spLocks noGrp="1"/>
          </p:cNvSpPr>
          <p:nvPr>
            <p:ph type="body" idx="1"/>
          </p:nvPr>
        </p:nvSpPr>
        <p:spPr bwMode="auto">
          <a:xfrm>
            <a:off x="3348038" y="692150"/>
            <a:ext cx="5795962" cy="5905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紅心＝天然的人</a:t>
            </a:r>
          </a:p>
          <a:p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黑十架＝釘十架的基督</a:t>
            </a:r>
          </a:p>
          <a:p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白玫瑰＝信心帶來喜樂</a:t>
            </a:r>
            <a:r>
              <a:rPr lang="en-US" altLang="zh-TW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﹑</a:t>
            </a:r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舒適</a:t>
            </a:r>
            <a:r>
              <a:rPr lang="en-US" altLang="zh-TW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﹑</a:t>
            </a:r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平安</a:t>
            </a:r>
          </a:p>
          <a:p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藍天＝屬天的福氣與盼望</a:t>
            </a:r>
          </a:p>
          <a:p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金環＝最為珍貴</a:t>
            </a:r>
            <a:r>
              <a:rPr lang="en-US" altLang="zh-TW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﹑</a:t>
            </a:r>
            <a:r>
              <a:rPr lang="zh-TW" altLang="en-US" sz="3600">
                <a:solidFill>
                  <a:srgbClr val="FFFF00"/>
                </a:solidFill>
                <a:effectLst/>
                <a:latin typeface="Times New Roman" pitchFamily="18" charset="0"/>
                <a:ea typeface="標楷體" pitchFamily="65" charset="-120"/>
              </a:rPr>
              <a:t>直到永遠</a:t>
            </a:r>
          </a:p>
        </p:txBody>
      </p:sp>
      <p:pic>
        <p:nvPicPr>
          <p:cNvPr id="159746" name="Picture 6" descr="Luther's rose 1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321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71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0"/>
            <a:ext cx="9144000" cy="6781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7462" indent="0" algn="ctr">
              <a:buNone/>
            </a:pP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瓣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：路德五個唯獨的經歷</a:t>
            </a:r>
            <a:endParaRPr lang="en-US" altLang="zh-TW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唯獨恩典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九十五條 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1517/10/31</a:t>
            </a:r>
          </a:p>
          <a:p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唯獨基督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海德堡辯論 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1518/4/26</a:t>
            </a:r>
          </a:p>
          <a:p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唯獨信心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寺塔經歷 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1519/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一月</a:t>
            </a:r>
          </a:p>
          <a:p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唯獨聖經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沃木斯審判 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1521/4/18</a:t>
            </a:r>
          </a:p>
          <a:p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唯獨神榮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論意志的捆綁 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1525/</a:t>
            </a:r>
            <a:r>
              <a:rPr lang="zh-TW" altLang="en-US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十二月</a:t>
            </a:r>
          </a:p>
          <a:p>
            <a:pPr algn="just">
              <a:buNone/>
            </a:pP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itchFamily="2" charset="2"/>
              </a:rPr>
              <a:t>   </a:t>
            </a:r>
          </a:p>
          <a:p>
            <a:pPr algn="just">
              <a:buNone/>
            </a:pPr>
            <a:r>
              <a:rPr lang="en-US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這五個唯獨也是保羅發現的聖經救恩真理的歷程。我們也可以說﹐它們是五瓣保羅玫瑰啊﹗</a:t>
            </a:r>
            <a:endParaRPr lang="zh-TW" altLang="en-US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2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保羅新觀三箭</a:t>
            </a: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保羅新觀學者們六十年來前赴後繼﹐目的要將教會自古以來的救恩根基－稱義教義－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打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是糾正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。不易被福音派分辨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的原因是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若跟著他們的思維走﹐會覺得言之有理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E. P. Sanders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倡言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covenantal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nomism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盟約守法主義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幾乎巔覆了新約研究﹐它告訴你新約時代的猶太教不是靠行稱義﹐也是靠恩典稱義的。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D. A. Carson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等三人出版了一套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兩冊的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Justification and </a:t>
            </a:r>
            <a:r>
              <a:rPr lang="en-US" altLang="zh-TW" sz="4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Varigated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i="1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Nomism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Complexities of Second Temple Judaism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(2001)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Paradoxes of Paul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(2005).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卡森用了六百頁的辯駁﹐以事實指出桑得斯的錯謬來。</a:t>
            </a:r>
            <a:endParaRPr kumimoji="0" lang="zh-TW" altLang="en-US" sz="4000" dirty="0"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5652"/>
            <a:ext cx="3057063" cy="30723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1" y="3785652"/>
            <a:ext cx="3066806" cy="30668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57063" y="4114800"/>
            <a:ext cx="2999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D. A. Carson</a:t>
            </a:r>
          </a:p>
          <a:p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E. P. Sanders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最大的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罩門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在解經學﹐他們可說是全然廢除以經解經的基本原則。他們用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所詮釋的新約拉比主義作為基準﹐來詮釋新約的啟示。經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這樣的解說﹐新約當然走樣了。陸蘇河教授在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年出版了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解經有路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﹐提出解經六口訣﹐易記好用﹕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上下文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體裁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背景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漸啟明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一貫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要清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的解經技巧一言以蔽之﹐先畫靶﹑再射箭。這些年來，他們先後射出三支箭，在教會界頗奏效的。我們來看他們是怎樣解構因信稱義的宗改根基。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的三支箭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基督教除罪化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盟約包裝稱義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信心非個人化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52800"/>
            <a:ext cx="5638800" cy="35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除罪化打前鋒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史天達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Krister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Stendahl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1921~2008)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是瑞典神學家與新約學者。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1954~84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哈佛教新約。身為路德派傳道人﹐卻處心積慮要打掉因信稱義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教義。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1963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年寫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頁論文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“The 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Apostle Paul and the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Introspective Conscience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of the West.”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當年七月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哈佛神學院學報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刊載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47" y="2508379"/>
            <a:ext cx="3734954" cy="43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他認為西方教會最大的難處就是罪疚感﹐其根源是奧古斯丁錯解了保羅﹐又傳給了路德﹐又貫注到整個宗改的傳統內。論文標題一看就知道他想說什麼。他認為真保羅是在羅馬書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9-11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章裏﹐而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1-8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章。將猶太人的彌賽亞介紹給外邦人才是重中之重﹐將族群藩籬除去才是耶穌正典的「救贖」工作﹐救恩論不是保羅所關切的。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桑達士更干脆﹕「原罪或普世性罪惡的觀念﹐在大部份形式的猶太主義裏是找不到的。」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他所詮釋的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保羅還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救恩論嗎﹖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經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詮釋﹐新約變為政治神學了﹐族群和諧才是焦點﹐別用罪疚感扭曲福音。這是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學者們射出的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第一支箭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﹐將基督教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除罪化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﹐等於將正統教會解構。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稱義的「根基若毀壞﹐義人還能作什麼呢﹖」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11.3)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Stephen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Westerholm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保羅新舊觀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保羅新觀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偏差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二十世紀初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即浮現於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William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Wrede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Paulus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1904)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Albert Schweitzer 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The Mysticism of </a:t>
            </a:r>
          </a:p>
          <a:p>
            <a:pPr algn="just"/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Paul the </a:t>
            </a:r>
          </a:p>
          <a:p>
            <a:pPr algn="just"/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Apostle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1906, 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1931)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68142"/>
            <a:ext cx="2248594" cy="35570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2281"/>
            <a:ext cx="4038601" cy="48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盟約包裝稱義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理論大師非桑達士莫屬。宋尚節的校友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紐約協和博士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(1966)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McMaster (1966~84), Oxford and Queen’s (1984~90), Duke (1990~2005)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教學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最著名作品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Paul and Palestinian Judaism: A Comparison of Patterns of Religions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(1977)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﹐創造盟約守法主義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(covenantal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nomism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概念﹐來破解兩千年來的基督教神學﹗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用盟約論重新包裝保羅﹕拉比主義並非靠行為稱義﹐守安息日﹑行割禮等不過是猶太主義的界限標誌而已﹐藉此以顯明他們是選民。他們也是講恩典的﹐保羅這點和他們一樣﹐兩者不同處只在於「耶穌真的是彌賽亞﹐改變的核心是基督論。」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在這樣的氛圍下﹐「稱義不再是罪人找到施恩的神﹐而是外邦人得以成為神的百姓的條件。」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他所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定義的保羅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界限標誌也改變了﹐這是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和猶太教翻臉的原因。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稱義成為政治神學的詞彙了﹐不再與救恩有關。明顯的﹐保羅新觀是去救恩化的。</a:t>
            </a: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信心非個人化</a:t>
            </a: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學者們十分擅長於畫靶射箭。保羅書信共有七處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ίστεως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Ἰησοῦ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Χριστου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(faith of Jesus Christ)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的詞彙﹕加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x2, 3.22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3.22, 26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﹐腓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們認為耶穌基督乃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主詞性的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所有格﹐而且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ίστις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一字可有二解﹕信心或信實。不論你採那種解釋﹐它都是耶穌基督的信心或信實﹐而非信徒者。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διὰ πίστεως Ἰησοῦ Χριστου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through faith of Jesus Christ</a:t>
            </a: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through faith </a:t>
            </a:r>
            <a:r>
              <a:rPr kumimoji="0"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in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Jesus Christ</a:t>
            </a: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信耶穌基督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或者</a:t>
            </a:r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kumimoji="0"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through the faith/ faithfulness </a:t>
            </a:r>
          </a:p>
          <a:p>
            <a:pPr algn="ctr"/>
            <a:r>
              <a:rPr kumimoji="0"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of</a:t>
            </a:r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Jesus Christ</a:t>
            </a: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藉著耶穌基督的信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Richard N.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Longenecker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就採「信實」的解意。他的根據是羅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提及神的信實﹐羅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提及亞伯拉罕的信心。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KJV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譯者在以上七處經文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採取字面譯法﹐譯為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faith of Jesus Christ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﹐他認為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譯法等於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﹐該信心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信實是耶穌基督的。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Richard N.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Longenecker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說：</a:t>
            </a:r>
            <a:endParaRPr lang="en-US" altLang="zh-TW" sz="4000" dirty="0"/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如此在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三處﹐藉著使用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π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ίστεως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Ἰησοῦ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Χριστου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﹐保羅妥善地平衡基督教信仰客觀的根基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耶穌基督的信心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信實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﹐與人類需有的主觀的回應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因信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的「加給一切相信的人」﹐加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3.22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的「歸給那信的人」﹐以及腓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「因信神而來的義」。這在保羅的語彙裏並非只是多餘累贅之事﹐如許多人所以為的﹐而是他嘗試要為基督教的靈命﹐設下客觀與主觀兩者的基礎。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宗改的「因信稱義」至此大概壽終正寢了。稱義已不是救恩論議題﹐而是教會論者。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已成功解構宗改旌旗了。他們所關切的是政治神學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族群和諧﹐而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。彌賽亞還是大有用場的﹐因為祂要提供人們進入盟約的「救贖」﹕藉著祂向父神守約的信實﹐為我們贏取「救恩」。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Longenecker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給人留下一口「信心」之氣﹐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來說信什麼呢﹖不過就是人向著盟約的「信實」而已。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稱義引入合一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(2.19-20)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解釋前面的句子﹔它也是過渡﹐進入第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20-21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節另一番境界。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標楷體"/>
              <a:ea typeface="標楷體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已與基督同死</a:t>
            </a:r>
            <a:endParaRPr lang="en-US" altLang="zh-TW" sz="4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(2.20a)</a:t>
            </a: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2.20a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解釋第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的「死」。這死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非同小可﹐乃是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與主同死的死。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40" y="2819400"/>
            <a:ext cx="486532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72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帶來復活，與常見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不同。一般的死﹐一了百了﹔但基督的死卻不是﹐祂復活了﹐死亡不能拘禁祂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2.24)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﹐祂以大能顯明是神的兒子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1.4)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4000" dirty="0"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86" y="0"/>
            <a:ext cx="439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他們影響半世紀以後的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保羅新觀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學者的許多觀點﹐譬如說﹕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信心的去個人化﹑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稱義為中心扭曲了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保羅思想﹑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將罪惡推給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靈界﹑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救恩的參與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比算給重要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等等。</a:t>
            </a:r>
            <a:endParaRPr kumimoji="0" lang="zh-TW" altLang="en-US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88" y="2819400"/>
            <a:ext cx="2795807" cy="402058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95" y="1296190"/>
            <a:ext cx="3399605" cy="5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基督的死還有一奇特點﹐祂「藉著死敗壞那掌死權的﹑就是魔鬼」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2.14)﹐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隨從他的「執政的﹑掌權的」也都被神俘擄了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當主死時﹐這世俗的權勢也被釘死了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﹐約壹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5.19)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至於罪惡和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權勢﹐基督的死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解決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19.30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﹐西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2.13-14)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罪惡﹑世俗﹑鬼魔三大仇敵﹐在主死時一併解決了。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23949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這樣我們明白了﹐與主同死時﹐我們也承受祂的死亡所帶來的福祉。與主同死帶來與主同活﹐這就引領我們進入了一個新境界﹕與主合一。這是可經歷的。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Paul Chang\Pictures\Christ-Resurrection\00 Resurrection of Jesus\Rise to Power by Benjamin West at St. George Church, Barbados (cop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-31448"/>
            <a:ext cx="4876800" cy="68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我向律法死了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(2.19)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為什麼有的基督徒這麼在乎猶太主義者的同儕壓力呢﹖壓力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是好事﹐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等於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測試我們的信仰堅定否。真基督徒對於「行律法稱義」者的挑戰﹐能接受到什麼程度呢﹖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其實保羅在前面的危機中﹐對巴拿巴也隨夥裝假感到十分傷心﹐所以他說了「甚至連巴拿巴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」云云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(2.13)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怎麼戰鬥呢﹖聖經的答案是不用鬥﹐因為當主死時﹐我們與祂同死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包括向律法而死。與主同活而再活過來時﹐新權柄已換了﹐律法不再是權柄﹐主才是。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守安息日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飲食法規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行割禮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章﹐林前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8-10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﹐在當時確實帶來困擾﹐不知何去何從。對保羅言﹐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是最好的答案﹕權柄換了﹐不再是律法﹐而是復活的主。我向律法死了﹐它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奈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﹖但我向主活了﹐祂是我新生活的規範。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因信基督而活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(2.20)</a:t>
            </a: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這段有兩長句﹐第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節。前者說明稱義的教義﹐而後者說明與主合一的經歷。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說明基督徒怎樣活著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ζάω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﹐這鑰字出現四次﹐第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有一次。第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節也出現一次﹐「行事」應譯做「生活」。彼得為什麼出問題﹐就是因為他沒有按新生活的款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式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而生活。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2.20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共有四個「活著」﹐都是現在式。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神的兒女要先肯定一件大事﹐就是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基督在我們裏面活著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。主升天了﹐這是信仰﹔但主活我心﹐這是經歷﹐太新鮮了﹑太寶貴了。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現在式說明它是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天天時刻的經歷。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你這樣地感受到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祂的同在嗎﹖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28.30)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29" y="3124200"/>
            <a:ext cx="4953371" cy="37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詩歌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主活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i="1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He Lives!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的副歌寫得多好﹕</a:t>
            </a:r>
          </a:p>
          <a:p>
            <a:pPr algn="just"/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主活主活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祂今仍然活著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與我交談與我同行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生命窄路同過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主活主活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救恩臨到萬民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你問我怎知主活著 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祂活在我心</a:t>
            </a:r>
          </a:p>
        </p:txBody>
      </p:sp>
      <p:pic>
        <p:nvPicPr>
          <p:cNvPr id="8194" name="Picture 2" descr="C:\Users\Paul Chang\Pictures\Christ-Resurrection\00 Resurrection of Jesus\Resurrection of Christ (detail) by Matthias Grünewald 1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16231"/>
            <a:ext cx="4330931" cy="60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信神的兒子而活﹐因信而活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1.17)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處心積慮地要把活潑的信心搓掉﹐千萬別中計。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將信仰政治化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社區化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教團化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非個人化﹐所以屬靈的信心一定要改造掉。</a:t>
            </a: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信生活者定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仰賴神的話﹐順服神的引導。神帶領我們走一條又新又活的路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未曾知曉。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38311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十架常活劃在我們眼前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﹐因此我們會說﹐「祂是愛我﹐為我捨己。」這愛是十架上闊長深高的愛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3.18)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﹐一次給了我們﹐卻讓我們一生直到永遠去品嚐它。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Paul Chang\Pictures\Christ-Passion\13 Crucifixion of Christ\The Crucifixion by Matthias Grünewald 1523~24 at Staatliche Kunsthalle, Karlsruhe, 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87" y="0"/>
            <a:ext cx="531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如今仍在肉身活著﹐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前迥然不同。在肉身裏活著﹐我們必須承認它仍有試探和挑戰。這是正統信仰和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NPP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的分野﹐因為從</a:t>
            </a:r>
            <a:r>
              <a:rPr lang="el-GR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1963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年史天達寫了那篇著名論文起﹐就說明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人論和聖經啟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示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很不相同﹐他們十分不願承認人有罪性掙扎﹐像奧古斯丁坦誠的見證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樣。他們否認﹐就像有人面對新冠病毒說沒事沒事。請問結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果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會怎樣呢？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保羅清楚知道在肉身活著之不易﹐因此他說他要</a:t>
            </a:r>
            <a:r>
              <a:rPr lang="zh-TW" altLang="zh-TW" sz="40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憑信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基督而活。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稱義乃主旋律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(2.15-17)</a:t>
            </a: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起進入本卷深水區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2.15-21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是保羅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話的一部份﹐還是與之有別呢﹖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「他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可能摘要了他對彼得的責備﹐從而拓探其涵意﹔於是乎從個人的遭遇﹐很平順地進入普遍性的原則。」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r"/>
            <a:r>
              <a:rPr kumimoji="0"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-- F. F. Bruce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1200" y="3581400"/>
            <a:ext cx="3352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Joseph and Potiphar's Wife</a:t>
            </a:r>
            <a:r>
              <a:rPr kumimoji="0"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by Guido Reni 1631</a:t>
            </a:r>
            <a:endParaRPr kumimoji="0"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Paul Chang\Pictures\Genesis-Joseph\Potiphar's Wife\Joseph and Potiphar's Wife by Guido Reni 1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8"/>
            <a:ext cx="5791200" cy="68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節講到向神活著。律法不再是權威﹐神是嶄新惟一的權威。這一個活著牽涉到第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節的活著。律法有三部份﹕道德律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儀禮律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民法。基督成為律法的新權威與真詮釋者﹐因此當我們聆聽祂時﹐道德律的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義就藉我們活出來了。教會若都向神活著﹐伊甸園就會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現在我們的社區。這是主禱文的內容。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4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下頁</a:t>
            </a:r>
            <a:r>
              <a:rPr kumimoji="0"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600" i="1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Landscape with Noah, Offering a Sacrifice of Gratitude</a:t>
            </a:r>
            <a:r>
              <a:rPr kumimoji="0"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kumimoji="0"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by Joseph Anton Koch c. 1803</a:t>
            </a:r>
            <a:endParaRPr kumimoji="0" lang="zh-TW" altLang="en-US" sz="36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ul Chang\Pictures\Genesis-4~11\Noah\Landscape with Noah, Offering a Sacrifice of Gratitude by Joseph Anton Koch c. 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4"/>
            <a:ext cx="9144000" cy="68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6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恩典因信得勝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(2.21)</a:t>
            </a:r>
            <a:endParaRPr lang="zh-TW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節等於宣告「罪在那裏顯多﹐恩典就更顯多了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恩典藉著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義作王﹐叫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得永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5.20-21)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C:\Users\Paul Chang\Pictures\Christ-Parables\Simon's Feast &amp; 2 Debtors\Christ In The House Of Simon The Pharisee Painting by Philippe de Champaig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45" y="1905000"/>
            <a:ext cx="616556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最近疫情肆虐﹐但是聖靈在教會的工作沒有停止。我聽到了舒紅軍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﹑牛敏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希伯來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﹑蘇倩卿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和平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與曾強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分享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﹐他們共同見證恩典因信勝利。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aul Chang\Pictures\Christ-Parables\Simon's Feast &amp; 2 Debtors\Christ_in_the_House_of_Simon_the_Pharisee by Luca_Signorelli at National_Gallery_of_Ire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8136"/>
            <a:ext cx="9144000" cy="27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路德在罪中掙扎時﹐總是感受不到什麼是神的恩典。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Johann von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Staupitz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身為他的業師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總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不得要領﹐帶領他嚐到主恩的滋味。有一次當路德又在靈裏與自己摔跤時﹐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Staupitz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就忍不住說他﹐「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Martin,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你索性去犯罪吧。去犯一次罪﹐大膽去犯一次罪﹐一次就好。你犯罪後再來到主的施恩座前懇求赦免﹐那時你就會領略什麼叫做神的恩典了。」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當然﹐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Dr. 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Staupitz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沒有真叫路德去犯罪﹐路德也沒有此賊膽。但有一點是真的﹐路德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從此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領會了什麼是恩典凱歌高唱了。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09800"/>
            <a:ext cx="4953000" cy="27736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4160"/>
            <a:ext cx="289560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2.15-21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涵蓋兩個有關連的主題﹕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(15-18)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﹐與主合一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(19-21)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史懷哲的抱怨有幾分是對的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短短的幾節經文裏﹐就看到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算給的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imputational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參與的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dirty="0" err="1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impartational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合一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連結在一起﹐不可分。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稱義是與主合一絕不可缺的根基﹐與主合一則是稱義必然的屬靈經驗。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最佳教義陳述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生來的猶太人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vs. 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有罪的外邦人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冗長的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句是共軛的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簡化為﹕「我們是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簡化為﹕「我們我們也信入了基督﹐使我們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稱義。」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兩句可濃縮為﹕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我們即使是猶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太人﹐也是因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信基督而稱義。</a:t>
            </a: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這是福音﹗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5" y="3810000"/>
            <a:ext cx="5442855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保羅上聖城參加大會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(49)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﹐記載徒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15.1-35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2.1-10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。大會上一方要守住「福音的真理」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2.5, 14)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﹐另一方要外邦信徒受割禮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15.1, 5)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﹐或說「因行律法稱義」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2.16)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什麼是福音或福音的真理呢﹖徒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15.11</a:t>
            </a: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簡潔地表述為﹐「我們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得救乃是因主耶穌的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恩﹐和他們一樣﹐這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是我們所信的。」</a:t>
            </a:r>
            <a:endParaRPr kumimoji="0"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Acts\Council of Jerusalem\Council of Jerusa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795798"/>
            <a:ext cx="4082935" cy="30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1281</TotalTime>
  <Words>6580</Words>
  <Application>Microsoft Office PowerPoint</Application>
  <PresentationFormat>On-screen Show (4:3)</PresentationFormat>
  <Paragraphs>305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DFKai-SB</vt:lpstr>
      <vt:lpstr>DFKai-SB</vt:lpstr>
      <vt:lpstr>DFLiShuW5-B5</vt:lpstr>
      <vt:lpstr>Arial</vt:lpstr>
      <vt:lpstr>Arial Narrow</vt:lpstr>
      <vt:lpstr>Times New Roman</vt:lpstr>
      <vt:lpstr>Wingdings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Kai Wu</cp:lastModifiedBy>
  <cp:revision>252</cp:revision>
  <dcterms:created xsi:type="dcterms:W3CDTF">2014-01-10T15:01:01Z</dcterms:created>
  <dcterms:modified xsi:type="dcterms:W3CDTF">2020-04-05T13:33:55Z</dcterms:modified>
</cp:coreProperties>
</file>