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91257" r:id="rId1"/>
    <p:sldMasterId id="2147491269" r:id="rId2"/>
    <p:sldMasterId id="2147491293" r:id="rId3"/>
    <p:sldMasterId id="2147500207" r:id="rId4"/>
    <p:sldMasterId id="2147500724" r:id="rId5"/>
    <p:sldMasterId id="2147500736" r:id="rId6"/>
    <p:sldMasterId id="2147500748" r:id="rId7"/>
    <p:sldMasterId id="2147500760" r:id="rId8"/>
    <p:sldMasterId id="2147500773" r:id="rId9"/>
    <p:sldMasterId id="2147500786" r:id="rId10"/>
    <p:sldMasterId id="2147500798" r:id="rId11"/>
  </p:sldMasterIdLst>
  <p:notesMasterIdLst>
    <p:notesMasterId r:id="rId36"/>
  </p:notesMasterIdLst>
  <p:sldIdLst>
    <p:sldId id="786" r:id="rId12"/>
    <p:sldId id="18958" r:id="rId13"/>
    <p:sldId id="18973" r:id="rId14"/>
    <p:sldId id="18971" r:id="rId15"/>
    <p:sldId id="18954" r:id="rId16"/>
    <p:sldId id="18450" r:id="rId17"/>
    <p:sldId id="18975" r:id="rId18"/>
    <p:sldId id="18955" r:id="rId19"/>
    <p:sldId id="18945" r:id="rId20"/>
    <p:sldId id="18935" r:id="rId21"/>
    <p:sldId id="18974" r:id="rId22"/>
    <p:sldId id="18972" r:id="rId23"/>
    <p:sldId id="18940" r:id="rId24"/>
    <p:sldId id="18936" r:id="rId25"/>
    <p:sldId id="18970" r:id="rId26"/>
    <p:sldId id="18937" r:id="rId27"/>
    <p:sldId id="18938" r:id="rId28"/>
    <p:sldId id="18964" r:id="rId29"/>
    <p:sldId id="18965" r:id="rId30"/>
    <p:sldId id="18780" r:id="rId31"/>
    <p:sldId id="18941" r:id="rId32"/>
    <p:sldId id="18966" r:id="rId33"/>
    <p:sldId id="17899" r:id="rId34"/>
    <p:sldId id="18979" r:id="rId3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44B405-127E-47FB-8F6D-54D7E2C43351}">
          <p14:sldIdLst>
            <p14:sldId id="786"/>
            <p14:sldId id="18958"/>
            <p14:sldId id="18973"/>
            <p14:sldId id="18971"/>
            <p14:sldId id="18954"/>
            <p14:sldId id="18450"/>
            <p14:sldId id="18975"/>
            <p14:sldId id="18955"/>
            <p14:sldId id="18945"/>
            <p14:sldId id="18935"/>
            <p14:sldId id="18974"/>
            <p14:sldId id="18972"/>
            <p14:sldId id="18940"/>
            <p14:sldId id="18936"/>
            <p14:sldId id="18970"/>
            <p14:sldId id="18937"/>
            <p14:sldId id="18938"/>
            <p14:sldId id="18964"/>
            <p14:sldId id="18965"/>
            <p14:sldId id="18780"/>
            <p14:sldId id="18941"/>
            <p14:sldId id="18966"/>
            <p14:sldId id="17899"/>
            <p14:sldId id="189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CCN Office" initials="AO" lastIdx="159" clrIdx="0"/>
  <p:cmAuthor id="1" name="Richard Matthews" initials="RM" lastIdx="1" clrIdx="1">
    <p:extLst>
      <p:ext uri="{19B8F6BF-5375-455C-9EA6-DF929625EA0E}">
        <p15:presenceInfo xmlns:p15="http://schemas.microsoft.com/office/powerpoint/2012/main" userId="da1d223d9eaba8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310A"/>
    <a:srgbClr val="FFFF00"/>
    <a:srgbClr val="BF1301"/>
    <a:srgbClr val="9751CB"/>
    <a:srgbClr val="C198E0"/>
    <a:srgbClr val="0000FF"/>
    <a:srgbClr val="DAD4D7"/>
    <a:srgbClr val="DAC2EC"/>
    <a:srgbClr val="220272"/>
    <a:srgbClr val="648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3" autoAdjust="0"/>
    <p:restoredTop sz="91224" autoAdjust="0"/>
  </p:normalViewPr>
  <p:slideViewPr>
    <p:cSldViewPr>
      <p:cViewPr varScale="1">
        <p:scale>
          <a:sx n="127" d="100"/>
          <a:sy n="127" d="100"/>
        </p:scale>
        <p:origin x="11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38"/>
    </p:cViewPr>
  </p:outlineViewPr>
  <p:notesTextViewPr>
    <p:cViewPr>
      <p:scale>
        <a:sx n="88" d="100"/>
        <a:sy n="88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8CC25D-5EC3-4666-9C28-B7F0874345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6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成都停电聚会；新成立的西北基督教会</a:t>
            </a:r>
            <a:r>
              <a:rPr lang="en-US" altLang="zh-CN" dirty="0"/>
              <a:t>7</a:t>
            </a:r>
            <a:r>
              <a:rPr lang="zh-CN" altLang="en-US" dirty="0"/>
              <a:t>个人（</a:t>
            </a:r>
            <a:r>
              <a:rPr lang="en-US" altLang="zh-CN" dirty="0"/>
              <a:t>5</a:t>
            </a:r>
            <a:r>
              <a:rPr lang="zh-CN" altLang="en-US" dirty="0"/>
              <a:t>大</a:t>
            </a:r>
            <a:r>
              <a:rPr lang="en-US" altLang="zh-CN" dirty="0"/>
              <a:t>+2</a:t>
            </a:r>
            <a:r>
              <a:rPr lang="zh-CN" altLang="en-US" dirty="0"/>
              <a:t>孩子）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过去三个主日，齐，张，黄，给了我们非常丰富神的话，神的平安，神的安慰，圣灵带来继续奔跑天路的的力量，属灵的宴席，如同龙虾牛排，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「危难中的平安」：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深知神永远作王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深知神永远爱他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深知神旨意美好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深知神垂听祷告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今天只是盛宴後的甜点。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本周金句 约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51</a:t>
            </a:r>
            <a:r>
              <a:rPr lang="zh-CN" altLang="en-US" dirty="0"/>
              <a:t>神的使者</a:t>
            </a:r>
            <a:r>
              <a:rPr lang="en-US" altLang="zh-CN" dirty="0"/>
              <a:t>=</a:t>
            </a:r>
            <a:r>
              <a:rPr lang="zh-CN" altLang="en-US" dirty="0"/>
              <a:t>耶和华神使者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E6E88-9C54-4110-80BD-B4098B31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915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E6E88-9C54-4110-80BD-B4098B31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95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躲避哥哥以扫杀害的计划，逃离家乡，避难他乡，孤独无助，不知前路，此次离家还有回来的可能？不认识父亲的神，一生（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147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岁）活在追求自己所看重的，需要当中。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雅各一生的五个阶段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出生到离家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0-77			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满脑子心机与欺骗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77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在舅舅家，服事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年，娶妻（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房）生子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77-97	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与舅舅勾心斗角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在迦南到约瑟被卖（雅各被骗，约瑟被动物杀了）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97-108	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家庭不和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11-12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雅各下埃及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108-130			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预备悲悲惨惨下阴间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17-18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雅各去世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147			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活出生命成熟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E6E88-9C54-4110-80BD-B4098B31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996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E6E88-9C54-4110-80BD-B4098B31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60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神主动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Matthew Henry reminds us: “Whom God loves he never leaves.”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Mat_8:11 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我又告诉你们，从东从西，将有许多人来，在天国里与亚伯拉罕、以撒、雅各一同坐席；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2Co_1:20 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神的应许，不论有多少，在基督都是是的。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「同在」──有神伴隨，免於孤單。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「保佑」──有神護庇，免於遭害。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「領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歸回」──有神帶領，免於迷途。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「不離棄」──有神保證，免於被棄。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「直到成全」──有神應許，免於失望。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E6E88-9C54-4110-80BD-B4098B31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339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以马内利见主面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保守直到世界的末了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耶稣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保守不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灭亡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Joh_17:12  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我与他们同在的时候，因你所赐给我的名保守了他们，我也护卫了他们；其中除了那灭亡之子，没有一个灭亡的，好叫经上的话得应验。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进窄门走小路到永生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耶稣引入他羊圈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Joh_10:1  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「我实实在在的告诉你们，人进羊圈，不从门进去，倒从别处爬进去，那人就是贼，就是强盗。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看门的就给他开门；羊也听他的声音。他按著名叫自己的羊，把羊领出来。 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耶稣不撇为孤儿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Joh_14:18  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我不撇下你们为孤儿，我必到你们这里来。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耶稣再来回天家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Joh 14:2b 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我去原是为你们预备地方去。 </a:t>
            </a:r>
          </a:p>
          <a:p>
            <a:pPr rtl="0"/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 14:3  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我若去为你们预备了地方，就必再来接你们到我那里去，我在那里，叫你们也在那里。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B9EFB-B6E6-4844-8158-822599073938}" type="slidenum">
              <a:rPr kumimoji="1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474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E6E88-9C54-4110-80BD-B4098B31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240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E6E88-9C54-4110-80BD-B4098B31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37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B9EFB-B6E6-4844-8158-822599073938}" type="slidenum">
              <a:rPr kumimoji="1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275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B9EFB-B6E6-4844-8158-822599073938}" type="slidenum">
              <a:rPr kumimoji="1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292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我实实在在的告诉你们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只在约翰福音，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B9EFB-B6E6-4844-8158-822599073938}" type="slidenum">
              <a:rPr kumimoji="1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77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大卫耶西的第八个儿子也是小儿子，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(c. 10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生在伯利恒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- 970 BCE)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10-13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受撒母耳膏为王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有恶魔从耶和华来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扰乱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扫罗王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大卫弹琴，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侍立在扫罗面前。扫罗甚喜爱他，他就作了扫罗拿兵器的人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(1sam16)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15-17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少年时打死非利士人歌利亚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(1sam17)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17-20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约拿单爱大卫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作扫罗王的战事长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「扫罗杀死千千，大卫杀死万万。」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扫罗甚发怒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怒视大卫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扫罗许配女儿（大，米甲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藉非利士人的手害大卫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扫罗常作大卫的仇敌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扫罗怒视大卫，开始想杀大卫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扫罗两次用枪齿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1010 to 1002 B.C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作犹大的王，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1002 to 970 B.C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作以色列的王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新冠病毒（诗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91:3b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他必救你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毒害的瘟疫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四围：耶和华在约伯四面圈上篱笆围护他和他的家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诗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91:5 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你必不怕黑夜的惊骇，或是白日飞的箭，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有一人随便开弓，恰巧射入以色列王亚哈的甲缝里。（没有躺枪）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E6E88-9C54-4110-80BD-B4098B31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926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B9EFB-B6E6-4844-8158-822599073938}" type="slidenum">
              <a:rPr kumimoji="1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400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E6E88-9C54-4110-80BD-B4098B31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821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>
              <a:defRPr/>
            </a:pP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</a:rPr>
              <a:t>以下是神人摩西在未死之先为以色列人 所祝的福</a:t>
            </a:r>
            <a:r>
              <a:rPr lang="en-US" altLang="zh-CN" sz="1200" dirty="0">
                <a:latin typeface="SimSun" panose="02010600030101010101" pitchFamily="2" charset="-122"/>
                <a:ea typeface="SimSun" panose="02010600030101010101" pitchFamily="2" charset="-122"/>
              </a:rPr>
              <a:t>:…</a:t>
            </a:r>
            <a:r>
              <a:rPr lang="zh-CN" altLang="en-US" sz="1200" dirty="0">
                <a:latin typeface="SimSun" panose="02010600030101010101" pitchFamily="2" charset="-122"/>
                <a:ea typeface="SimSun" panose="02010600030101010101" pitchFamily="2" charset="-122"/>
              </a:rPr>
              <a:t>论亚设说：</a:t>
            </a:r>
            <a:endParaRPr lang="en-US" altLang="zh-CN" sz="12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信仰的大公的但建立在个人与神之间的关系如旧约时：我是亚伯拉罕的神，我是以撒的神，我是雅各的神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E6E88-9C54-4110-80BD-B4098B31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24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E6E88-9C54-4110-80BD-B4098B31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369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耶稣</a:t>
            </a:r>
            <a:r>
              <a:rPr lang="zh-TW" altLang="en-US" sz="1200" dirty="0">
                <a:solidFill>
                  <a:srgbClr val="333333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傳道</a:t>
            </a:r>
            <a:r>
              <a:rPr lang="zh-CN" altLang="en-US" sz="1200" dirty="0">
                <a:solidFill>
                  <a:srgbClr val="333333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的三年半有两周有特别的记载</a:t>
            </a:r>
            <a:endParaRPr lang="en-US" altLang="zh-CN" sz="1200" dirty="0">
              <a:solidFill>
                <a:srgbClr val="333333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CN" altLang="en-US" sz="1200" dirty="0">
                <a:solidFill>
                  <a:srgbClr val="333333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最多的是耶稣最後的一周，骑驴进耶路撒冷，洁净圣殿，最后的教训，设立圣餐，被买，受审，头戴荆棘冠，鞭打，定十字架，断气，被放在约瑟的新坟裏，第三天，也就是主日的清晨，复活战胜了死亡。</a:t>
            </a:r>
            <a:endParaRPr lang="en-US" altLang="zh-CN" sz="1200" dirty="0">
              <a:solidFill>
                <a:srgbClr val="333333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third of Matthew, from Matthew 21-28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third of Mark, from Mark 11-16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quarter of Luke, from Luke 19-24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half of John, from John 12-20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B9EFB-B6E6-4844-8158-822599073938}" type="slidenum">
              <a:rPr kumimoji="1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46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所有的门徒都是北方加利利人，除了加略人猶大是南方人。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安得烈和腓利是希腊名字，没有希伯来名字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多马有亚兰（类似希伯来）名字，也有希腊名字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B9EFB-B6E6-4844-8158-822599073938}" type="slidenum">
              <a:rPr kumimoji="1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21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E6E88-9C54-4110-80BD-B4098B31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327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花果树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 tree,G4808	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3:13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诡诈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4:4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坐在自己葡萄树下和无花果树下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，无人惊吓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以色列的余民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remnantH7611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，弥赛亚国度的开始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E6E88-9C54-4110-80BD-B4098B31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162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EB9EFB-B6E6-4844-8158-822599073938}" type="slidenum">
              <a:rPr kumimoji="1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40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8C20-9584-440E-B9AD-D752FCF90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EB08-7C56-48EE-A3FE-3021B08E6D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0112-3685-4F36-A121-8CE9F425467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21661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D3142-A991-4AD3-9589-9D63571F90A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06918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0CAD-DA04-4C9E-820B-67D29B2492C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55093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2995-8D2F-4BC0-808A-513F2E3A22F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24610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99895-1F38-48FF-B744-1979B8FEA81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89064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C878-DA68-4B23-96C7-AE92F5913E3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47283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52735-E400-4F93-8FEF-4EEC73A00D4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94485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62982-6A84-4F95-8871-9C25077534C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63895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68C01-3D82-432E-98A4-33F9E19B340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526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imSun" panose="02010600030101010101" pitchFamily="2" charset="-122"/>
                <a:ea typeface="SimSun" panose="02010600030101010101" pitchFamily="2" charset="-122"/>
              </a:defRPr>
            </a:lvl1pPr>
            <a:lvl2pPr>
              <a:defRPr>
                <a:latin typeface="SimSun" panose="02010600030101010101" pitchFamily="2" charset="-122"/>
                <a:ea typeface="SimSun" panose="02010600030101010101" pitchFamily="2" charset="-122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64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7B6E5E6-C0AC-4389-B78F-7DEDC6E9B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C920A-8EAF-43F9-B7CF-295F6EAFCC8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774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66955-C3F0-46E3-82E9-78D2BA1BE2E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613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C9758-D658-4F29-BE37-B9BA83186DD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640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6DA5B-F37F-45B5-9CE3-E93E74C8F38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979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292C0-FFCA-4B1B-A84A-01CF0FFAAD0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963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0285C-57C4-4CB4-9F26-1FF4E14B66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556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D641F-26D9-4128-B79D-3F4AB05C3F8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953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C6F38-6C33-4233-A8F9-1A71F8B0F1A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395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1B233-F4EF-4E36-AAC7-3E24B1B4EB7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896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4B449-A50F-4ADB-BD36-68C241E13E9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8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63960AC-5E65-46C9-B305-DCD2B1C21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C91567B-A1AF-44C9-9725-A60FB5337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17E9063-BB6B-45D8-9044-FA4061CBA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F42F57EA-EAB0-4FD2-B63A-9959931EC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8E4CEA30-2B5B-4742-A25F-C438C2AA0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6DE54AD-73CB-4ED1-8564-0D4E2DFFB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9F986A3D-0001-4EB8-84AA-45396CF42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871D805-9F84-47B2-A098-A15093233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BDA8C-C000-4CB4-A5C5-1BA966AFAE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139B32F-DC29-4DF6-AE65-A0816FA30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EFB553-6A01-4305-8CB7-7F727703E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1632B1-8A1E-4EA7-9E64-4C07FED0C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C4AECE-F35C-422F-B1B5-329719561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B3EBE1-DEAE-4CF3-A996-49A900A5E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22F93E-9F58-4F95-A889-D9CFF0477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53828D-1A9A-47A5-8748-2BF1B6A4B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D34616-F40F-4F7F-B29A-B1A7E22A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5E2545-3B11-456D-8EF7-6D41908F0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7C04F-88F5-47EA-9795-AED41E67C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E75A7-40F9-47DC-B853-E62A87879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E6491-951D-40B7-8D61-C4C57932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E2290-8A22-4673-8691-CB81E7E6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2E1FF-6ADA-422D-BEDE-95CCF431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7C517-83D4-4699-A2E2-68694DC97C5B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9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19493-8E26-49DC-BEE8-BE7F2E3766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B8F6-2B8D-4FA0-A1FF-3F3D6488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F6F14-9936-4CD9-AB65-C54952ED2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F99F8-42E8-43E5-BB8D-67E57AD7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007D4-213B-4AE4-8211-E17817C8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49DBF-D1C6-4B84-8FB6-5E2D4F41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68DC-8F41-40F6-8BBD-23305CBC811D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19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77B46-377B-423C-8453-AB8A88B4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ACFE3-C255-4515-810D-CDEBEF58B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FE4A6-633B-4539-9F91-9BE04A9A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66350-C587-40AB-A9CB-4FD15CBA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4B5D0-CB88-43CA-9311-0997C4BE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79B4-5BC3-4590-8BD1-592C3CB2E5DB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78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42D4-A91B-4070-BF72-DA088A68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E0A2-B3DD-45A9-A18E-443EB88C2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FFCE4-0A0D-426D-B5D5-8D9E83839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BF04F-6C31-4A12-A3F0-15A995A57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47E14-E09B-4043-8019-C108E82D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7D209-C1D3-4990-9CB7-E991B30D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1DE7-D1FB-4EC4-AB0D-0DE6B8328917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63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48792-65C0-4B74-A2ED-238CB921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37EA3-678F-4A3F-8FB6-3A1F71C7A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10F74-82BB-48DB-8054-9BA99A012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17BDE-55A0-4BB5-B4BE-D22054261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96205-918D-4F14-A9EB-64C68434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EC7D5-F11A-4BFF-B435-F5DA81CE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4E81AA-AC03-4DF2-975F-E3D55730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D964FC-30B9-4147-9FE5-E86AE3DD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7F45-5107-4B86-8EB6-4E2FC3D5DD4F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64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42F76-A22C-483C-9612-B765BCC0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DC3B0-417A-47E9-A6D4-710828688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0416C-4A13-464F-A0FF-3716AFAC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1C941-5EB1-4B86-9159-96D960F5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239E-5ACD-4BE9-8620-0A79AA2E46F0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19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F12CF-6415-4622-A957-EC6B962D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7722A-161F-422A-A0CC-25D8E46D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B4CFD-90DD-44EF-8CCC-F972F066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5F33-2919-4710-9A6F-BEC039EEABF6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49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827C-59DD-40F4-B787-E1E030D07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DBECC-59B1-43E2-945B-1C142DF69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66754-6FE7-4616-A999-0A981EDA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5F843-0C46-477B-8436-C10E62A0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0F042-5B78-4817-BF68-CF7BE95DC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ADBCC-CE9B-4D78-92EC-0E77A28F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B949-0215-4BEF-B413-FA4153F9C0D3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44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55CAD-F020-4DD3-941C-186588B8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FA8768-7BB5-4EB2-8BF7-C3E48BDD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FE716-C204-4ED7-B5A1-F438BEE27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E43B2-1ACE-4FB5-ACB7-A8897485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466D4-BC06-4B34-BADE-91B9BAA3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41FF6-D105-4F61-B7F0-FF9AB913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ED61-77F6-4A08-AE78-8914AEC91AE3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68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E607-1903-4304-BD68-A4416BED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9DA5F-5DBF-45CE-902C-DA9E7C37F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D6574-EF61-4F04-B2EF-0FD9C291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88A8A-0AB3-405A-B2DF-66BC7C72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DC6C9-0FC5-4079-AC46-B959A08B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4F2B-34B7-4B16-A965-EE21466387A0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20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F8EE77-B3B3-4B06-B78B-9A859D1C0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D8D6-56B3-424E-ACF5-E8B0A0DDD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2793B-A5C9-48CE-9708-E9E80147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3FF0B-A24D-4FE2-B055-A5EAA2E8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F7FAD-7324-405F-9683-AB9473D7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33796-3420-424E-AF75-0B975532F714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4E96-3536-45F8-A670-97DBFD2222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2C7D8D9-43A2-46B1-A8F3-49AADC1F98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163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9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8B18B32-D786-41E2-8003-1D9A68153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233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43E8180-63AC-45D6-837C-6B4BB6267E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466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7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400C91D-06EB-4BC0-9F65-38A6E5F0A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493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AE11971-DD25-440E-92B1-403870E3D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8474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30D9D49-F0F9-465A-8777-63F1E7180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747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97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832CFC8-3335-4C9F-B12B-D9A53E858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8660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49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9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A359940-012C-46EF-8EFF-275797E75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699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48F4F57-8DC3-4CAF-B03B-C48A90FC5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403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DE5D0C9-7967-449C-8662-858561BE2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50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4117-ACA4-4E75-A07B-536B9C928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FC29702-7A21-4E25-AA8E-E4967E2DAF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6273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E0D9-8018-46D7-94C1-F5DDBFA70000}" type="datetime1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B6E8-9DCA-4C7D-A2BF-2A37DE97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89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C753-BDA0-46E7-B0E6-028887603285}" type="datetime1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B6E8-9DCA-4C7D-A2BF-2A37DE97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827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909-FB6E-4334-8B6C-51E2D6FF5D83}" type="datetime1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B6E8-9DCA-4C7D-A2BF-2A37DE97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240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8C11-786C-4BAD-B173-B5831DB9882D}" type="datetime1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B6E8-9DCA-4C7D-A2BF-2A37DE97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71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099B-EA28-4ED0-A33C-973349DDA8EA}" type="datetime1">
              <a:rPr lang="en-US" smtClean="0"/>
              <a:t>3/29/20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B6E8-9DCA-4C7D-A2BF-2A37DE97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55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BEAA-0AA4-4D54-AA18-4697B0CAE265}" type="datetime1">
              <a:rPr lang="en-US" smtClean="0"/>
              <a:t>3/29/20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B6E8-9DCA-4C7D-A2BF-2A37DE97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532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8917-3325-42A2-B97D-9343EF8BF045}" type="datetime1">
              <a:rPr lang="en-US" smtClean="0"/>
              <a:t>3/29/20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B6E8-9DCA-4C7D-A2BF-2A37DE97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45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9594F-E54E-42ED-A346-F21186F7DDDF}" type="datetime1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B6E8-9DCA-4C7D-A2BF-2A37DE97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377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5CF2-6A84-47CE-B6FA-C583DA9D9266}" type="datetime1">
              <a:rPr lang="en-US" smtClean="0"/>
              <a:t>3/29/20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B6E8-9DCA-4C7D-A2BF-2A37DE97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3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902C-6CD4-41E4-8039-85BE080DEE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1320-C1FC-4CF0-B228-8E8406BAF1B0}" type="datetime1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B6E8-9DCA-4C7D-A2BF-2A37DE97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12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E490-E1D8-4F05-B2E5-C7F0F211BC6A}" type="datetime1">
              <a:rPr lang="en-US" smtClean="0"/>
              <a:t>3/29/20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B6E8-9DCA-4C7D-A2BF-2A37DE97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950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8ECE4-5408-4084-9EF5-CE11A45215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7319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4EE2-4275-40A3-ACD9-E35B4CC6FA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8915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DBB3-CA7D-41A9-97A0-F7D3448789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536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66F6-D368-44F9-8EC6-C73AD4F48D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3756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E60-B4D6-4C3B-B1FD-E340BD72F2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6671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3817-404F-42F3-B6B7-75FEE88440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0944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B891-D772-422E-8478-88E2AFECAF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4953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789-A1F6-401B-83B7-1D5833A241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94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3358-99AD-46D2-A29D-984035714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2A05-EF5F-47CB-87BB-43B43F5903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0564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836F-8CC6-4FE8-A32A-7D657150C9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5874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7A2F-B310-4288-9C76-E8871AD0EC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574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68C01-3D82-432E-98A4-33F9E19B340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975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DEFF-E9D3-4DAC-91AE-77FF1BFB7BF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820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C920A-8EAF-43F9-B7CF-295F6EAFCC8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990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66955-C3F0-46E3-82E9-78D2BA1BE2E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185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C9758-D658-4F29-BE37-B9BA83186DD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067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6DA5B-F37F-45B5-9CE3-E93E74C8F38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477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292C0-FFCA-4B1B-A84A-01CF0FFAAD0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9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44277-36CD-4A4A-93C7-AC9566C9F5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0285C-57C4-4CB4-9F26-1FF4E14B66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073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D641F-26D9-4128-B79D-3F4AB05C3F8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635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C6F38-6C33-4233-A8F9-1A71F8B0F1A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416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1B233-F4EF-4E36-AAC7-3E24B1B4EB7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346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4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4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4B449-A50F-4ADB-BD36-68C241E13E9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674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D9ABE-06F9-4445-AF71-D0843D647C7B}" type="datetime1">
              <a:rPr lang="en-US" altLang="zh-TW" smtClean="0">
                <a:solidFill>
                  <a:srgbClr val="000000"/>
                </a:solidFill>
              </a:rPr>
              <a:t>3/29/20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68C01-3D82-432E-98A4-33F9E19B340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578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02101-9361-461F-898B-3C339CE01C88}" type="datetime1">
              <a:rPr lang="en-US" altLang="zh-TW" smtClean="0">
                <a:solidFill>
                  <a:srgbClr val="000000"/>
                </a:solidFill>
              </a:rPr>
              <a:t>3/29/20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CDEFF-E9D3-4DAC-91AE-77FF1BFB7BF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733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130CE-4E2E-4696-B7CD-1D2B579505DA}" type="datetime1">
              <a:rPr lang="en-US" altLang="zh-TW" smtClean="0">
                <a:solidFill>
                  <a:srgbClr val="000000"/>
                </a:solidFill>
              </a:rPr>
              <a:t>3/29/20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C920A-8EAF-43F9-B7CF-295F6EAFCC8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093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D6BD1-7CC1-48FA-AF59-FBCE226673B5}" type="datetime1">
              <a:rPr lang="en-US" altLang="zh-TW" smtClean="0">
                <a:solidFill>
                  <a:srgbClr val="000000"/>
                </a:solidFill>
              </a:rPr>
              <a:t>3/29/20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66955-C3F0-46E3-82E9-78D2BA1BE2E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42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99B38-3E54-49AF-AAA5-86CDA1720B9F}" type="datetime1">
              <a:rPr lang="en-US" altLang="zh-TW" smtClean="0">
                <a:solidFill>
                  <a:srgbClr val="000000"/>
                </a:solidFill>
              </a:rPr>
              <a:t>3/29/20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C9758-D658-4F29-BE37-B9BA83186DD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4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210F-7ECC-4EA9-B5D6-03F74E3B1D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0AAA-490B-4DCC-8F06-824704153A2F}" type="datetime1">
              <a:rPr lang="en-US" altLang="zh-TW" smtClean="0">
                <a:solidFill>
                  <a:srgbClr val="000000"/>
                </a:solidFill>
              </a:rPr>
              <a:t>3/29/20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6DA5B-F37F-45B5-9CE3-E93E74C8F38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903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77A7-A82D-4BEB-A1EF-6049FC610330}" type="datetime1">
              <a:rPr lang="en-US" altLang="zh-TW" smtClean="0">
                <a:solidFill>
                  <a:srgbClr val="000000"/>
                </a:solidFill>
              </a:rPr>
              <a:t>3/29/20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292C0-FFCA-4B1B-A84A-01CF0FFAAD0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943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DC3B8-A0AD-4EA4-98B9-5DC868DBEEF6}" type="datetime1">
              <a:rPr lang="en-US" altLang="zh-TW" smtClean="0">
                <a:solidFill>
                  <a:srgbClr val="000000"/>
                </a:solidFill>
              </a:rPr>
              <a:t>3/29/20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0285C-57C4-4CB4-9F26-1FF4E14B66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28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E46A3-1356-4FCC-B883-838FC8E0B998}" type="datetime1">
              <a:rPr lang="en-US" altLang="zh-TW" smtClean="0">
                <a:solidFill>
                  <a:srgbClr val="000000"/>
                </a:solidFill>
              </a:rPr>
              <a:t>3/29/20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D641F-26D9-4128-B79D-3F4AB05C3F8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642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79F21-4B28-4C62-ABA4-F8FC7D7E9B28}" type="datetime1">
              <a:rPr lang="en-US" altLang="zh-TW" smtClean="0">
                <a:solidFill>
                  <a:srgbClr val="000000"/>
                </a:solidFill>
              </a:rPr>
              <a:t>3/29/20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C6F38-6C33-4233-A8F9-1A71F8B0F1A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257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AFA2-F9BA-4150-BFAF-FFC41F7340B0}" type="datetime1">
              <a:rPr lang="en-US" altLang="zh-TW" smtClean="0">
                <a:solidFill>
                  <a:srgbClr val="000000"/>
                </a:solidFill>
              </a:rPr>
              <a:t>3/29/20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1B233-F4EF-4E36-AAC7-3E24B1B4EB7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99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4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4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A21F3-05FE-4890-944C-61072DDFE682}" type="datetime1">
              <a:rPr lang="en-US" altLang="zh-TW" smtClean="0">
                <a:solidFill>
                  <a:srgbClr val="000000"/>
                </a:solidFill>
              </a:rPr>
              <a:t>3/29/20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4B449-A50F-4ADB-BD36-68C241E13E9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54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2D41-8477-448F-B9A1-7858EBDA9C4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30469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1B8D8-0877-48B6-A088-F6C23A0345E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87547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3305-E38E-49CA-8926-78AC2CA2752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40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grpSp>
          <p:nvGrpSpPr>
            <p:cNvPr id="12186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7FF5A351-6C0B-4D1C-A7D7-89ED864699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429" r:id="rId1"/>
    <p:sldLayoutId id="2147491428" r:id="rId2"/>
    <p:sldLayoutId id="2147491427" r:id="rId3"/>
    <p:sldLayoutId id="2147491426" r:id="rId4"/>
    <p:sldLayoutId id="2147491425" r:id="rId5"/>
    <p:sldLayoutId id="2147491424" r:id="rId6"/>
    <p:sldLayoutId id="2147491423" r:id="rId7"/>
    <p:sldLayoutId id="2147491422" r:id="rId8"/>
    <p:sldLayoutId id="2147491421" r:id="rId9"/>
    <p:sldLayoutId id="214749142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BC939B-906F-4BCD-86DC-D30AAAB691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31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787" r:id="rId1"/>
    <p:sldLayoutId id="2147500788" r:id="rId2"/>
    <p:sldLayoutId id="2147500789" r:id="rId3"/>
    <p:sldLayoutId id="2147500790" r:id="rId4"/>
    <p:sldLayoutId id="2147500791" r:id="rId5"/>
    <p:sldLayoutId id="2147500792" r:id="rId6"/>
    <p:sldLayoutId id="2147500793" r:id="rId7"/>
    <p:sldLayoutId id="2147500794" r:id="rId8"/>
    <p:sldLayoutId id="2147500795" r:id="rId9"/>
    <p:sldLayoutId id="2147500796" r:id="rId10"/>
    <p:sldLayoutId id="2147500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488DE8-A541-4441-8AE9-7C42B45D9E6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4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799" r:id="rId1"/>
    <p:sldLayoutId id="2147500800" r:id="rId2"/>
    <p:sldLayoutId id="2147500801" r:id="rId3"/>
    <p:sldLayoutId id="2147500802" r:id="rId4"/>
    <p:sldLayoutId id="2147500803" r:id="rId5"/>
    <p:sldLayoutId id="2147500804" r:id="rId6"/>
    <p:sldLayoutId id="2147500805" r:id="rId7"/>
    <p:sldLayoutId id="2147500806" r:id="rId8"/>
    <p:sldLayoutId id="2147500807" r:id="rId9"/>
    <p:sldLayoutId id="2147500808" r:id="rId10"/>
    <p:sldLayoutId id="2147500809" r:id="rId11"/>
    <p:sldLayoutId id="214750081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PMingLiU" panose="02020500000000000000" pitchFamily="18" charset="-12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grpSp>
          <p:nvGrpSpPr>
            <p:cNvPr id="13313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E0D016C-6DD5-4D90-8554-56BFD1DE2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07" r:id="rId1"/>
    <p:sldLayoutId id="2147491508" r:id="rId2"/>
    <p:sldLayoutId id="2147491509" r:id="rId3"/>
    <p:sldLayoutId id="2147491510" r:id="rId4"/>
    <p:sldLayoutId id="2147491511" r:id="rId5"/>
    <p:sldLayoutId id="2147491512" r:id="rId6"/>
    <p:sldLayoutId id="2147491513" r:id="rId7"/>
    <p:sldLayoutId id="2147491514" r:id="rId8"/>
    <p:sldLayoutId id="2147491515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1546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9E64BD-06C7-463D-8245-4963B9C95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16" r:id="rId1"/>
    <p:sldLayoutId id="2147491517" r:id="rId2"/>
    <p:sldLayoutId id="2147491518" r:id="rId3"/>
    <p:sldLayoutId id="2147491519" r:id="rId4"/>
    <p:sldLayoutId id="2147491520" r:id="rId5"/>
    <p:sldLayoutId id="2147491521" r:id="rId6"/>
    <p:sldLayoutId id="2147491522" r:id="rId7"/>
    <p:sldLayoutId id="2147491523" r:id="rId8"/>
    <p:sldLayoutId id="214749152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1A18D-80B3-4504-9D2A-9C081136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7ED03-359C-4E4A-94AC-9A6CA6A5B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5730A-570D-4AD3-AEB6-1C0A67D31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19D06-9555-4BB0-8BC1-D1BC9078B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4406A-BD69-450C-8345-9DD9C3AB3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9BB98D-5420-45E4-86FA-36FD84BEB3C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672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208" r:id="rId1"/>
    <p:sldLayoutId id="2147500209" r:id="rId2"/>
    <p:sldLayoutId id="2147500210" r:id="rId3"/>
    <p:sldLayoutId id="2147500211" r:id="rId4"/>
    <p:sldLayoutId id="2147500212" r:id="rId5"/>
    <p:sldLayoutId id="2147500213" r:id="rId6"/>
    <p:sldLayoutId id="2147500214" r:id="rId7"/>
    <p:sldLayoutId id="2147500215" r:id="rId8"/>
    <p:sldLayoutId id="2147500216" r:id="rId9"/>
    <p:sldLayoutId id="2147500217" r:id="rId10"/>
    <p:sldLayoutId id="21475002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20" y="6350"/>
            <a:ext cx="9140825" cy="6851650"/>
            <a:chOff x="0" y="4"/>
            <a:chExt cx="5758" cy="4316"/>
          </a:xfrm>
        </p:grpSpPr>
        <p:sp>
          <p:nvSpPr>
            <p:cNvPr id="451993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135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51994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 sz="135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grpSp>
          <p:nvGrpSpPr>
            <p:cNvPr id="513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51994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51994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51994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51994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51994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51994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51994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51994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51995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35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sp>
        <p:nvSpPr>
          <p:cNvPr id="45199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199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1995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1995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1995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0EBC939B-906F-4BCD-86DC-D30AAAB69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3044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0725" r:id="rId1"/>
    <p:sldLayoutId id="2147500726" r:id="rId2"/>
    <p:sldLayoutId id="2147500727" r:id="rId3"/>
    <p:sldLayoutId id="2147500728" r:id="rId4"/>
    <p:sldLayoutId id="2147500729" r:id="rId5"/>
    <p:sldLayoutId id="2147500730" r:id="rId6"/>
    <p:sldLayoutId id="2147500731" r:id="rId7"/>
    <p:sldLayoutId id="2147500732" r:id="rId8"/>
    <p:sldLayoutId id="2147500733" r:id="rId9"/>
    <p:sldLayoutId id="2147500734" r:id="rId10"/>
    <p:sldLayoutId id="2147500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BC939B-906F-4BCD-86DC-D30AAAB691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36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737" r:id="rId1"/>
    <p:sldLayoutId id="2147500738" r:id="rId2"/>
    <p:sldLayoutId id="2147500739" r:id="rId3"/>
    <p:sldLayoutId id="2147500740" r:id="rId4"/>
    <p:sldLayoutId id="2147500741" r:id="rId5"/>
    <p:sldLayoutId id="2147500742" r:id="rId6"/>
    <p:sldLayoutId id="2147500743" r:id="rId7"/>
    <p:sldLayoutId id="2147500744" r:id="rId8"/>
    <p:sldLayoutId id="2147500745" r:id="rId9"/>
    <p:sldLayoutId id="2147500746" r:id="rId10"/>
    <p:sldLayoutId id="2147500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BC939B-906F-4BCD-86DC-D30AAAB691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11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749" r:id="rId1"/>
    <p:sldLayoutId id="2147500750" r:id="rId2"/>
    <p:sldLayoutId id="2147500751" r:id="rId3"/>
    <p:sldLayoutId id="2147500752" r:id="rId4"/>
    <p:sldLayoutId id="2147500753" r:id="rId5"/>
    <p:sldLayoutId id="2147500754" r:id="rId6"/>
    <p:sldLayoutId id="2147500755" r:id="rId7"/>
    <p:sldLayoutId id="2147500756" r:id="rId8"/>
    <p:sldLayoutId id="2147500757" r:id="rId9"/>
    <p:sldLayoutId id="2147500758" r:id="rId10"/>
    <p:sldLayoutId id="2147500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8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488DE8-A541-4441-8AE9-7C42B45D9E6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0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761" r:id="rId1"/>
    <p:sldLayoutId id="2147500762" r:id="rId2"/>
    <p:sldLayoutId id="2147500763" r:id="rId3"/>
    <p:sldLayoutId id="2147500764" r:id="rId4"/>
    <p:sldLayoutId id="2147500765" r:id="rId5"/>
    <p:sldLayoutId id="2147500766" r:id="rId6"/>
    <p:sldLayoutId id="2147500767" r:id="rId7"/>
    <p:sldLayoutId id="2147500768" r:id="rId8"/>
    <p:sldLayoutId id="2147500769" r:id="rId9"/>
    <p:sldLayoutId id="2147500770" r:id="rId10"/>
    <p:sldLayoutId id="2147500771" r:id="rId11"/>
    <p:sldLayoutId id="21475007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PMingLiU" panose="02020500000000000000" pitchFamily="18" charset="-120"/>
        </a:defRPr>
      </a:lvl5pPr>
      <a:lvl6pPr marL="257175" algn="ctr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新細明體" pitchFamily="18" charset="-120"/>
        </a:defRPr>
      </a:lvl6pPr>
      <a:lvl7pPr marL="514350" algn="ctr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新細明體" pitchFamily="18" charset="-120"/>
        </a:defRPr>
      </a:lvl7pPr>
      <a:lvl8pPr marL="771525" algn="ctr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新細明體" pitchFamily="18" charset="-120"/>
        </a:defRPr>
      </a:lvl8pPr>
      <a:lvl9pPr marL="1028700" algn="ctr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kumimoji="1" sz="1575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kumimoji="1" sz="135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kumimoji="1" sz="1125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8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F51699-576D-4CBC-8D73-27EB04BC98F7}" type="datetime1">
              <a:rPr kumimoji="1" lang="en-US" altLang="zh-TW" smtClean="0">
                <a:solidFill>
                  <a:srgbClr val="000000"/>
                </a:solidFill>
              </a:rPr>
              <a:t>3/29/20</a:t>
            </a:fld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488DE8-A541-4441-8AE9-7C42B45D9E67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4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774" r:id="rId1"/>
    <p:sldLayoutId id="2147500775" r:id="rId2"/>
    <p:sldLayoutId id="2147500776" r:id="rId3"/>
    <p:sldLayoutId id="2147500777" r:id="rId4"/>
    <p:sldLayoutId id="2147500778" r:id="rId5"/>
    <p:sldLayoutId id="2147500779" r:id="rId6"/>
    <p:sldLayoutId id="2147500780" r:id="rId7"/>
    <p:sldLayoutId id="2147500781" r:id="rId8"/>
    <p:sldLayoutId id="2147500782" r:id="rId9"/>
    <p:sldLayoutId id="2147500783" r:id="rId10"/>
    <p:sldLayoutId id="2147500784" r:id="rId11"/>
    <p:sldLayoutId id="214750078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PMingLiU" panose="02020500000000000000" pitchFamily="18" charset="-120"/>
        </a:defRPr>
      </a:lvl5pPr>
      <a:lvl6pPr marL="257175" algn="ctr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新細明體" pitchFamily="18" charset="-120"/>
        </a:defRPr>
      </a:lvl6pPr>
      <a:lvl7pPr marL="514350" algn="ctr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新細明體" pitchFamily="18" charset="-120"/>
        </a:defRPr>
      </a:lvl7pPr>
      <a:lvl8pPr marL="771525" algn="ctr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新細明體" pitchFamily="18" charset="-120"/>
        </a:defRPr>
      </a:lvl8pPr>
      <a:lvl9pPr marL="1028700" algn="ctr" rtl="0" fontAlgn="base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kumimoji="1" sz="1575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kumimoji="1" sz="135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kumimoji="1" sz="1125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kumimoji="1" sz="11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6516" y="3449282"/>
            <a:ext cx="1877437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2020</a:t>
            </a: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0329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485900"/>
            <a:ext cx="8286750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Tx/>
              <a:buNone/>
              <a:tabLst>
                <a:tab pos="1028700" algn="l"/>
              </a:tabLst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impMusic Base" pitchFamily="18" charset="2"/>
              </a:rPr>
              <a:t>「耶稣，雅各的梯子」</a:t>
            </a:r>
            <a:br>
              <a:rPr kumimoji="0" lang="en-US" altLang="zh-TW" sz="4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+mn-cs"/>
                <a:sym typeface="SimpMusic Base" pitchFamily="18" charset="2"/>
              </a:rPr>
            </a:br>
            <a:endParaRPr kumimoji="0" lang="en-US" altLang="zh-TW" sz="4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TSC UKai M TT" pitchFamily="49" charset="-122"/>
              <a:cs typeface="+mn-cs"/>
              <a:sym typeface="SimpMusic Base" pitchFamily="18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74919-3E01-409C-8541-8E79E77F0F74}"/>
              </a:ext>
            </a:extLst>
          </p:cNvPr>
          <p:cNvSpPr txBox="1"/>
          <p:nvPr/>
        </p:nvSpPr>
        <p:spPr>
          <a:xfrm>
            <a:off x="2672306" y="2451871"/>
            <a:ext cx="4134466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约翰福音一章</a:t>
            </a: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43-51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节</a:t>
            </a:r>
            <a:endParaRPr kumimoji="0" lang="en-US" altLang="zh-CN" sz="3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0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144B47-BAEE-4051-B3CA-3D36E3080633}"/>
              </a:ext>
            </a:extLst>
          </p:cNvPr>
          <p:cNvSpPr/>
          <p:nvPr/>
        </p:nvSpPr>
        <p:spPr>
          <a:xfrm>
            <a:off x="0" y="836667"/>
            <a:ext cx="9144000" cy="718658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约</a:t>
            </a:r>
            <a:r>
              <a:rPr kumimoji="0" lang="en-US" altLang="zh-CN" sz="4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1:50 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耶稣对他说：「因为我说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『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在无花果树底下看见你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』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，你就信吗？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你将要看见比这更大的事」；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约</a:t>
            </a:r>
            <a:r>
              <a:rPr kumimoji="0" lang="en-US" altLang="zh-CN" sz="4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1:51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又说：「我实实在在的你们，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你们将要看见天开了，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神的使者上去下来在人子身上。」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9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71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82" name="Picture 2">
            <a:extLst>
              <a:ext uri="{FF2B5EF4-FFF2-40B4-BE49-F238E27FC236}">
                <a16:creationId xmlns:a16="http://schemas.microsoft.com/office/drawing/2014/main" id="{C0A3CB0C-C4E9-4207-A5A0-0585FEA39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7"/>
          <a:stretch>
            <a:fillRect/>
          </a:stretch>
        </p:blipFill>
        <p:spPr bwMode="auto">
          <a:xfrm>
            <a:off x="28021" y="857250"/>
            <a:ext cx="599177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1" name="Text Box 21">
            <a:extLst>
              <a:ext uri="{FF2B5EF4-FFF2-40B4-BE49-F238E27FC236}">
                <a16:creationId xmlns:a16="http://schemas.microsoft.com/office/drawing/2014/main" id="{B77A7EE1-47E3-48F4-BB83-842B79E7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007" y="3137299"/>
            <a:ext cx="1531188" cy="78483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全程约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500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英里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800</a:t>
            </a:r>
            <a:r>
              <a:rPr kumimoji="1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公里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（约</a:t>
            </a:r>
            <a:r>
              <a:rPr kumimoji="1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30</a:t>
            </a:r>
            <a:r>
              <a:rPr kumimoji="1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天路程）</a:t>
            </a:r>
            <a:endParaRPr kumimoji="1" lang="zh-TW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90900" name="Freeform 20">
            <a:extLst>
              <a:ext uri="{FF2B5EF4-FFF2-40B4-BE49-F238E27FC236}">
                <a16:creationId xmlns:a16="http://schemas.microsoft.com/office/drawing/2014/main" id="{E80191AB-75C0-4D88-B8B8-4A5363149681}"/>
              </a:ext>
            </a:extLst>
          </p:cNvPr>
          <p:cNvSpPr>
            <a:spLocks/>
          </p:cNvSpPr>
          <p:nvPr/>
        </p:nvSpPr>
        <p:spPr bwMode="auto">
          <a:xfrm>
            <a:off x="1437088" y="2099072"/>
            <a:ext cx="1696640" cy="2509838"/>
          </a:xfrm>
          <a:custGeom>
            <a:avLst/>
            <a:gdLst>
              <a:gd name="T0" fmla="*/ 8 w 1313"/>
              <a:gd name="T1" fmla="*/ 1894 h 1894"/>
              <a:gd name="T2" fmla="*/ 8 w 1313"/>
              <a:gd name="T3" fmla="*/ 1808 h 1894"/>
              <a:gd name="T4" fmla="*/ 56 w 1313"/>
              <a:gd name="T5" fmla="*/ 1731 h 1894"/>
              <a:gd name="T6" fmla="*/ 257 w 1313"/>
              <a:gd name="T7" fmla="*/ 1664 h 1894"/>
              <a:gd name="T8" fmla="*/ 421 w 1313"/>
              <a:gd name="T9" fmla="*/ 1395 h 1894"/>
              <a:gd name="T10" fmla="*/ 661 w 1313"/>
              <a:gd name="T11" fmla="*/ 1174 h 1894"/>
              <a:gd name="T12" fmla="*/ 737 w 1313"/>
              <a:gd name="T13" fmla="*/ 714 h 1894"/>
              <a:gd name="T14" fmla="*/ 824 w 1313"/>
              <a:gd name="T15" fmla="*/ 339 h 1894"/>
              <a:gd name="T16" fmla="*/ 939 w 1313"/>
              <a:gd name="T17" fmla="*/ 138 h 1894"/>
              <a:gd name="T18" fmla="*/ 1150 w 1313"/>
              <a:gd name="T19" fmla="*/ 22 h 1894"/>
              <a:gd name="T20" fmla="*/ 1313 w 1313"/>
              <a:gd name="T21" fmla="*/ 3 h 1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13" h="1894">
                <a:moveTo>
                  <a:pt x="8" y="1894"/>
                </a:moveTo>
                <a:cubicBezTo>
                  <a:pt x="4" y="1864"/>
                  <a:pt x="0" y="1835"/>
                  <a:pt x="8" y="1808"/>
                </a:cubicBezTo>
                <a:cubicBezTo>
                  <a:pt x="16" y="1781"/>
                  <a:pt x="15" y="1755"/>
                  <a:pt x="56" y="1731"/>
                </a:cubicBezTo>
                <a:cubicBezTo>
                  <a:pt x="97" y="1707"/>
                  <a:pt x="196" y="1720"/>
                  <a:pt x="257" y="1664"/>
                </a:cubicBezTo>
                <a:cubicBezTo>
                  <a:pt x="318" y="1608"/>
                  <a:pt x="354" y="1477"/>
                  <a:pt x="421" y="1395"/>
                </a:cubicBezTo>
                <a:cubicBezTo>
                  <a:pt x="488" y="1313"/>
                  <a:pt x="608" y="1287"/>
                  <a:pt x="661" y="1174"/>
                </a:cubicBezTo>
                <a:cubicBezTo>
                  <a:pt x="714" y="1061"/>
                  <a:pt x="710" y="853"/>
                  <a:pt x="737" y="714"/>
                </a:cubicBezTo>
                <a:cubicBezTo>
                  <a:pt x="764" y="575"/>
                  <a:pt x="790" y="435"/>
                  <a:pt x="824" y="339"/>
                </a:cubicBezTo>
                <a:cubicBezTo>
                  <a:pt x="858" y="243"/>
                  <a:pt x="885" y="191"/>
                  <a:pt x="939" y="138"/>
                </a:cubicBezTo>
                <a:cubicBezTo>
                  <a:pt x="993" y="85"/>
                  <a:pt x="1088" y="44"/>
                  <a:pt x="1150" y="22"/>
                </a:cubicBezTo>
                <a:cubicBezTo>
                  <a:pt x="1212" y="0"/>
                  <a:pt x="1294" y="6"/>
                  <a:pt x="1313" y="3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90889" name="Freeform 9">
            <a:extLst>
              <a:ext uri="{FF2B5EF4-FFF2-40B4-BE49-F238E27FC236}">
                <a16:creationId xmlns:a16="http://schemas.microsoft.com/office/drawing/2014/main" id="{43E2559E-91C7-4C6E-8F09-FE653A097DBC}"/>
              </a:ext>
            </a:extLst>
          </p:cNvPr>
          <p:cNvSpPr>
            <a:spLocks/>
          </p:cNvSpPr>
          <p:nvPr/>
        </p:nvSpPr>
        <p:spPr bwMode="auto">
          <a:xfrm>
            <a:off x="1210869" y="4623197"/>
            <a:ext cx="239315" cy="457200"/>
          </a:xfrm>
          <a:custGeom>
            <a:avLst/>
            <a:gdLst>
              <a:gd name="T0" fmla="*/ 0 w 167"/>
              <a:gd name="T1" fmla="*/ 288 h 288"/>
              <a:gd name="T2" fmla="*/ 140 w 167"/>
              <a:gd name="T3" fmla="*/ 101 h 288"/>
              <a:gd name="T4" fmla="*/ 164 w 167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" h="288">
                <a:moveTo>
                  <a:pt x="0" y="288"/>
                </a:moveTo>
                <a:cubicBezTo>
                  <a:pt x="56" y="218"/>
                  <a:pt x="113" y="149"/>
                  <a:pt x="140" y="101"/>
                </a:cubicBezTo>
                <a:cubicBezTo>
                  <a:pt x="167" y="53"/>
                  <a:pt x="160" y="17"/>
                  <a:pt x="164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90892" name="Oval 12">
            <a:extLst>
              <a:ext uri="{FF2B5EF4-FFF2-40B4-BE49-F238E27FC236}">
                <a16:creationId xmlns:a16="http://schemas.microsoft.com/office/drawing/2014/main" id="{2CCD2084-D7F2-4BEE-B29E-2CDC18048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5856" y="5044678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90893" name="AutoShape 13">
            <a:extLst>
              <a:ext uri="{FF2B5EF4-FFF2-40B4-BE49-F238E27FC236}">
                <a16:creationId xmlns:a16="http://schemas.microsoft.com/office/drawing/2014/main" id="{95DDA717-64D5-4737-98E5-6AF3EE714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74" y="4886325"/>
            <a:ext cx="761747" cy="323165"/>
          </a:xfrm>
          <a:prstGeom prst="wedgeRectCallout">
            <a:avLst>
              <a:gd name="adj1" fmla="val 63787"/>
              <a:gd name="adj2" fmla="val 20704"/>
            </a:avLst>
          </a:prstGeom>
          <a:solidFill>
            <a:schemeClr val="accent2">
              <a:alpha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别是巴</a:t>
            </a:r>
          </a:p>
        </p:txBody>
      </p:sp>
      <p:sp>
        <p:nvSpPr>
          <p:cNvPr id="890894" name="Oval 14">
            <a:extLst>
              <a:ext uri="{FF2B5EF4-FFF2-40B4-BE49-F238E27FC236}">
                <a16:creationId xmlns:a16="http://schemas.microsoft.com/office/drawing/2014/main" id="{E3BE96A7-76AF-4161-93BF-FB25FE766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794" y="4551760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90895" name="AutoShape 15">
            <a:extLst>
              <a:ext uri="{FF2B5EF4-FFF2-40B4-BE49-F238E27FC236}">
                <a16:creationId xmlns:a16="http://schemas.microsoft.com/office/drawing/2014/main" id="{038A71E7-C985-4F3B-85E8-41D3FE90F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1" y="4393407"/>
            <a:ext cx="761747" cy="323165"/>
          </a:xfrm>
          <a:prstGeom prst="wedgeRectCallout">
            <a:avLst>
              <a:gd name="adj1" fmla="val 63787"/>
              <a:gd name="adj2" fmla="val 20704"/>
            </a:avLst>
          </a:prstGeom>
          <a:solidFill>
            <a:schemeClr val="accent2">
              <a:alpha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伯特利</a:t>
            </a:r>
          </a:p>
        </p:txBody>
      </p:sp>
      <p:sp>
        <p:nvSpPr>
          <p:cNvPr id="890896" name="Text Box 16">
            <a:extLst>
              <a:ext uri="{FF2B5EF4-FFF2-40B4-BE49-F238E27FC236}">
                <a16:creationId xmlns:a16="http://schemas.microsoft.com/office/drawing/2014/main" id="{78E9C3CF-B228-48D7-96E0-8B3F16A60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558" y="1857376"/>
            <a:ext cx="162520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巴旦亚兰</a:t>
            </a:r>
            <a:endParaRPr kumimoji="1" lang="en-US" altLang="zh-TW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90897" name="Oval 17">
            <a:extLst>
              <a:ext uri="{FF2B5EF4-FFF2-40B4-BE49-F238E27FC236}">
                <a16:creationId xmlns:a16="http://schemas.microsoft.com/office/drawing/2014/main" id="{6D2BB132-4BA3-430B-AE0B-7ACBA66F1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153" y="2041922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90899" name="AutoShape 19">
            <a:extLst>
              <a:ext uri="{FF2B5EF4-FFF2-40B4-BE49-F238E27FC236}">
                <a16:creationId xmlns:a16="http://schemas.microsoft.com/office/drawing/2014/main" id="{72EEEBB7-0498-4F56-8356-9499FEF3B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3" y="1619250"/>
            <a:ext cx="569387" cy="323165"/>
          </a:xfrm>
          <a:prstGeom prst="wedgeRectCallout">
            <a:avLst>
              <a:gd name="adj1" fmla="val 11764"/>
              <a:gd name="adj2" fmla="val 84764"/>
            </a:avLst>
          </a:prstGeom>
          <a:solidFill>
            <a:schemeClr val="accent2">
              <a:alpha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哈兰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66D5C6-E90B-466C-949D-3042F3686E54}"/>
              </a:ext>
            </a:extLst>
          </p:cNvPr>
          <p:cNvSpPr/>
          <p:nvPr/>
        </p:nvSpPr>
        <p:spPr>
          <a:xfrm>
            <a:off x="6059094" y="1066800"/>
            <a:ext cx="3050530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雅各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77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岁时，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父亲以撒嘱咐他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起身往巴但亚兰去，到你外祖彼土利家里，在你母舅拉班的女儿中娶一女为妻。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愿全能的神赐福给你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0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9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2000"/>
                                        <p:tgtEl>
                                          <p:spTgt spid="89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1" grpId="0" animBg="1"/>
      <p:bldP spid="8908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144B47-BAEE-4051-B3CA-3D36E3080633}"/>
              </a:ext>
            </a:extLst>
          </p:cNvPr>
          <p:cNvSpPr/>
          <p:nvPr/>
        </p:nvSpPr>
        <p:spPr>
          <a:xfrm>
            <a:off x="0" y="836667"/>
            <a:ext cx="9144000" cy="627864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 </a:t>
            </a:r>
            <a:r>
              <a:rPr kumimoji="0" lang="zh-CN" altLang="en-US" sz="39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创</a:t>
            </a:r>
            <a:r>
              <a:rPr kumimoji="0" lang="en-US" altLang="zh-CN" sz="39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28:10</a:t>
            </a: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雅各出了别是巴，向哈兰走去；</a:t>
            </a:r>
            <a:endParaRPr kumimoji="0" lang="en-US" altLang="zh-CN" sz="3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  </a:t>
            </a:r>
            <a:r>
              <a:rPr kumimoji="0" lang="en-US" altLang="zh-CN" sz="39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11</a:t>
            </a:r>
            <a:r>
              <a:rPr kumimoji="0" lang="en-US" altLang="zh-CN" sz="39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到了一个地方，因为太阳落了，就在那里住宿，便拾起那地方的一 块石头枕在头下，在那里躺卧睡了，</a:t>
            </a:r>
            <a:endParaRPr kumimoji="0" lang="en-US" altLang="zh-CN" sz="3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39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12</a:t>
            </a:r>
            <a:r>
              <a:rPr kumimoji="0" lang="en-US" altLang="zh-CN" sz="39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zh-CN" alt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梦见</a:t>
            </a: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一个梯子立在地上，</a:t>
            </a:r>
            <a:endParaRPr kumimoji="0" lang="en-US" altLang="zh-CN" sz="3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梯子的头顶著天，</a:t>
            </a:r>
            <a:endParaRPr kumimoji="0" lang="en-US" altLang="zh-CN" sz="3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有神的使者在梯子上，</a:t>
            </a:r>
            <a:endParaRPr kumimoji="0" lang="en-US" altLang="zh-CN" sz="3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上去下来。</a:t>
            </a:r>
            <a:endParaRPr kumimoji="0" lang="en-US" altLang="zh-CN" sz="3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78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enesis 11 tower of babel pictures">
            <a:extLst>
              <a:ext uri="{FF2B5EF4-FFF2-40B4-BE49-F238E27FC236}">
                <a16:creationId xmlns:a16="http://schemas.microsoft.com/office/drawing/2014/main" id="{33CFA580-D987-4E59-9996-826D295F84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85850"/>
            <a:ext cx="8801100" cy="474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65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144B47-BAEE-4051-B3CA-3D36E3080633}"/>
              </a:ext>
            </a:extLst>
          </p:cNvPr>
          <p:cNvSpPr/>
          <p:nvPr/>
        </p:nvSpPr>
        <p:spPr>
          <a:xfrm>
            <a:off x="228600" y="304800"/>
            <a:ext cx="8686800" cy="575542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创</a:t>
            </a:r>
            <a:r>
              <a:rPr kumimoji="0" lang="en-US" altLang="zh-CN" sz="4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28:13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Behold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耶和华站在梯子以上（或作：站在他旁边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;</a:t>
            </a:r>
            <a:r>
              <a:rPr kumimoji="0" lang="zh-TW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看哪</a:t>
            </a:r>
            <a:r>
              <a:rPr kumimoji="0" lang="zh-TW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，永恆主站在他旁</a:t>
            </a:r>
            <a:r>
              <a:rPr kumimoji="0" lang="zh-CN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边</a:t>
            </a:r>
            <a:r>
              <a:rPr kumimoji="0" lang="en-US" altLang="zh-TW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[</a:t>
            </a:r>
            <a:r>
              <a:rPr kumimoji="0" lang="zh-CN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吕</a:t>
            </a:r>
            <a:r>
              <a:rPr kumimoji="0" lang="en-US" altLang="zh-TW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]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），说：「我是耶和华你祖亚伯拉罕的神，也是以撒的神；我要将你现在所躺卧之地赐给你和你的後裔。</a:t>
            </a:r>
            <a:r>
              <a:rPr kumimoji="0" lang="en-US" altLang="zh-CN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14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你的後裔必像地上的尘沙那样多，必向东西南北开展；地上万族必因你和你的後裔得福。</a:t>
            </a:r>
            <a:r>
              <a:rPr kumimoji="0" lang="en-US" altLang="zh-CN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15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我也与你</a:t>
            </a:r>
            <a:r>
              <a:rPr kumimoji="0" lang="zh-CN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同在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。你无论往那里去，我必</a:t>
            </a:r>
            <a:r>
              <a:rPr kumimoji="0" lang="zh-CN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保佑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你，</a:t>
            </a:r>
            <a:r>
              <a:rPr kumimoji="0" lang="zh-CN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领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你</a:t>
            </a:r>
            <a:r>
              <a:rPr kumimoji="0" lang="zh-CN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归回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这地，总</a:t>
            </a:r>
            <a:r>
              <a:rPr kumimoji="0" lang="zh-CN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不离弃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你，直到我</a:t>
            </a:r>
            <a:r>
              <a:rPr kumimoji="0" lang="zh-CN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成全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了向你所应许的。」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 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817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29E93C-1667-4C37-A748-099DB5DDE20C}"/>
              </a:ext>
            </a:extLst>
          </p:cNvPr>
          <p:cNvSpPr/>
          <p:nvPr/>
        </p:nvSpPr>
        <p:spPr>
          <a:xfrm>
            <a:off x="121024" y="899841"/>
            <a:ext cx="8885144" cy="71558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耶和华给雅各如同耶稣告诉我们的</a:t>
            </a:r>
            <a:endParaRPr kumimoji="0" lang="en-US" altLang="zh-CN" sz="405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886E94-D92D-40ED-B820-863379FF2B00}"/>
              </a:ext>
            </a:extLst>
          </p:cNvPr>
          <p:cNvSpPr/>
          <p:nvPr/>
        </p:nvSpPr>
        <p:spPr>
          <a:xfrm>
            <a:off x="121024" y="1629802"/>
            <a:ext cx="88851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「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同在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」        </a:t>
            </a: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有神伴隨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不</a:t>
            </a: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孤單</a:t>
            </a:r>
            <a:endParaRPr kumimoji="0" lang="en-US" sz="33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E1EF50-C744-4916-9727-DD70C1E2665E}"/>
              </a:ext>
            </a:extLst>
          </p:cNvPr>
          <p:cNvSpPr/>
          <p:nvPr/>
        </p:nvSpPr>
        <p:spPr>
          <a:xfrm>
            <a:off x="121024" y="2229788"/>
            <a:ext cx="8885144" cy="600164"/>
          </a:xfrm>
          <a:prstGeom prst="rect">
            <a:avLst/>
          </a:prstGeom>
          <a:solidFill>
            <a:srgbClr val="6A310A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「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保佑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」        </a:t>
            </a: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有神護庇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不</a:t>
            </a: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遭害</a:t>
            </a:r>
            <a:endParaRPr kumimoji="0" lang="en-US" sz="33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8419B1-E5DE-425A-A96A-7EF0CAAFA30A}"/>
              </a:ext>
            </a:extLst>
          </p:cNvPr>
          <p:cNvSpPr/>
          <p:nvPr/>
        </p:nvSpPr>
        <p:spPr>
          <a:xfrm>
            <a:off x="125476" y="2800350"/>
            <a:ext cx="8885144" cy="60016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「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領</a:t>
            </a: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...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歸回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」</a:t>
            </a: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有神帶領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不</a:t>
            </a: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迷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路</a:t>
            </a:r>
            <a:endParaRPr kumimoji="0" lang="en-US" sz="33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45412-5DA7-48DE-82D2-0A3F5C208383}"/>
              </a:ext>
            </a:extLst>
          </p:cNvPr>
          <p:cNvSpPr/>
          <p:nvPr/>
        </p:nvSpPr>
        <p:spPr>
          <a:xfrm>
            <a:off x="114300" y="3371850"/>
            <a:ext cx="8885144" cy="600164"/>
          </a:xfrm>
          <a:prstGeom prst="rect">
            <a:avLst/>
          </a:prstGeom>
          <a:solidFill>
            <a:srgbClr val="6A310A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「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不離棄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」    </a:t>
            </a: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有神保證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不</a:t>
            </a: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被棄</a:t>
            </a:r>
            <a:endParaRPr kumimoji="0" lang="en-US" sz="33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F807AA-C210-4497-B0A1-59DF75F96FEB}"/>
              </a:ext>
            </a:extLst>
          </p:cNvPr>
          <p:cNvSpPr/>
          <p:nvPr/>
        </p:nvSpPr>
        <p:spPr>
          <a:xfrm>
            <a:off x="114300" y="3943350"/>
            <a:ext cx="8885144" cy="60016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「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直到成全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」</a:t>
            </a: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有神應許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不</a:t>
            </a: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失望</a:t>
            </a:r>
            <a:endParaRPr kumimoji="0" lang="en-US" sz="33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F63F0C-EFB5-47F0-A458-B152A84312DB}"/>
              </a:ext>
            </a:extLst>
          </p:cNvPr>
          <p:cNvSpPr/>
          <p:nvPr/>
        </p:nvSpPr>
        <p:spPr>
          <a:xfrm>
            <a:off x="5613516" y="1651771"/>
            <a:ext cx="315823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耶稣以马内利主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DA1702-F84B-4B74-BE93-87FA2C0E9541}"/>
              </a:ext>
            </a:extLst>
          </p:cNvPr>
          <p:cNvSpPr/>
          <p:nvPr/>
        </p:nvSpPr>
        <p:spPr>
          <a:xfrm>
            <a:off x="5600702" y="2228852"/>
            <a:ext cx="315823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耶稣保守不灭亡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C004B-5E4C-415D-B39E-4BDB88EAD15F}"/>
              </a:ext>
            </a:extLst>
          </p:cNvPr>
          <p:cNvSpPr/>
          <p:nvPr/>
        </p:nvSpPr>
        <p:spPr>
          <a:xfrm>
            <a:off x="5600702" y="2800352"/>
            <a:ext cx="315823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耶稣引入他羊圈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19D6C-ADD8-400B-B3DE-9605DBE793DE}"/>
              </a:ext>
            </a:extLst>
          </p:cNvPr>
          <p:cNvSpPr/>
          <p:nvPr/>
        </p:nvSpPr>
        <p:spPr>
          <a:xfrm>
            <a:off x="5600702" y="3371852"/>
            <a:ext cx="315823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耶稣不撇为孤儿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483EE2-6CCC-4634-9270-2CD2D657BD7E}"/>
              </a:ext>
            </a:extLst>
          </p:cNvPr>
          <p:cNvSpPr/>
          <p:nvPr/>
        </p:nvSpPr>
        <p:spPr>
          <a:xfrm>
            <a:off x="5600702" y="3943352"/>
            <a:ext cx="315823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耶稣再来回天家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 animBg="1"/>
      <p:bldP spid="6" grpId="0" animBg="1"/>
      <p:bldP spid="7" grpId="0" animBg="1"/>
      <p:bldP spid="2" grpId="0"/>
      <p:bldP spid="3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144B47-BAEE-4051-B3CA-3D36E3080633}"/>
              </a:ext>
            </a:extLst>
          </p:cNvPr>
          <p:cNvSpPr/>
          <p:nvPr/>
        </p:nvSpPr>
        <p:spPr>
          <a:xfrm>
            <a:off x="0" y="836667"/>
            <a:ext cx="9144000" cy="669414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5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创</a:t>
            </a:r>
            <a:r>
              <a:rPr kumimoji="0" lang="en-US" altLang="zh-CN" sz="405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28:16 </a:t>
            </a:r>
            <a:r>
              <a: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雅各睡醒了，说：「耶和华真在这里，我竟不知道！」</a:t>
            </a:r>
            <a:endParaRPr kumimoji="0" lang="en-US" altLang="zh-CN" sz="40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5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17 </a:t>
            </a:r>
            <a:r>
              <a: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就惧怕，说：「这地方何等可畏！这不是别的，乃是神的殿，也是天的门。」</a:t>
            </a:r>
            <a:r>
              <a:rPr kumimoji="0" lang="en-US" altLang="zh-CN" sz="405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18 </a:t>
            </a:r>
            <a:r>
              <a: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雅各清早起来，把所枕的石头立作柱子，浇油在上面。</a:t>
            </a:r>
            <a:r>
              <a:rPr kumimoji="0" lang="en-US" altLang="zh-CN" sz="405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5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19 </a:t>
            </a:r>
            <a:r>
              <a: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他就给那地方起名叫伯特利（就是神殿的意思）；但那地方起先名叫路斯。</a:t>
            </a:r>
            <a:endParaRPr kumimoji="0" lang="en-US" altLang="zh-CN" sz="40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69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144B47-BAEE-4051-B3CA-3D36E3080633}"/>
              </a:ext>
            </a:extLst>
          </p:cNvPr>
          <p:cNvSpPr/>
          <p:nvPr/>
        </p:nvSpPr>
        <p:spPr>
          <a:xfrm>
            <a:off x="0" y="836667"/>
            <a:ext cx="9144000" cy="609397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 </a:t>
            </a:r>
            <a:r>
              <a:rPr kumimoji="0" lang="zh-CN" altLang="en-US" sz="405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创</a:t>
            </a:r>
            <a:r>
              <a:rPr kumimoji="0" lang="en-US" altLang="zh-CN" sz="405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28:20</a:t>
            </a:r>
            <a:r>
              <a: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雅各许愿说：「神若与我同在，在我所行的路上保佑我，</a:t>
            </a:r>
            <a:endParaRPr kumimoji="0" lang="en-US" altLang="zh-CN" sz="40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又给我食物吃，衣服穿，</a:t>
            </a:r>
            <a:r>
              <a:rPr kumimoji="0" lang="en-US" altLang="zh-CN" sz="405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5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21</a:t>
            </a:r>
            <a:r>
              <a: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使我平平安安的回到我父亲的家，</a:t>
            </a:r>
            <a:endParaRPr kumimoji="0" lang="en-US" altLang="zh-CN" sz="40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我就必以耶和华为我的神。</a:t>
            </a:r>
            <a:r>
              <a:rPr kumimoji="0" lang="en-US" altLang="zh-CN" sz="405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5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22</a:t>
            </a:r>
            <a:r>
              <a: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我所立为柱子的石头也必作神的殿；凡你所赐给我的，</a:t>
            </a:r>
            <a:endParaRPr kumimoji="0" lang="en-US" altLang="zh-CN" sz="40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我必将十分之一献给你。」</a:t>
            </a:r>
            <a:endParaRPr kumimoji="0" lang="en-US" altLang="zh-CN" sz="40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 </a:t>
            </a:r>
            <a:endParaRPr kumimoji="0" lang="en-US" altLang="zh-TW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750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D671C8-36B6-4F48-BD19-838F0B64261B}"/>
              </a:ext>
            </a:extLst>
          </p:cNvPr>
          <p:cNvSpPr/>
          <p:nvPr/>
        </p:nvSpPr>
        <p:spPr>
          <a:xfrm>
            <a:off x="110961" y="1543050"/>
            <a:ext cx="88582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创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28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:13 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我是耶和华你祖亚伯拉罕的神，也是以撒的神」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BA7BAE-AB7F-420B-90C6-1E93A790FB77}"/>
              </a:ext>
            </a:extLst>
          </p:cNvPr>
          <p:cNvSpPr/>
          <p:nvPr/>
        </p:nvSpPr>
        <p:spPr>
          <a:xfrm>
            <a:off x="110961" y="2628900"/>
            <a:ext cx="8858250" cy="1107996"/>
          </a:xfrm>
          <a:prstGeom prst="rect">
            <a:avLst/>
          </a:prstGeom>
          <a:solidFill>
            <a:srgbClr val="6A310A"/>
          </a:solidFill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创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28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:21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使我平平安安的回到我父亲的家，我就必以耶和华为我的神。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新細明體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28DC95-8F0A-46F7-AE67-1C9A515ED62D}"/>
              </a:ext>
            </a:extLst>
          </p:cNvPr>
          <p:cNvSpPr/>
          <p:nvPr/>
        </p:nvSpPr>
        <p:spPr>
          <a:xfrm>
            <a:off x="110961" y="857250"/>
            <a:ext cx="8858250" cy="71558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雅各与耶和华的关系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_1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KaiTi" panose="02010609060101010101" pitchFamily="49" charset="-122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01DB44-3DA2-4A67-8AE1-27D6DBCE9280}"/>
              </a:ext>
            </a:extLst>
          </p:cNvPr>
          <p:cNvSpPr/>
          <p:nvPr/>
        </p:nvSpPr>
        <p:spPr>
          <a:xfrm>
            <a:off x="114300" y="3714751"/>
            <a:ext cx="8858250" cy="212365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创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48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:15 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他就给约瑟祝福说：「愿我祖亚伯拉罕和我父以撒所事奉的神，就是一生牧养我直到今日的神，</a:t>
            </a: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…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21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又对约瑟说：「我要死了，但神必与你们同在，领你们回到你们列祖之地。 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9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D671C8-36B6-4F48-BD19-838F0B64261B}"/>
              </a:ext>
            </a:extLst>
          </p:cNvPr>
          <p:cNvSpPr/>
          <p:nvPr/>
        </p:nvSpPr>
        <p:spPr>
          <a:xfrm>
            <a:off x="110961" y="1543050"/>
            <a:ext cx="885825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创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49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:29 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他又嘱咐他们说：「我将要归到我列祖那里，你们要将我葬在赫人以弗仑田间的洞里，与我祖我父在一处，</a:t>
            </a: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…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BA7BAE-AB7F-420B-90C6-1E93A790FB77}"/>
              </a:ext>
            </a:extLst>
          </p:cNvPr>
          <p:cNvSpPr/>
          <p:nvPr/>
        </p:nvSpPr>
        <p:spPr>
          <a:xfrm>
            <a:off x="110961" y="3144188"/>
            <a:ext cx="8858250" cy="1615827"/>
          </a:xfrm>
          <a:prstGeom prst="rect">
            <a:avLst/>
          </a:prstGeom>
          <a:solidFill>
            <a:srgbClr val="6A310A"/>
          </a:solidFill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出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3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:6 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又说：「</a:t>
            </a:r>
            <a:r>
              <a:rPr kumimoji="0" lang="zh-CN" altLang="en-US" sz="33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雅各的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我是</a:t>
            </a:r>
            <a:r>
              <a:rPr kumimoji="0" lang="zh-CN" altLang="en-US" sz="33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你父亲的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神，是</a:t>
            </a:r>
            <a:r>
              <a:rPr kumimoji="0" lang="zh-CN" altLang="en-US" sz="33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亚伯拉罕的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神，</a:t>
            </a:r>
            <a:r>
              <a:rPr kumimoji="0" lang="zh-CN" altLang="en-US" sz="33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以撒的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神，神。」摩西蒙上脸，因为怕看神。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新細明體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28DC95-8F0A-46F7-AE67-1C9A515ED62D}"/>
              </a:ext>
            </a:extLst>
          </p:cNvPr>
          <p:cNvSpPr/>
          <p:nvPr/>
        </p:nvSpPr>
        <p:spPr>
          <a:xfrm>
            <a:off x="101873" y="367214"/>
            <a:ext cx="8858250" cy="71558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雅各与耶和华的关系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_2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KaiTi" panose="02010609060101010101" pitchFamily="49" charset="-122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F9BB07-1FAC-4EB5-A8F4-A8F5232925A7}"/>
              </a:ext>
            </a:extLst>
          </p:cNvPr>
          <p:cNvSpPr/>
          <p:nvPr/>
        </p:nvSpPr>
        <p:spPr>
          <a:xfrm>
            <a:off x="114300" y="4743450"/>
            <a:ext cx="88582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来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11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:21 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雅各因著信，临死的时候，给约瑟的两个儿子各自祝福，扶著杖头敬拜神。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6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144B47-BAEE-4051-B3CA-3D36E3080633}"/>
              </a:ext>
            </a:extLst>
          </p:cNvPr>
          <p:cNvSpPr/>
          <p:nvPr/>
        </p:nvSpPr>
        <p:spPr>
          <a:xfrm>
            <a:off x="0" y="0"/>
            <a:ext cx="9144000" cy="846385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诗篇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KaiTi" panose="02010609060101010101" pitchFamily="49" charset="-122"/>
                <a:cs typeface="+mn-cs"/>
              </a:rPr>
              <a:t>34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KaiTi" panose="02010609060101010101" pitchFamily="49" charset="-122"/>
                <a:cs typeface="+mn-cs"/>
              </a:rPr>
              <a:t>篇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（撒上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章 大卫从挪伯祭司亚希米勒那里拿了当年杀歌利亚的刀，大卫到亚比米勒</a:t>
            </a:r>
            <a:r>
              <a:rPr kumimoji="0" lang="zh-CN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迦特王亚吉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，在王面前装疯，被他赶出去，就作这诗。）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我要时时称颂耶和华；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赞美他的话必常在我口中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。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7</a:t>
            </a: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耶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和华的使者在敬畏他的人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四围安营，搭救他们。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29E93C-1667-4C37-A748-099DB5DDE20C}"/>
              </a:ext>
            </a:extLst>
          </p:cNvPr>
          <p:cNvSpPr/>
          <p:nvPr/>
        </p:nvSpPr>
        <p:spPr>
          <a:xfrm>
            <a:off x="121024" y="899841"/>
            <a:ext cx="8885144" cy="71558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将要看见比这更大的事</a:t>
            </a:r>
            <a:r>
              <a:rPr kumimoji="0" lang="zh-CN" altLang="en-US" sz="4050" b="1" i="0" u="none" strike="noStrike" kern="1200" cap="none" spc="0" normalizeH="0" baseline="30000" noProof="0" dirty="0">
                <a:ln>
                  <a:noFill/>
                </a:ln>
                <a:solidFill>
                  <a:srgbClr val="FC3514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约</a:t>
            </a:r>
            <a:r>
              <a:rPr kumimoji="0" lang="en-US" altLang="zh-CN" sz="4050" b="1" i="0" u="none" strike="noStrike" kern="1200" cap="none" spc="0" normalizeH="0" baseline="30000" noProof="0" dirty="0">
                <a:ln>
                  <a:noFill/>
                </a:ln>
                <a:solidFill>
                  <a:srgbClr val="FC3514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</a:t>
            </a:r>
            <a:r>
              <a:rPr kumimoji="0" lang="en-US" altLang="zh-CN" sz="4050" b="0" i="0" u="none" strike="noStrike" kern="1200" cap="none" spc="0" normalizeH="0" baseline="30000" noProof="0" dirty="0">
                <a:ln>
                  <a:noFill/>
                </a:ln>
                <a:solidFill>
                  <a:srgbClr val="FC3514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:50b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886E94-D92D-40ED-B820-863379FF2B00}"/>
              </a:ext>
            </a:extLst>
          </p:cNvPr>
          <p:cNvSpPr/>
          <p:nvPr/>
        </p:nvSpPr>
        <p:spPr>
          <a:xfrm>
            <a:off x="121024" y="1629802"/>
            <a:ext cx="88851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神的国临到（在我们中间）看哪，神的帐幕在人间。他要与人同住，他们要作他的子民。神要亲自与他们同在，作他们的神。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E1EF50-C744-4916-9727-DD70C1E2665E}"/>
              </a:ext>
            </a:extLst>
          </p:cNvPr>
          <p:cNvSpPr/>
          <p:nvPr/>
        </p:nvSpPr>
        <p:spPr>
          <a:xfrm>
            <a:off x="121024" y="3258488"/>
            <a:ext cx="8885144" cy="1107996"/>
          </a:xfrm>
          <a:prstGeom prst="rect">
            <a:avLst/>
          </a:prstGeom>
          <a:solidFill>
            <a:srgbClr val="6A310A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摩西在旷野怎样举蛇，人子也必照样被举起来，叫一切信他的都得永生。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8419B1-E5DE-425A-A96A-7EF0CAAFA30A}"/>
              </a:ext>
            </a:extLst>
          </p:cNvPr>
          <p:cNvSpPr/>
          <p:nvPr/>
        </p:nvSpPr>
        <p:spPr>
          <a:xfrm>
            <a:off x="125476" y="4343401"/>
            <a:ext cx="8885144" cy="161582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成了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。殿里的幔子从上到下裂为两半。</a:t>
            </a:r>
            <a:endParaRPr kumimoji="0" lang="en-US" altLang="zh-CN" sz="3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他给我们开了一条又新又活的路，从幔子经过，这幔子就是他的身体。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11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29E93C-1667-4C37-A748-099DB5DDE20C}"/>
              </a:ext>
            </a:extLst>
          </p:cNvPr>
          <p:cNvSpPr/>
          <p:nvPr/>
        </p:nvSpPr>
        <p:spPr>
          <a:xfrm>
            <a:off x="121024" y="899841"/>
            <a:ext cx="8885144" cy="71558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神儿女的现在和未来</a:t>
            </a:r>
            <a:endParaRPr kumimoji="0" lang="en-US" altLang="zh-CN" sz="405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886E94-D92D-40ED-B820-863379FF2B00}"/>
              </a:ext>
            </a:extLst>
          </p:cNvPr>
          <p:cNvSpPr/>
          <p:nvPr/>
        </p:nvSpPr>
        <p:spPr>
          <a:xfrm>
            <a:off x="121024" y="1629802"/>
            <a:ext cx="88851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他救了我们脱离黑暗的权势，把我们迁到他爱子的国里；我们在爱子里得蒙救赎，罪过得以赦免。</a:t>
            </a: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西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1:14-15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新細明體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E1EF50-C744-4916-9727-DD70C1E2665E}"/>
              </a:ext>
            </a:extLst>
          </p:cNvPr>
          <p:cNvSpPr/>
          <p:nvPr/>
        </p:nvSpPr>
        <p:spPr>
          <a:xfrm>
            <a:off x="121024" y="3258488"/>
            <a:ext cx="8885144" cy="110799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圣灵降临在你们身上</a:t>
            </a: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徒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1:8 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要被圣灵充满</a:t>
            </a: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弗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:18b</a:t>
            </a:r>
            <a:endParaRPr kumimoji="0" lang="en-US" altLang="zh-CN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我常与你们同在直到世界的末了</a:t>
            </a: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太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28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:20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新細明體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8419B1-E5DE-425A-A96A-7EF0CAAFA30A}"/>
              </a:ext>
            </a:extLst>
          </p:cNvPr>
          <p:cNvSpPr/>
          <p:nvPr/>
        </p:nvSpPr>
        <p:spPr>
          <a:xfrm>
            <a:off x="125476" y="4343400"/>
            <a:ext cx="8885144" cy="110799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我去原是为你们预备地方去。就必再来接你们到我那里去，我在那里，叫你们也在那里。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1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144B47-BAEE-4051-B3CA-3D36E3080633}"/>
              </a:ext>
            </a:extLst>
          </p:cNvPr>
          <p:cNvSpPr/>
          <p:nvPr/>
        </p:nvSpPr>
        <p:spPr>
          <a:xfrm>
            <a:off x="0" y="836667"/>
            <a:ext cx="9144000" cy="549381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诗篇 </a:t>
            </a:r>
            <a:r>
              <a:rPr kumimoji="0" lang="en-US" altLang="zh-CN" sz="4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KaiTi" panose="02010609060101010101" pitchFamily="49" charset="-122"/>
                <a:cs typeface="+mn-cs"/>
              </a:rPr>
              <a:t>34</a:t>
            </a:r>
            <a:r>
              <a: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KaiTi" panose="02010609060101010101" pitchFamily="49" charset="-122"/>
                <a:cs typeface="+mn-cs"/>
              </a:rPr>
              <a:t>篇</a:t>
            </a:r>
            <a:endParaRPr kumimoji="0" lang="en-US" altLang="zh-CN" sz="4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7 </a:t>
            </a:r>
            <a:r>
              <a:rPr kumimoji="0" lang="zh-CN" altLang="en-US" sz="49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耶和华的使者在敬畏他的人</a:t>
            </a:r>
            <a:endParaRPr kumimoji="0" lang="en-US" altLang="zh-CN" sz="49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95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四围安营，搭救他们。</a:t>
            </a:r>
            <a:endParaRPr kumimoji="0" lang="en-US" altLang="zh-CN" sz="495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62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1B1497-00EF-4F0C-9DD0-576F8F80CAAB}"/>
              </a:ext>
            </a:extLst>
          </p:cNvPr>
          <p:cNvSpPr/>
          <p:nvPr/>
        </p:nvSpPr>
        <p:spPr>
          <a:xfrm>
            <a:off x="838200" y="474345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申命记 </a:t>
            </a:r>
            <a:r>
              <a:rPr lang="en-US" altLang="zh-CN" dirty="0">
                <a:solidFill>
                  <a:srgbClr val="FF0000"/>
                </a:solidFill>
              </a:rPr>
              <a:t>33</a:t>
            </a:r>
            <a:r>
              <a:rPr lang="zh-CN" altLang="en-US" dirty="0">
                <a:solidFill>
                  <a:srgbClr val="FF0000"/>
                </a:solidFill>
              </a:rPr>
              <a:t>章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25b</a:t>
            </a:r>
            <a:r>
              <a:rPr lang="en-US" altLang="zh-CN" dirty="0">
                <a:solidFill>
                  <a:srgbClr val="FFFF00"/>
                </a:solidFill>
              </a:rPr>
              <a:t> </a:t>
            </a:r>
            <a:r>
              <a:rPr lang="zh-CN" altLang="en-US" dirty="0">
                <a:solidFill>
                  <a:srgbClr val="FFFF00"/>
                </a:solidFill>
              </a:rPr>
              <a:t>你的日子如何，</a:t>
            </a:r>
          </a:p>
          <a:p>
            <a:r>
              <a:rPr lang="zh-CN" altLang="en-US" dirty="0">
                <a:solidFill>
                  <a:srgbClr val="FFFF00"/>
                </a:solidFill>
              </a:rPr>
              <a:t>你的力量也必如何。</a:t>
            </a:r>
          </a:p>
          <a:p>
            <a:endParaRPr lang="zh-CN" altLang="en-US" sz="2800" dirty="0">
              <a:solidFill>
                <a:srgbClr val="FFFF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耶利米哀歌 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章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23</a:t>
            </a:r>
            <a:r>
              <a:rPr lang="en-US" altLang="zh-CN" dirty="0">
                <a:solidFill>
                  <a:srgbClr val="FFFF00"/>
                </a:solidFill>
              </a:rPr>
              <a:t> </a:t>
            </a:r>
            <a:r>
              <a:rPr lang="zh-CN" altLang="en-US" dirty="0">
                <a:solidFill>
                  <a:srgbClr val="FFFF00"/>
                </a:solidFill>
              </a:rPr>
              <a:t>每早晨，这都是新的；</a:t>
            </a:r>
          </a:p>
          <a:p>
            <a:r>
              <a:rPr lang="zh-CN" altLang="en-US" dirty="0">
                <a:solidFill>
                  <a:srgbClr val="FFFF00"/>
                </a:solidFill>
              </a:rPr>
              <a:t>你的诚实极其广大！</a:t>
            </a:r>
          </a:p>
        </p:txBody>
      </p:sp>
    </p:spTree>
    <p:extLst>
      <p:ext uri="{BB962C8B-B14F-4D97-AF65-F5344CB8AC3E}">
        <p14:creationId xmlns:p14="http://schemas.microsoft.com/office/powerpoint/2010/main" val="1979481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4CF7B1-98E1-4929-AFF4-B9019ABA6BC8}"/>
              </a:ext>
            </a:extLst>
          </p:cNvPr>
          <p:cNvSpPr/>
          <p:nvPr/>
        </p:nvSpPr>
        <p:spPr>
          <a:xfrm>
            <a:off x="533400" y="533400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rgbClr val="FF0000"/>
                </a:solidFill>
              </a:rPr>
              <a:t>民数记</a:t>
            </a:r>
            <a:endParaRPr lang="en-US" altLang="zh-CN" sz="6000" dirty="0">
              <a:solidFill>
                <a:srgbClr val="FF0000"/>
              </a:solidFill>
            </a:endParaRPr>
          </a:p>
          <a:p>
            <a:r>
              <a:rPr lang="en-US" altLang="zh-CN" sz="4800" dirty="0">
                <a:solidFill>
                  <a:srgbClr val="FF0000"/>
                </a:solidFill>
              </a:rPr>
              <a:t>6:24</a:t>
            </a:r>
            <a:r>
              <a:rPr lang="en-US" altLang="zh-CN" sz="4800" dirty="0">
                <a:solidFill>
                  <a:srgbClr val="FFFF00"/>
                </a:solidFill>
              </a:rPr>
              <a:t>『</a:t>
            </a:r>
            <a:r>
              <a:rPr lang="zh-CN" altLang="en-US" sz="4800" dirty="0">
                <a:solidFill>
                  <a:srgbClr val="FFFF00"/>
                </a:solidFill>
              </a:rPr>
              <a:t>愿耶和华赐福给你，</a:t>
            </a:r>
          </a:p>
          <a:p>
            <a:r>
              <a:rPr lang="zh-CN" altLang="en-US" sz="4800" dirty="0">
                <a:solidFill>
                  <a:srgbClr val="FFFF00"/>
                </a:solidFill>
              </a:rPr>
              <a:t>保护你。</a:t>
            </a:r>
          </a:p>
          <a:p>
            <a:r>
              <a:rPr lang="en-US" altLang="zh-CN" sz="4800" dirty="0">
                <a:solidFill>
                  <a:srgbClr val="FF0000"/>
                </a:solidFill>
              </a:rPr>
              <a:t>25 </a:t>
            </a:r>
            <a:r>
              <a:rPr lang="zh-CN" altLang="en-US" sz="4800" dirty="0">
                <a:solidFill>
                  <a:srgbClr val="FFFF00"/>
                </a:solidFill>
              </a:rPr>
              <a:t>愿耶和华使他的脸光照你，</a:t>
            </a:r>
          </a:p>
          <a:p>
            <a:r>
              <a:rPr lang="zh-CN" altLang="en-US" sz="4800" dirty="0">
                <a:solidFill>
                  <a:srgbClr val="FFFF00"/>
                </a:solidFill>
              </a:rPr>
              <a:t>赐恩给你。</a:t>
            </a:r>
          </a:p>
          <a:p>
            <a:r>
              <a:rPr lang="en-US" altLang="zh-CN" sz="4800" dirty="0">
                <a:solidFill>
                  <a:srgbClr val="FF0000"/>
                </a:solidFill>
              </a:rPr>
              <a:t>26 </a:t>
            </a:r>
            <a:r>
              <a:rPr lang="zh-CN" altLang="en-US" sz="4800" dirty="0">
                <a:solidFill>
                  <a:srgbClr val="FFFF00"/>
                </a:solidFill>
              </a:rPr>
              <a:t>愿耶和华向你仰脸，</a:t>
            </a:r>
          </a:p>
          <a:p>
            <a:r>
              <a:rPr lang="zh-CN" altLang="en-US" sz="4800" dirty="0">
                <a:solidFill>
                  <a:srgbClr val="FFFF00"/>
                </a:solidFill>
              </a:rPr>
              <a:t>赐你平安。</a:t>
            </a:r>
            <a:r>
              <a:rPr lang="en-US" altLang="zh-CN" sz="4800" dirty="0">
                <a:solidFill>
                  <a:srgbClr val="FFFF00"/>
                </a:solidFill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243069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144B47-BAEE-4051-B3CA-3D36E3080633}"/>
              </a:ext>
            </a:extLst>
          </p:cNvPr>
          <p:cNvSpPr/>
          <p:nvPr/>
        </p:nvSpPr>
        <p:spPr>
          <a:xfrm>
            <a:off x="18875" y="293526"/>
            <a:ext cx="9144000" cy="639405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5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 </a:t>
            </a:r>
            <a:r>
              <a:rPr kumimoji="0" lang="zh-CN" altLang="en-US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申命记</a:t>
            </a:r>
            <a:r>
              <a:rPr kumimoji="0" lang="en-US" altLang="zh-CN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33:25</a:t>
            </a:r>
            <a:endParaRPr kumimoji="0" lang="en-US" altLang="zh-CN" sz="44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你的门闩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(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或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: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鞋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)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是铜的，铁的。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 你的日子如何，你的力量也必如何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。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耶利米哀歌</a:t>
            </a:r>
            <a:r>
              <a:rPr kumimoji="0" lang="en-US" altLang="zh-CN" sz="4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3:22</a:t>
            </a:r>
            <a:r>
              <a: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我们不至消灭，</a:t>
            </a:r>
            <a:endParaRPr kumimoji="0" lang="en-US" altLang="zh-CN" sz="4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是出於耶和华诸般的慈爱；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是因他的怜悯不至断绝。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23 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你的诚实极其广大！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2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83B50DA3-3AAB-4103-9DF0-7D513EE7D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694510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Freeform 3">
            <a:extLst>
              <a:ext uri="{FF2B5EF4-FFF2-40B4-BE49-F238E27FC236}">
                <a16:creationId xmlns:a16="http://schemas.microsoft.com/office/drawing/2014/main" id="{84DEE009-97C4-4E44-8A42-63AA295BFD5C}"/>
              </a:ext>
            </a:extLst>
          </p:cNvPr>
          <p:cNvSpPr>
            <a:spLocks/>
          </p:cNvSpPr>
          <p:nvPr/>
        </p:nvSpPr>
        <p:spPr bwMode="auto">
          <a:xfrm>
            <a:off x="1545433" y="1857375"/>
            <a:ext cx="765572" cy="1147763"/>
          </a:xfrm>
          <a:custGeom>
            <a:avLst/>
            <a:gdLst>
              <a:gd name="T0" fmla="*/ 0 w 643"/>
              <a:gd name="T1" fmla="*/ 654 h 964"/>
              <a:gd name="T2" fmla="*/ 58 w 643"/>
              <a:gd name="T3" fmla="*/ 602 h 964"/>
              <a:gd name="T4" fmla="*/ 26 w 643"/>
              <a:gd name="T5" fmla="*/ 538 h 964"/>
              <a:gd name="T6" fmla="*/ 103 w 643"/>
              <a:gd name="T7" fmla="*/ 468 h 964"/>
              <a:gd name="T8" fmla="*/ 147 w 643"/>
              <a:gd name="T9" fmla="*/ 293 h 964"/>
              <a:gd name="T10" fmla="*/ 254 w 643"/>
              <a:gd name="T11" fmla="*/ 221 h 964"/>
              <a:gd name="T12" fmla="*/ 292 w 643"/>
              <a:gd name="T13" fmla="*/ 146 h 964"/>
              <a:gd name="T14" fmla="*/ 314 w 643"/>
              <a:gd name="T15" fmla="*/ 61 h 964"/>
              <a:gd name="T16" fmla="*/ 405 w 643"/>
              <a:gd name="T17" fmla="*/ 0 h 964"/>
              <a:gd name="T18" fmla="*/ 486 w 643"/>
              <a:gd name="T19" fmla="*/ 22 h 964"/>
              <a:gd name="T20" fmla="*/ 573 w 643"/>
              <a:gd name="T21" fmla="*/ 94 h 964"/>
              <a:gd name="T22" fmla="*/ 643 w 643"/>
              <a:gd name="T23" fmla="*/ 187 h 964"/>
              <a:gd name="T24" fmla="*/ 621 w 643"/>
              <a:gd name="T25" fmla="*/ 416 h 964"/>
              <a:gd name="T26" fmla="*/ 525 w 643"/>
              <a:gd name="T27" fmla="*/ 448 h 964"/>
              <a:gd name="T28" fmla="*/ 506 w 643"/>
              <a:gd name="T29" fmla="*/ 511 h 964"/>
              <a:gd name="T30" fmla="*/ 544 w 643"/>
              <a:gd name="T31" fmla="*/ 593 h 964"/>
              <a:gd name="T32" fmla="*/ 583 w 643"/>
              <a:gd name="T33" fmla="*/ 677 h 964"/>
              <a:gd name="T34" fmla="*/ 552 w 643"/>
              <a:gd name="T35" fmla="*/ 768 h 964"/>
              <a:gd name="T36" fmla="*/ 561 w 643"/>
              <a:gd name="T37" fmla="*/ 854 h 964"/>
              <a:gd name="T38" fmla="*/ 550 w 643"/>
              <a:gd name="T39" fmla="*/ 892 h 964"/>
              <a:gd name="T40" fmla="*/ 530 w 643"/>
              <a:gd name="T41" fmla="*/ 936 h 964"/>
              <a:gd name="T42" fmla="*/ 499 w 643"/>
              <a:gd name="T43" fmla="*/ 964 h 964"/>
              <a:gd name="T44" fmla="*/ 446 w 643"/>
              <a:gd name="T45" fmla="*/ 958 h 964"/>
              <a:gd name="T46" fmla="*/ 378 w 643"/>
              <a:gd name="T47" fmla="*/ 886 h 964"/>
              <a:gd name="T48" fmla="*/ 314 w 643"/>
              <a:gd name="T49" fmla="*/ 925 h 964"/>
              <a:gd name="T50" fmla="*/ 280 w 643"/>
              <a:gd name="T51" fmla="*/ 893 h 964"/>
              <a:gd name="T52" fmla="*/ 250 w 643"/>
              <a:gd name="T53" fmla="*/ 777 h 964"/>
              <a:gd name="T54" fmla="*/ 220 w 643"/>
              <a:gd name="T55" fmla="*/ 754 h 964"/>
              <a:gd name="T56" fmla="*/ 108 w 643"/>
              <a:gd name="T57" fmla="*/ 742 h 964"/>
              <a:gd name="T58" fmla="*/ 0 w 643"/>
              <a:gd name="T59" fmla="*/ 65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43" h="964">
                <a:moveTo>
                  <a:pt x="0" y="654"/>
                </a:moveTo>
                <a:lnTo>
                  <a:pt x="58" y="602"/>
                </a:lnTo>
                <a:lnTo>
                  <a:pt x="26" y="538"/>
                </a:lnTo>
                <a:lnTo>
                  <a:pt x="103" y="468"/>
                </a:lnTo>
                <a:lnTo>
                  <a:pt x="147" y="293"/>
                </a:lnTo>
                <a:lnTo>
                  <a:pt x="254" y="221"/>
                </a:lnTo>
                <a:lnTo>
                  <a:pt x="292" y="146"/>
                </a:lnTo>
                <a:lnTo>
                  <a:pt x="314" y="61"/>
                </a:lnTo>
                <a:lnTo>
                  <a:pt x="405" y="0"/>
                </a:lnTo>
                <a:lnTo>
                  <a:pt x="486" y="22"/>
                </a:lnTo>
                <a:lnTo>
                  <a:pt x="573" y="94"/>
                </a:lnTo>
                <a:lnTo>
                  <a:pt x="643" y="187"/>
                </a:lnTo>
                <a:lnTo>
                  <a:pt x="621" y="416"/>
                </a:lnTo>
                <a:lnTo>
                  <a:pt x="525" y="448"/>
                </a:lnTo>
                <a:lnTo>
                  <a:pt x="506" y="511"/>
                </a:lnTo>
                <a:lnTo>
                  <a:pt x="544" y="593"/>
                </a:lnTo>
                <a:lnTo>
                  <a:pt x="583" y="677"/>
                </a:lnTo>
                <a:lnTo>
                  <a:pt x="552" y="768"/>
                </a:lnTo>
                <a:lnTo>
                  <a:pt x="561" y="854"/>
                </a:lnTo>
                <a:lnTo>
                  <a:pt x="550" y="892"/>
                </a:lnTo>
                <a:lnTo>
                  <a:pt x="530" y="936"/>
                </a:lnTo>
                <a:lnTo>
                  <a:pt x="499" y="964"/>
                </a:lnTo>
                <a:lnTo>
                  <a:pt x="446" y="958"/>
                </a:lnTo>
                <a:lnTo>
                  <a:pt x="378" y="886"/>
                </a:lnTo>
                <a:lnTo>
                  <a:pt x="314" y="925"/>
                </a:lnTo>
                <a:lnTo>
                  <a:pt x="280" y="893"/>
                </a:lnTo>
                <a:lnTo>
                  <a:pt x="250" y="777"/>
                </a:lnTo>
                <a:lnTo>
                  <a:pt x="220" y="754"/>
                </a:lnTo>
                <a:lnTo>
                  <a:pt x="108" y="742"/>
                </a:lnTo>
                <a:lnTo>
                  <a:pt x="0" y="654"/>
                </a:lnTo>
                <a:close/>
              </a:path>
            </a:pathLst>
          </a:custGeom>
          <a:solidFill>
            <a:srgbClr val="9966FF">
              <a:alpha val="50000"/>
            </a:srgbClr>
          </a:solidFill>
          <a:ln w="9525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852E886F-2638-4C6C-A586-DC23EBF89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785" y="2087167"/>
            <a:ext cx="3385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利</a:t>
            </a:r>
          </a:p>
        </p:txBody>
      </p:sp>
      <p:sp>
        <p:nvSpPr>
          <p:cNvPr id="59397" name="Oval 5">
            <a:extLst>
              <a:ext uri="{FF2B5EF4-FFF2-40B4-BE49-F238E27FC236}">
                <a16:creationId xmlns:a16="http://schemas.microsoft.com/office/drawing/2014/main" id="{7EBAA2BA-7255-4FC9-B1D0-5D58B685F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478" y="2308622"/>
            <a:ext cx="57150" cy="571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398" name="AutoShape 6">
            <a:extLst>
              <a:ext uri="{FF2B5EF4-FFF2-40B4-BE49-F238E27FC236}">
                <a16:creationId xmlns:a16="http://schemas.microsoft.com/office/drawing/2014/main" id="{3AA4F8C5-B07F-4BF4-810C-C297171C6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2928" y="2185987"/>
            <a:ext cx="556022" cy="234554"/>
          </a:xfrm>
          <a:prstGeom prst="wedgeRectCallout">
            <a:avLst>
              <a:gd name="adj1" fmla="val -69486"/>
              <a:gd name="adj2" fmla="val 1801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伯赛大</a:t>
            </a:r>
          </a:p>
        </p:txBody>
      </p:sp>
      <p:sp>
        <p:nvSpPr>
          <p:cNvPr id="59399" name="Freeform 7">
            <a:extLst>
              <a:ext uri="{FF2B5EF4-FFF2-40B4-BE49-F238E27FC236}">
                <a16:creationId xmlns:a16="http://schemas.microsoft.com/office/drawing/2014/main" id="{E870058F-E541-4005-8119-A9FAC7802942}"/>
              </a:ext>
            </a:extLst>
          </p:cNvPr>
          <p:cNvSpPr>
            <a:spLocks/>
          </p:cNvSpPr>
          <p:nvPr/>
        </p:nvSpPr>
        <p:spPr bwMode="auto">
          <a:xfrm>
            <a:off x="2132412" y="2700340"/>
            <a:ext cx="121444" cy="1764506"/>
          </a:xfrm>
          <a:custGeom>
            <a:avLst/>
            <a:gdLst>
              <a:gd name="T0" fmla="*/ 98 w 102"/>
              <a:gd name="T1" fmla="*/ 0 h 1482"/>
              <a:gd name="T2" fmla="*/ 82 w 102"/>
              <a:gd name="T3" fmla="*/ 87 h 1482"/>
              <a:gd name="T4" fmla="*/ 79 w 102"/>
              <a:gd name="T5" fmla="*/ 191 h 1482"/>
              <a:gd name="T6" fmla="*/ 88 w 102"/>
              <a:gd name="T7" fmla="*/ 284 h 1482"/>
              <a:gd name="T8" fmla="*/ 101 w 102"/>
              <a:gd name="T9" fmla="*/ 356 h 1482"/>
              <a:gd name="T10" fmla="*/ 79 w 102"/>
              <a:gd name="T11" fmla="*/ 459 h 1482"/>
              <a:gd name="T12" fmla="*/ 68 w 102"/>
              <a:gd name="T13" fmla="*/ 504 h 1482"/>
              <a:gd name="T14" fmla="*/ 68 w 102"/>
              <a:gd name="T15" fmla="*/ 624 h 1482"/>
              <a:gd name="T16" fmla="*/ 79 w 102"/>
              <a:gd name="T17" fmla="*/ 790 h 1482"/>
              <a:gd name="T18" fmla="*/ 8 w 102"/>
              <a:gd name="T19" fmla="*/ 1045 h 1482"/>
              <a:gd name="T20" fmla="*/ 34 w 102"/>
              <a:gd name="T21" fmla="*/ 1233 h 1482"/>
              <a:gd name="T22" fmla="*/ 47 w 102"/>
              <a:gd name="T23" fmla="*/ 1482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" h="1482">
                <a:moveTo>
                  <a:pt x="98" y="0"/>
                </a:moveTo>
                <a:cubicBezTo>
                  <a:pt x="91" y="27"/>
                  <a:pt x="85" y="56"/>
                  <a:pt x="82" y="87"/>
                </a:cubicBezTo>
                <a:cubicBezTo>
                  <a:pt x="79" y="118"/>
                  <a:pt x="78" y="159"/>
                  <a:pt x="79" y="191"/>
                </a:cubicBezTo>
                <a:cubicBezTo>
                  <a:pt x="80" y="224"/>
                  <a:pt x="84" y="257"/>
                  <a:pt x="88" y="284"/>
                </a:cubicBezTo>
                <a:cubicBezTo>
                  <a:pt x="92" y="312"/>
                  <a:pt x="102" y="327"/>
                  <a:pt x="101" y="356"/>
                </a:cubicBezTo>
                <a:cubicBezTo>
                  <a:pt x="100" y="385"/>
                  <a:pt x="84" y="434"/>
                  <a:pt x="79" y="459"/>
                </a:cubicBezTo>
                <a:cubicBezTo>
                  <a:pt x="74" y="484"/>
                  <a:pt x="70" y="477"/>
                  <a:pt x="68" y="504"/>
                </a:cubicBezTo>
                <a:cubicBezTo>
                  <a:pt x="66" y="531"/>
                  <a:pt x="66" y="576"/>
                  <a:pt x="68" y="624"/>
                </a:cubicBezTo>
                <a:cubicBezTo>
                  <a:pt x="70" y="672"/>
                  <a:pt x="89" y="720"/>
                  <a:pt x="79" y="790"/>
                </a:cubicBezTo>
                <a:cubicBezTo>
                  <a:pt x="69" y="860"/>
                  <a:pt x="16" y="971"/>
                  <a:pt x="8" y="1045"/>
                </a:cubicBezTo>
                <a:cubicBezTo>
                  <a:pt x="0" y="1119"/>
                  <a:pt x="27" y="1160"/>
                  <a:pt x="34" y="1233"/>
                </a:cubicBezTo>
                <a:cubicBezTo>
                  <a:pt x="41" y="1306"/>
                  <a:pt x="45" y="1441"/>
                  <a:pt x="47" y="1482"/>
                </a:cubicBezTo>
              </a:path>
            </a:pathLst>
          </a:custGeom>
          <a:noFill/>
          <a:ln w="28575" cmpd="sng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400" name="Freeform 8">
            <a:extLst>
              <a:ext uri="{FF2B5EF4-FFF2-40B4-BE49-F238E27FC236}">
                <a16:creationId xmlns:a16="http://schemas.microsoft.com/office/drawing/2014/main" id="{9998EF90-8CE1-4E43-89AE-B5520FD87B23}"/>
              </a:ext>
            </a:extLst>
          </p:cNvPr>
          <p:cNvSpPr>
            <a:spLocks/>
          </p:cNvSpPr>
          <p:nvPr/>
        </p:nvSpPr>
        <p:spPr bwMode="auto">
          <a:xfrm>
            <a:off x="1883571" y="4448178"/>
            <a:ext cx="389335" cy="1341835"/>
          </a:xfrm>
          <a:custGeom>
            <a:avLst/>
            <a:gdLst>
              <a:gd name="T0" fmla="*/ 164 w 327"/>
              <a:gd name="T1" fmla="*/ 20 h 1127"/>
              <a:gd name="T2" fmla="*/ 100 w 327"/>
              <a:gd name="T3" fmla="*/ 189 h 1127"/>
              <a:gd name="T4" fmla="*/ 71 w 327"/>
              <a:gd name="T5" fmla="*/ 253 h 1127"/>
              <a:gd name="T6" fmla="*/ 80 w 327"/>
              <a:gd name="T7" fmla="*/ 324 h 1127"/>
              <a:gd name="T8" fmla="*/ 48 w 327"/>
              <a:gd name="T9" fmla="*/ 394 h 1127"/>
              <a:gd name="T10" fmla="*/ 64 w 327"/>
              <a:gd name="T11" fmla="*/ 468 h 1127"/>
              <a:gd name="T12" fmla="*/ 32 w 327"/>
              <a:gd name="T13" fmla="*/ 564 h 1127"/>
              <a:gd name="T14" fmla="*/ 44 w 327"/>
              <a:gd name="T15" fmla="*/ 709 h 1127"/>
              <a:gd name="T16" fmla="*/ 10 w 327"/>
              <a:gd name="T17" fmla="*/ 826 h 1127"/>
              <a:gd name="T18" fmla="*/ 0 w 327"/>
              <a:gd name="T19" fmla="*/ 871 h 1127"/>
              <a:gd name="T20" fmla="*/ 45 w 327"/>
              <a:gd name="T21" fmla="*/ 1082 h 1127"/>
              <a:gd name="T22" fmla="*/ 80 w 327"/>
              <a:gd name="T23" fmla="*/ 1127 h 1127"/>
              <a:gd name="T24" fmla="*/ 162 w 327"/>
              <a:gd name="T25" fmla="*/ 1110 h 1127"/>
              <a:gd name="T26" fmla="*/ 199 w 327"/>
              <a:gd name="T27" fmla="*/ 1069 h 1127"/>
              <a:gd name="T28" fmla="*/ 221 w 327"/>
              <a:gd name="T29" fmla="*/ 1024 h 1127"/>
              <a:gd name="T30" fmla="*/ 202 w 327"/>
              <a:gd name="T31" fmla="*/ 976 h 1127"/>
              <a:gd name="T32" fmla="*/ 240 w 327"/>
              <a:gd name="T33" fmla="*/ 919 h 1127"/>
              <a:gd name="T34" fmla="*/ 221 w 327"/>
              <a:gd name="T35" fmla="*/ 871 h 1127"/>
              <a:gd name="T36" fmla="*/ 170 w 327"/>
              <a:gd name="T37" fmla="*/ 880 h 1127"/>
              <a:gd name="T38" fmla="*/ 96 w 327"/>
              <a:gd name="T39" fmla="*/ 800 h 1127"/>
              <a:gd name="T40" fmla="*/ 96 w 327"/>
              <a:gd name="T41" fmla="*/ 772 h 1127"/>
              <a:gd name="T42" fmla="*/ 141 w 327"/>
              <a:gd name="T43" fmla="*/ 736 h 1127"/>
              <a:gd name="T44" fmla="*/ 189 w 327"/>
              <a:gd name="T45" fmla="*/ 656 h 1127"/>
              <a:gd name="T46" fmla="*/ 186 w 327"/>
              <a:gd name="T47" fmla="*/ 756 h 1127"/>
              <a:gd name="T48" fmla="*/ 215 w 327"/>
              <a:gd name="T49" fmla="*/ 756 h 1127"/>
              <a:gd name="T50" fmla="*/ 244 w 327"/>
              <a:gd name="T51" fmla="*/ 714 h 1127"/>
              <a:gd name="T52" fmla="*/ 263 w 327"/>
              <a:gd name="T53" fmla="*/ 576 h 1127"/>
              <a:gd name="T54" fmla="*/ 295 w 327"/>
              <a:gd name="T55" fmla="*/ 474 h 1127"/>
              <a:gd name="T56" fmla="*/ 272 w 327"/>
              <a:gd name="T57" fmla="*/ 436 h 1127"/>
              <a:gd name="T58" fmla="*/ 269 w 327"/>
              <a:gd name="T59" fmla="*/ 295 h 1127"/>
              <a:gd name="T60" fmla="*/ 292 w 327"/>
              <a:gd name="T61" fmla="*/ 260 h 1127"/>
              <a:gd name="T62" fmla="*/ 327 w 327"/>
              <a:gd name="T63" fmla="*/ 36 h 1127"/>
              <a:gd name="T64" fmla="*/ 244 w 327"/>
              <a:gd name="T65" fmla="*/ 0 h 1127"/>
              <a:gd name="T66" fmla="*/ 164 w 327"/>
              <a:gd name="T67" fmla="*/ 20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7" h="1127">
                <a:moveTo>
                  <a:pt x="164" y="20"/>
                </a:moveTo>
                <a:lnTo>
                  <a:pt x="100" y="189"/>
                </a:lnTo>
                <a:lnTo>
                  <a:pt x="71" y="253"/>
                </a:lnTo>
                <a:lnTo>
                  <a:pt x="80" y="324"/>
                </a:lnTo>
                <a:lnTo>
                  <a:pt x="48" y="394"/>
                </a:lnTo>
                <a:lnTo>
                  <a:pt x="64" y="468"/>
                </a:lnTo>
                <a:lnTo>
                  <a:pt x="32" y="564"/>
                </a:lnTo>
                <a:lnTo>
                  <a:pt x="44" y="709"/>
                </a:lnTo>
                <a:lnTo>
                  <a:pt x="10" y="826"/>
                </a:lnTo>
                <a:lnTo>
                  <a:pt x="0" y="871"/>
                </a:lnTo>
                <a:lnTo>
                  <a:pt x="45" y="1082"/>
                </a:lnTo>
                <a:lnTo>
                  <a:pt x="80" y="1127"/>
                </a:lnTo>
                <a:lnTo>
                  <a:pt x="162" y="1110"/>
                </a:lnTo>
                <a:lnTo>
                  <a:pt x="199" y="1069"/>
                </a:lnTo>
                <a:lnTo>
                  <a:pt x="221" y="1024"/>
                </a:lnTo>
                <a:lnTo>
                  <a:pt x="202" y="976"/>
                </a:lnTo>
                <a:lnTo>
                  <a:pt x="240" y="919"/>
                </a:lnTo>
                <a:lnTo>
                  <a:pt x="221" y="871"/>
                </a:lnTo>
                <a:lnTo>
                  <a:pt x="170" y="880"/>
                </a:lnTo>
                <a:lnTo>
                  <a:pt x="96" y="800"/>
                </a:lnTo>
                <a:lnTo>
                  <a:pt x="96" y="772"/>
                </a:lnTo>
                <a:lnTo>
                  <a:pt x="141" y="736"/>
                </a:lnTo>
                <a:lnTo>
                  <a:pt x="189" y="656"/>
                </a:lnTo>
                <a:lnTo>
                  <a:pt x="186" y="756"/>
                </a:lnTo>
                <a:lnTo>
                  <a:pt x="215" y="756"/>
                </a:lnTo>
                <a:lnTo>
                  <a:pt x="244" y="714"/>
                </a:lnTo>
                <a:lnTo>
                  <a:pt x="263" y="576"/>
                </a:lnTo>
                <a:lnTo>
                  <a:pt x="295" y="474"/>
                </a:lnTo>
                <a:lnTo>
                  <a:pt x="272" y="436"/>
                </a:lnTo>
                <a:lnTo>
                  <a:pt x="269" y="295"/>
                </a:lnTo>
                <a:lnTo>
                  <a:pt x="292" y="260"/>
                </a:lnTo>
                <a:lnTo>
                  <a:pt x="327" y="36"/>
                </a:lnTo>
                <a:lnTo>
                  <a:pt x="244" y="0"/>
                </a:lnTo>
                <a:lnTo>
                  <a:pt x="164" y="20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401" name="Freeform 9">
            <a:extLst>
              <a:ext uri="{FF2B5EF4-FFF2-40B4-BE49-F238E27FC236}">
                <a16:creationId xmlns:a16="http://schemas.microsoft.com/office/drawing/2014/main" id="{23F34E23-3EA8-4B4C-944B-5B78C4187818}"/>
              </a:ext>
            </a:extLst>
          </p:cNvPr>
          <p:cNvSpPr>
            <a:spLocks/>
          </p:cNvSpPr>
          <p:nvPr/>
        </p:nvSpPr>
        <p:spPr bwMode="auto">
          <a:xfrm>
            <a:off x="2147887" y="2346725"/>
            <a:ext cx="205979" cy="358378"/>
          </a:xfrm>
          <a:custGeom>
            <a:avLst/>
            <a:gdLst>
              <a:gd name="T0" fmla="*/ 23 w 173"/>
              <a:gd name="T1" fmla="*/ 38 h 301"/>
              <a:gd name="T2" fmla="*/ 0 w 173"/>
              <a:gd name="T3" fmla="*/ 96 h 301"/>
              <a:gd name="T4" fmla="*/ 77 w 173"/>
              <a:gd name="T5" fmla="*/ 262 h 301"/>
              <a:gd name="T6" fmla="*/ 74 w 173"/>
              <a:gd name="T7" fmla="*/ 298 h 301"/>
              <a:gd name="T8" fmla="*/ 125 w 173"/>
              <a:gd name="T9" fmla="*/ 301 h 301"/>
              <a:gd name="T10" fmla="*/ 173 w 173"/>
              <a:gd name="T11" fmla="*/ 218 h 301"/>
              <a:gd name="T12" fmla="*/ 170 w 173"/>
              <a:gd name="T13" fmla="*/ 141 h 301"/>
              <a:gd name="T14" fmla="*/ 173 w 173"/>
              <a:gd name="T15" fmla="*/ 61 h 301"/>
              <a:gd name="T16" fmla="*/ 128 w 173"/>
              <a:gd name="T17" fmla="*/ 0 h 301"/>
              <a:gd name="T18" fmla="*/ 23 w 173"/>
              <a:gd name="T19" fmla="*/ 38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" h="301">
                <a:moveTo>
                  <a:pt x="23" y="38"/>
                </a:moveTo>
                <a:lnTo>
                  <a:pt x="0" y="96"/>
                </a:lnTo>
                <a:lnTo>
                  <a:pt x="77" y="262"/>
                </a:lnTo>
                <a:lnTo>
                  <a:pt x="74" y="298"/>
                </a:lnTo>
                <a:lnTo>
                  <a:pt x="125" y="301"/>
                </a:lnTo>
                <a:lnTo>
                  <a:pt x="173" y="218"/>
                </a:lnTo>
                <a:lnTo>
                  <a:pt x="170" y="141"/>
                </a:lnTo>
                <a:lnTo>
                  <a:pt x="173" y="61"/>
                </a:lnTo>
                <a:lnTo>
                  <a:pt x="128" y="0"/>
                </a:lnTo>
                <a:lnTo>
                  <a:pt x="23" y="38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402" name="Oval 10">
            <a:extLst>
              <a:ext uri="{FF2B5EF4-FFF2-40B4-BE49-F238E27FC236}">
                <a16:creationId xmlns:a16="http://schemas.microsoft.com/office/drawing/2014/main" id="{30D134A4-3269-4201-8729-4EE57CB50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065" y="4417219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403" name="AutoShape 11">
            <a:extLst>
              <a:ext uri="{FF2B5EF4-FFF2-40B4-BE49-F238E27FC236}">
                <a16:creationId xmlns:a16="http://schemas.microsoft.com/office/drawing/2014/main" id="{9D649D69-185A-4268-9822-B95083A62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24" y="4568430"/>
            <a:ext cx="714375" cy="234553"/>
          </a:xfrm>
          <a:prstGeom prst="wedgeRectCallout">
            <a:avLst>
              <a:gd name="adj1" fmla="val 49167"/>
              <a:gd name="adj2" fmla="val -9213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耶路撒冷</a:t>
            </a:r>
          </a:p>
        </p:txBody>
      </p:sp>
      <p:sp>
        <p:nvSpPr>
          <p:cNvPr id="59404" name="Oval 12">
            <a:extLst>
              <a:ext uri="{FF2B5EF4-FFF2-40B4-BE49-F238E27FC236}">
                <a16:creationId xmlns:a16="http://schemas.microsoft.com/office/drawing/2014/main" id="{B1E31448-E152-4F84-9D92-65FBACDD7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603" y="2676525"/>
            <a:ext cx="57150" cy="571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405" name="AutoShape 13">
            <a:extLst>
              <a:ext uri="{FF2B5EF4-FFF2-40B4-BE49-F238E27FC236}">
                <a16:creationId xmlns:a16="http://schemas.microsoft.com/office/drawing/2014/main" id="{FF21F798-58CA-4A6C-A3A9-C1DAE8892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290" y="2827737"/>
            <a:ext cx="556022" cy="234553"/>
          </a:xfrm>
          <a:prstGeom prst="wedgeRectCallout">
            <a:avLst>
              <a:gd name="adj1" fmla="val 57495"/>
              <a:gd name="adj2" fmla="val -9213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拿撒勒</a:t>
            </a:r>
          </a:p>
        </p:txBody>
      </p:sp>
      <p:sp>
        <p:nvSpPr>
          <p:cNvPr id="59408" name="Oval 16">
            <a:extLst>
              <a:ext uri="{FF2B5EF4-FFF2-40B4-BE49-F238E27FC236}">
                <a16:creationId xmlns:a16="http://schemas.microsoft.com/office/drawing/2014/main" id="{20B94D99-B2B9-4437-B18E-597B87FC5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411" y="2894178"/>
            <a:ext cx="239138" cy="363372"/>
          </a:xfrm>
          <a:prstGeom prst="ellipse">
            <a:avLst/>
          </a:prstGeom>
          <a:solidFill>
            <a:srgbClr val="FFFF00">
              <a:alpha val="30000"/>
            </a:srgbClr>
          </a:solidFill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B9DCE48-99B4-4BBE-A7BC-2698F26EA164}"/>
              </a:ext>
            </a:extLst>
          </p:cNvPr>
          <p:cNvSpPr/>
          <p:nvPr/>
        </p:nvSpPr>
        <p:spPr>
          <a:xfrm>
            <a:off x="1878805" y="4229100"/>
            <a:ext cx="121445" cy="571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27DE14-1C70-4AB6-9A63-D2B90CC2BFE8}"/>
              </a:ext>
            </a:extLst>
          </p:cNvPr>
          <p:cNvSpPr/>
          <p:nvPr/>
        </p:nvSpPr>
        <p:spPr>
          <a:xfrm>
            <a:off x="3718321" y="57366"/>
            <a:ext cx="5425679" cy="65556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*</a:t>
            </a:r>
            <a:r>
              <a:rPr kumimoji="0" lang="zh-TW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太</a:t>
            </a:r>
            <a:r>
              <a:rPr kumimoji="0" lang="en-US" altLang="zh-TW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新細明體" panose="02020500000000000000" pitchFamily="18" charset="-120"/>
                <a:cs typeface="+mn-cs"/>
              </a:rPr>
              <a:t>4:17</a:t>
            </a:r>
            <a:r>
              <a:rPr kumimoji="0" lang="zh-TW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，可</a:t>
            </a:r>
            <a:r>
              <a:rPr kumimoji="0" lang="en-US" altLang="zh-TW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新細明體" panose="02020500000000000000" pitchFamily="18" charset="-120"/>
                <a:cs typeface="+mn-cs"/>
              </a:rPr>
              <a:t>1:14-15</a:t>
            </a:r>
            <a:r>
              <a:rPr kumimoji="0" lang="zh-TW" alt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，路</a:t>
            </a:r>
            <a:r>
              <a:rPr kumimoji="0" lang="en-US" altLang="zh-TW" sz="36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新細明體" panose="02020500000000000000" pitchFamily="18" charset="-120"/>
                <a:cs typeface="+mn-cs"/>
              </a:rPr>
              <a:t>3:23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耶穌年約三十歲時，就傳起道來，宣傳神國的福音。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細明體" panose="02020509000000000000" pitchFamily="49" charset="-120"/>
              <a:ea typeface="細明體" panose="02020509000000000000" pitchFamily="49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1.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t> </a:t>
            </a:r>
            <a:r>
              <a:rPr kumimoji="0" lang="zh-TW" alt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太</a:t>
            </a:r>
            <a:r>
              <a:rPr kumimoji="0" lang="en-US" altLang="zh-TW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新細明體" panose="02020500000000000000" pitchFamily="18" charset="-120"/>
                <a:cs typeface="+mn-cs"/>
              </a:rPr>
              <a:t>3:13-17</a:t>
            </a:r>
            <a:r>
              <a:rPr kumimoji="0" lang="zh-TW" alt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，可</a:t>
            </a:r>
            <a:r>
              <a:rPr kumimoji="0" lang="en-US" altLang="zh-TW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新細明體" panose="02020500000000000000" pitchFamily="18" charset="-120"/>
                <a:cs typeface="+mn-cs"/>
              </a:rPr>
              <a:t>1:9-11</a:t>
            </a:r>
            <a:r>
              <a:rPr kumimoji="0" lang="zh-TW" alt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，路</a:t>
            </a:r>
            <a:r>
              <a:rPr kumimoji="0" lang="en-US" altLang="zh-TW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新細明體" panose="02020500000000000000" pitchFamily="18" charset="-120"/>
                <a:cs typeface="+mn-cs"/>
              </a:rPr>
              <a:t>3:21-22</a:t>
            </a:r>
            <a:r>
              <a:rPr kumimoji="0" lang="zh-TW" alt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，約</a:t>
            </a:r>
            <a:r>
              <a:rPr kumimoji="0" lang="en-US" altLang="zh-TW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新細明體" panose="02020500000000000000" pitchFamily="18" charset="-120"/>
                <a:cs typeface="+mn-cs"/>
              </a:rPr>
              <a:t>1:29-34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耶穌從拿撒勒來到約但河東的伯大尼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受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約翰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的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施，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次水裏上来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，天就開了，聖靈降臨在他身上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，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…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这是我的爱子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新細明體" panose="02020500000000000000" pitchFamily="18" charset="-120"/>
                <a:cs typeface="+mn-cs"/>
              </a:rPr>
              <a:t>2. </a:t>
            </a:r>
            <a:r>
              <a:rPr kumimoji="0" lang="zh-TW" alt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太</a:t>
            </a:r>
            <a:r>
              <a:rPr kumimoji="0" lang="en-US" altLang="zh-TW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新細明體" panose="02020500000000000000" pitchFamily="18" charset="-120"/>
                <a:cs typeface="+mn-cs"/>
              </a:rPr>
              <a:t>4:1-11</a:t>
            </a:r>
            <a:r>
              <a:rPr kumimoji="0" lang="zh-TW" alt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，可</a:t>
            </a:r>
            <a:r>
              <a:rPr kumimoji="0" lang="en-US" altLang="zh-TW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新細明體" panose="02020500000000000000" pitchFamily="18" charset="-120"/>
                <a:cs typeface="+mn-cs"/>
              </a:rPr>
              <a:t>1:12-13</a:t>
            </a:r>
            <a:r>
              <a:rPr kumimoji="0" lang="zh-TW" alt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，路</a:t>
            </a:r>
            <a:r>
              <a:rPr kumimoji="0" lang="en-US" altLang="zh-TW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新細明體" panose="02020500000000000000" pitchFamily="18" charset="-120"/>
                <a:cs typeface="+mn-cs"/>
              </a:rPr>
              <a:t>4:1-13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細明體" panose="02020509000000000000" pitchFamily="49" charset="-120"/>
                <a:ea typeface="細明體" panose="02020509000000000000" pitchFamily="49" charset="-120"/>
                <a:cs typeface="+mn-cs"/>
              </a:rPr>
              <a:t>耶穌被聖靈引到曠野，受魔鬼四十天的試探。</a:t>
            </a:r>
            <a:endParaRPr kumimoji="0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284730-9395-409B-81AE-4B0AC0322979}"/>
              </a:ext>
            </a:extLst>
          </p:cNvPr>
          <p:cNvCxnSpPr>
            <a:cxnSpLocks/>
            <a:stCxn id="25" idx="7"/>
            <a:endCxn id="22" idx="6"/>
          </p:cNvCxnSpPr>
          <p:nvPr/>
        </p:nvCxnSpPr>
        <p:spPr>
          <a:xfrm flipH="1" flipV="1">
            <a:off x="2000252" y="4257677"/>
            <a:ext cx="220231" cy="94094"/>
          </a:xfrm>
          <a:prstGeom prst="straightConnector1">
            <a:avLst/>
          </a:prstGeom>
          <a:ln w="19050">
            <a:solidFill>
              <a:srgbClr val="FC35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6">
            <a:extLst>
              <a:ext uri="{FF2B5EF4-FFF2-40B4-BE49-F238E27FC236}">
                <a16:creationId xmlns:a16="http://schemas.microsoft.com/office/drawing/2014/main" id="{8E50E5A4-BF51-46F3-A223-C7B4874B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223146"/>
            <a:ext cx="556022" cy="234554"/>
          </a:xfrm>
          <a:prstGeom prst="wedgeRectCallout">
            <a:avLst>
              <a:gd name="adj1" fmla="val -69486"/>
              <a:gd name="adj2" fmla="val 1801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伯大尼</a:t>
            </a:r>
            <a:endParaRPr kumimoji="1" lang="zh-TW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Oval 12">
            <a:extLst>
              <a:ext uri="{FF2B5EF4-FFF2-40B4-BE49-F238E27FC236}">
                <a16:creationId xmlns:a16="http://schemas.microsoft.com/office/drawing/2014/main" id="{4EEB9992-EA12-49BB-AF6F-23A784FFC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4343400"/>
            <a:ext cx="57150" cy="571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C40B3482-437A-4D63-AF28-11C9D7FF2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079" y="4629152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死</a:t>
            </a:r>
            <a:endPara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海</a:t>
            </a:r>
            <a:endPara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AutoShape 6">
            <a:extLst>
              <a:ext uri="{FF2B5EF4-FFF2-40B4-BE49-F238E27FC236}">
                <a16:creationId xmlns:a16="http://schemas.microsoft.com/office/drawing/2014/main" id="{38937A89-0C0F-4167-ACA6-F379E83F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2457450"/>
            <a:ext cx="765572" cy="230982"/>
          </a:xfrm>
          <a:prstGeom prst="wedgeRectCallout">
            <a:avLst>
              <a:gd name="adj1" fmla="val -69486"/>
              <a:gd name="adj2" fmla="val 1801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加利利海</a:t>
            </a:r>
            <a:endParaRPr kumimoji="1" lang="zh-TW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6F57FEF5-B6CA-4102-B832-2668DA987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13" y="3531394"/>
            <a:ext cx="877163" cy="300082"/>
          </a:xfrm>
          <a:prstGeom prst="rect">
            <a:avLst/>
          </a:prstGeom>
          <a:solidFill>
            <a:srgbClr val="A50021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撒玛利亚</a:t>
            </a:r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598AC33D-0927-439E-8504-D7C36B1FD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369" y="4857750"/>
            <a:ext cx="530915" cy="300082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犹太</a:t>
            </a: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FC166A1D-119D-4CDF-BD54-D1402C119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729" y="3364037"/>
            <a:ext cx="338554" cy="830997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外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2D01E193-D32B-4DA3-A2F2-089D8E480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363" y="2788444"/>
            <a:ext cx="877163" cy="300082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低加波利</a:t>
            </a:r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C40EBED1-88CB-4A98-9BB1-56DD2DF8CFDC}"/>
              </a:ext>
            </a:extLst>
          </p:cNvPr>
          <p:cNvSpPr>
            <a:spLocks/>
          </p:cNvSpPr>
          <p:nvPr/>
        </p:nvSpPr>
        <p:spPr bwMode="auto">
          <a:xfrm>
            <a:off x="1826384" y="2700340"/>
            <a:ext cx="531531" cy="1691282"/>
          </a:xfrm>
          <a:custGeom>
            <a:avLst/>
            <a:gdLst>
              <a:gd name="T0" fmla="*/ 0 w 628"/>
              <a:gd name="T1" fmla="*/ 0 h 1905"/>
              <a:gd name="T2" fmla="*/ 452 w 628"/>
              <a:gd name="T3" fmla="*/ 398 h 1905"/>
              <a:gd name="T4" fmla="*/ 605 w 628"/>
              <a:gd name="T5" fmla="*/ 1291 h 1905"/>
              <a:gd name="T6" fmla="*/ 591 w 628"/>
              <a:gd name="T7" fmla="*/ 1735 h 1905"/>
              <a:gd name="T8" fmla="*/ 430 w 628"/>
              <a:gd name="T9" fmla="*/ 1905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1905">
                <a:moveTo>
                  <a:pt x="0" y="0"/>
                </a:moveTo>
                <a:cubicBezTo>
                  <a:pt x="176" y="78"/>
                  <a:pt x="351" y="183"/>
                  <a:pt x="452" y="398"/>
                </a:cubicBezTo>
                <a:cubicBezTo>
                  <a:pt x="553" y="613"/>
                  <a:pt x="582" y="1068"/>
                  <a:pt x="605" y="1291"/>
                </a:cubicBezTo>
                <a:cubicBezTo>
                  <a:pt x="628" y="1514"/>
                  <a:pt x="620" y="1633"/>
                  <a:pt x="591" y="1735"/>
                </a:cubicBezTo>
                <a:cubicBezTo>
                  <a:pt x="562" y="1837"/>
                  <a:pt x="464" y="1870"/>
                  <a:pt x="430" y="1905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04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31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D671C8-36B6-4F48-BD19-838F0B64261B}"/>
              </a:ext>
            </a:extLst>
          </p:cNvPr>
          <p:cNvSpPr/>
          <p:nvPr/>
        </p:nvSpPr>
        <p:spPr>
          <a:xfrm>
            <a:off x="110961" y="1543050"/>
            <a:ext cx="88582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第一天：从耶路撒冷差人来询问约翰</a:t>
            </a: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约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:19-28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BA7BAE-AB7F-420B-90C6-1E93A790FB77}"/>
              </a:ext>
            </a:extLst>
          </p:cNvPr>
          <p:cNvSpPr/>
          <p:nvPr/>
        </p:nvSpPr>
        <p:spPr>
          <a:xfrm>
            <a:off x="110961" y="2114551"/>
            <a:ext cx="8858250" cy="110799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第二天</a:t>
            </a: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/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次日：约翰说「看哪，神的羔羊，除去世人罪孽的！</a:t>
            </a: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约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:29-34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新細明體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181445-10E8-4296-BAB4-B511A68CFEFB}"/>
              </a:ext>
            </a:extLst>
          </p:cNvPr>
          <p:cNvSpPr/>
          <p:nvPr/>
        </p:nvSpPr>
        <p:spPr>
          <a:xfrm>
            <a:off x="114300" y="3200400"/>
            <a:ext cx="8858250" cy="600164"/>
          </a:xfrm>
          <a:prstGeom prst="rect">
            <a:avLst/>
          </a:prstGeom>
          <a:solidFill>
            <a:srgbClr val="6A310A"/>
          </a:solidFill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第三天</a:t>
            </a: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/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再次日：约翰的门徒跟从了耶稣</a:t>
            </a: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约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:35-39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新細明體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2C9405-0019-4DBE-A3F1-349FE6B46141}"/>
              </a:ext>
            </a:extLst>
          </p:cNvPr>
          <p:cNvSpPr/>
          <p:nvPr/>
        </p:nvSpPr>
        <p:spPr>
          <a:xfrm>
            <a:off x="110961" y="3771900"/>
            <a:ext cx="8858250" cy="60016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第四天</a:t>
            </a: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/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：安得烈找著西门去</a:t>
            </a: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约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:40-42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新細明體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07708F-8905-4833-8192-3935764325F7}"/>
              </a:ext>
            </a:extLst>
          </p:cNvPr>
          <p:cNvSpPr/>
          <p:nvPr/>
        </p:nvSpPr>
        <p:spPr>
          <a:xfrm>
            <a:off x="110961" y="4343402"/>
            <a:ext cx="8922078" cy="600164"/>
          </a:xfrm>
          <a:prstGeom prst="rect">
            <a:avLst/>
          </a:prstGeom>
          <a:solidFill>
            <a:srgbClr val="6A310A"/>
          </a:solidFill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第五天</a:t>
            </a: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/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又次日：耶稣想要往加利利去</a:t>
            </a: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约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:43-50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新細明體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3357A1-6BD0-4EA3-9623-C21C2F1E3F3A}"/>
              </a:ext>
            </a:extLst>
          </p:cNvPr>
          <p:cNvSpPr/>
          <p:nvPr/>
        </p:nvSpPr>
        <p:spPr>
          <a:xfrm>
            <a:off x="110961" y="4909319"/>
            <a:ext cx="8858250" cy="60016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第六天</a:t>
            </a: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/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：安息日？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新細明體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BBB6CE-1B01-4AFA-87FA-F07EA02B258E}"/>
              </a:ext>
            </a:extLst>
          </p:cNvPr>
          <p:cNvSpPr/>
          <p:nvPr/>
        </p:nvSpPr>
        <p:spPr>
          <a:xfrm>
            <a:off x="114300" y="5486400"/>
            <a:ext cx="8858250" cy="600164"/>
          </a:xfrm>
          <a:prstGeom prst="rect">
            <a:avLst/>
          </a:prstGeom>
          <a:solidFill>
            <a:srgbClr val="6A310A"/>
          </a:solidFill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第七天</a:t>
            </a: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/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第三日：迦拿有娶亲的筵席</a:t>
            </a: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约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2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:1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新細明體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6DE30C-0F0D-435C-B995-589FCE330376}"/>
              </a:ext>
            </a:extLst>
          </p:cNvPr>
          <p:cNvSpPr/>
          <p:nvPr/>
        </p:nvSpPr>
        <p:spPr>
          <a:xfrm>
            <a:off x="533400" y="28316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耶稣受撒旦试探後的一周</a:t>
            </a:r>
          </a:p>
        </p:txBody>
      </p:sp>
    </p:spTree>
    <p:extLst>
      <p:ext uri="{BB962C8B-B14F-4D97-AF65-F5344CB8AC3E}">
        <p14:creationId xmlns:p14="http://schemas.microsoft.com/office/powerpoint/2010/main" val="31056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D671C8-36B6-4F48-BD19-838F0B64261B}"/>
              </a:ext>
            </a:extLst>
          </p:cNvPr>
          <p:cNvSpPr/>
          <p:nvPr/>
        </p:nvSpPr>
        <p:spPr>
          <a:xfrm>
            <a:off x="110961" y="1543050"/>
            <a:ext cx="88582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1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「为什麽找我呢？岂不知我应当以我父的事为念吗？」</a:t>
            </a: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路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2:49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BA7BAE-AB7F-420B-90C6-1E93A790FB77}"/>
              </a:ext>
            </a:extLst>
          </p:cNvPr>
          <p:cNvSpPr/>
          <p:nvPr/>
        </p:nvSpPr>
        <p:spPr>
          <a:xfrm>
            <a:off x="110961" y="2628900"/>
            <a:ext cx="8858250" cy="1107996"/>
          </a:xfrm>
          <a:prstGeom prst="rect">
            <a:avLst/>
          </a:prstGeom>
          <a:solidFill>
            <a:srgbClr val="6A310A"/>
          </a:solidFill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2 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新細明體"/>
                <a:cs typeface="+mn-cs"/>
              </a:rPr>
              <a:t>「你暂且许我，因为我们理当这样尽诸般的义。」</a:t>
            </a: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新細明體"/>
                <a:cs typeface="+mn-cs"/>
              </a:rPr>
              <a:t>太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新細明體"/>
                <a:cs typeface="+mn-cs"/>
              </a:rPr>
              <a:t>3:15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新細明體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181445-10E8-4296-BAB4-B511A68CFEFB}"/>
              </a:ext>
            </a:extLst>
          </p:cNvPr>
          <p:cNvSpPr/>
          <p:nvPr/>
        </p:nvSpPr>
        <p:spPr>
          <a:xfrm>
            <a:off x="114300" y="3714750"/>
            <a:ext cx="8858250" cy="60016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3 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「你们要什麽？」</a:t>
            </a: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约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:38b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新細明體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28DC95-8F0A-46F7-AE67-1C9A515ED62D}"/>
              </a:ext>
            </a:extLst>
          </p:cNvPr>
          <p:cNvSpPr/>
          <p:nvPr/>
        </p:nvSpPr>
        <p:spPr>
          <a:xfrm>
            <a:off x="110961" y="437495"/>
            <a:ext cx="8858250" cy="71558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福音书记载耶稣讲的头六句话</a:t>
            </a:r>
            <a:endParaRPr kumimoji="0" lang="en-US" sz="4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2C9405-0019-4DBE-A3F1-349FE6B46141}"/>
              </a:ext>
            </a:extLst>
          </p:cNvPr>
          <p:cNvSpPr/>
          <p:nvPr/>
        </p:nvSpPr>
        <p:spPr>
          <a:xfrm>
            <a:off x="110961" y="4286250"/>
            <a:ext cx="8858250" cy="600164"/>
          </a:xfrm>
          <a:prstGeom prst="rect">
            <a:avLst/>
          </a:prstGeom>
          <a:solidFill>
            <a:srgbClr val="6A310A"/>
          </a:solidFill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4 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「你们来看。」</a:t>
            </a: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约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:39a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新細明體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07708F-8905-4833-8192-3935764325F7}"/>
              </a:ext>
            </a:extLst>
          </p:cNvPr>
          <p:cNvSpPr/>
          <p:nvPr/>
        </p:nvSpPr>
        <p:spPr>
          <a:xfrm>
            <a:off x="110961" y="4857752"/>
            <a:ext cx="8922078" cy="60016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5 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「你是约翰的儿子西门你要称为矶法。」</a:t>
            </a: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约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:42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新細明體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3357A1-6BD0-4EA3-9623-C21C2F1E3F3A}"/>
              </a:ext>
            </a:extLst>
          </p:cNvPr>
          <p:cNvSpPr/>
          <p:nvPr/>
        </p:nvSpPr>
        <p:spPr>
          <a:xfrm>
            <a:off x="110961" y="5429250"/>
            <a:ext cx="8858250" cy="600164"/>
          </a:xfrm>
          <a:prstGeom prst="rect">
            <a:avLst/>
          </a:prstGeom>
          <a:solidFill>
            <a:srgbClr val="6A310A"/>
          </a:solidFill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6 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「来跟从我吧。」</a:t>
            </a: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约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:43b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8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144B47-BAEE-4051-B3CA-3D36E3080633}"/>
              </a:ext>
            </a:extLst>
          </p:cNvPr>
          <p:cNvSpPr/>
          <p:nvPr/>
        </p:nvSpPr>
        <p:spPr>
          <a:xfrm>
            <a:off x="0" y="836668"/>
            <a:ext cx="9144000" cy="549381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9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 约</a:t>
            </a:r>
            <a:r>
              <a:rPr kumimoji="0" lang="en-US" altLang="zh-CN" sz="39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1:44 </a:t>
            </a: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这腓力是伯赛大人，和安得烈、彼得同城。</a:t>
            </a:r>
            <a:r>
              <a:rPr kumimoji="0" lang="en-US" altLang="zh-CN" sz="39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45</a:t>
            </a:r>
            <a:r>
              <a:rPr kumimoji="0" lang="en-US" altLang="zh-CN" sz="3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腓力找著拿但业，对他说：「摩西在律法上所写的和众先知所记的那一位，我们遇见了，就是约瑟的儿子拿撒勒人耶稣。」 </a:t>
            </a:r>
            <a:endParaRPr kumimoji="0" lang="en-US" altLang="zh-CN" sz="3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46 </a:t>
            </a: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拿但业对他说：「拿撒勒还能出什麽好的吗？」腓力说：「你来看！」</a:t>
            </a:r>
            <a:endParaRPr kumimoji="0" lang="en-US" altLang="zh-CN" sz="3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 </a:t>
            </a:r>
            <a:endParaRPr kumimoji="0" lang="en-US" altLang="zh-CN" sz="3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9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144B47-BAEE-4051-B3CA-3D36E3080633}"/>
              </a:ext>
            </a:extLst>
          </p:cNvPr>
          <p:cNvSpPr/>
          <p:nvPr/>
        </p:nvSpPr>
        <p:spPr>
          <a:xfrm>
            <a:off x="0" y="836667"/>
            <a:ext cx="9144000" cy="549381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9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约</a:t>
            </a:r>
            <a:r>
              <a:rPr kumimoji="0" lang="en-US" altLang="zh-CN" sz="39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1:47 </a:t>
            </a: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耶稣看见拿但业来，就指著他说：「看哪，这是个</a:t>
            </a:r>
            <a:r>
              <a:rPr kumimoji="0" lang="zh-CN" alt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真以色列人</a:t>
            </a: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，</a:t>
            </a:r>
            <a:endParaRPr kumimoji="0" lang="en-US" altLang="zh-CN" sz="3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他</a:t>
            </a:r>
            <a:r>
              <a:rPr kumimoji="0" lang="zh-CN" alt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心里是没有诡诈</a:t>
            </a: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的。」</a:t>
            </a:r>
            <a:endParaRPr kumimoji="0" lang="en-US" altLang="zh-CN" sz="3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 48</a:t>
            </a:r>
            <a:r>
              <a:rPr kumimoji="0" lang="en-US" altLang="zh-CN" sz="3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拿但业对耶稣说：「你从那里知道我呢？」耶稣回答说：「腓力还没有招呼你，你在无花果树底下，我就看见你了。」</a:t>
            </a: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 </a:t>
            </a:r>
            <a:endParaRPr kumimoji="0" lang="en-US" altLang="zh-CN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49 </a:t>
            </a: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拿但业说：「拉比，</a:t>
            </a:r>
            <a:endParaRPr kumimoji="0" lang="en-US" altLang="zh-CN" sz="3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你是神的儿子，你是以色列的王！」</a:t>
            </a:r>
            <a:endParaRPr kumimoji="0" lang="en-US" altLang="zh-CN" sz="3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 </a:t>
            </a:r>
            <a:endParaRPr kumimoji="0" lang="en-US" altLang="zh-CN" sz="3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30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D671C8-36B6-4F48-BD19-838F0B64261B}"/>
              </a:ext>
            </a:extLst>
          </p:cNvPr>
          <p:cNvSpPr/>
          <p:nvPr/>
        </p:nvSpPr>
        <p:spPr>
          <a:xfrm>
            <a:off x="142875" y="1433119"/>
            <a:ext cx="885825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以色列所剩下的人必不作罪孽，不说谎言，口中也没有诡诈的舌头；而且吃喝躺卧，无人惊</a:t>
            </a: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吓。 </a:t>
            </a: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番</a:t>
            </a:r>
            <a:r>
              <a:rPr kumimoji="0" lang="en-US" altLang="zh-CN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3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:13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BA7BAE-AB7F-420B-90C6-1E93A790FB77}"/>
              </a:ext>
            </a:extLst>
          </p:cNvPr>
          <p:cNvSpPr/>
          <p:nvPr/>
        </p:nvSpPr>
        <p:spPr>
          <a:xfrm>
            <a:off x="110961" y="3086100"/>
            <a:ext cx="8858250" cy="1107996"/>
          </a:xfrm>
          <a:prstGeom prst="rect">
            <a:avLst/>
          </a:prstGeom>
          <a:solidFill>
            <a:srgbClr val="6A310A"/>
          </a:solidFill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人都要坐在自己葡萄树下和无花果树下，无人惊吓。这是万军之耶和华亲口说的。</a:t>
            </a:r>
            <a:r>
              <a:rPr kumimoji="0" lang="zh-CN" altLang="en-US" sz="33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新細明體"/>
                <a:cs typeface="+mn-cs"/>
              </a:rPr>
              <a:t>弥</a:t>
            </a:r>
            <a:r>
              <a:rPr kumimoji="0" lang="en-US" altLang="zh-CN" sz="33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新細明體"/>
                <a:cs typeface="+mn-cs"/>
              </a:rPr>
              <a:t>4:4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 panose="02040502050405020303" pitchFamily="18" charset="0"/>
              <a:ea typeface="新細明體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181445-10E8-4296-BAB4-B511A68CFEFB}"/>
              </a:ext>
            </a:extLst>
          </p:cNvPr>
          <p:cNvSpPr/>
          <p:nvPr/>
        </p:nvSpPr>
        <p:spPr>
          <a:xfrm>
            <a:off x="114300" y="4171951"/>
            <a:ext cx="8858250" cy="161582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神国的子民是，进窄门、走小路、遵行我天父旨意、结好果子 、把房子盖在磐石上，雨淋，水冲，风吹，撞著那房子，房子总不倒塌</a:t>
            </a:r>
            <a:endParaRPr kumimoji="0" lang="en-US" sz="33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 pitchFamily="18" charset="0"/>
              <a:ea typeface="新細明體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28DC95-8F0A-46F7-AE67-1C9A515ED62D}"/>
              </a:ext>
            </a:extLst>
          </p:cNvPr>
          <p:cNvSpPr/>
          <p:nvPr/>
        </p:nvSpPr>
        <p:spPr>
          <a:xfrm>
            <a:off x="117253" y="439601"/>
            <a:ext cx="8858250" cy="71558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神</a:t>
            </a:r>
            <a:r>
              <a:rPr kumimoji="0" lang="en-US" altLang="zh-CN" sz="4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/</a:t>
            </a:r>
            <a:r>
              <a: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SimSun" panose="02010600030101010101" pitchFamily="2" charset="-122"/>
                <a:cs typeface="+mn-cs"/>
              </a:rPr>
              <a:t>弥赛亚国度：</a:t>
            </a:r>
            <a:r>
              <a: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不</a:t>
            </a:r>
            <a:r>
              <a:rPr kumimoji="0" lang="zh-CN" altLang="en-US" sz="4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诡诈</a:t>
            </a:r>
            <a:r>
              <a:rPr kumimoji="0" lang="en-US" altLang="zh-CN" sz="4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/</a:t>
            </a:r>
            <a:r>
              <a:rPr kumimoji="0" lang="zh-CN" altLang="en-US" sz="4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无人惊吓</a:t>
            </a:r>
            <a:endParaRPr kumimoji="0" lang="en-US" sz="4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SC UKai M TT"/>
        <a:ea typeface=""/>
        <a:cs typeface="Arial"/>
      </a:majorFont>
      <a:minorFont>
        <a:latin typeface="TSC UKai M T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TSC UKai M TT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TSC UKai M TT" pitchFamily="49" charset="-122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478400</TotalTime>
  <Words>2607</Words>
  <Application>Microsoft Macintosh PowerPoint</Application>
  <PresentationFormat>On-screen Show (4:3)</PresentationFormat>
  <Paragraphs>237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24</vt:i4>
      </vt:variant>
    </vt:vector>
  </HeadingPairs>
  <TitlesOfParts>
    <vt:vector size="52" baseType="lpstr">
      <vt:lpstr>等线</vt:lpstr>
      <vt:lpstr>KaiTi</vt:lpstr>
      <vt:lpstr>細明體</vt:lpstr>
      <vt:lpstr>PMingLiU</vt:lpstr>
      <vt:lpstr>PMingLiU</vt:lpstr>
      <vt:lpstr>SimHei</vt:lpstr>
      <vt:lpstr>SimpMusic Base</vt:lpstr>
      <vt:lpstr>宋体</vt:lpstr>
      <vt:lpstr>宋体</vt:lpstr>
      <vt:lpstr>TSC UKai M TT</vt:lpstr>
      <vt:lpstr>Arial</vt:lpstr>
      <vt:lpstr>Calibri</vt:lpstr>
      <vt:lpstr>Calibri Light</vt:lpstr>
      <vt:lpstr>Georgia</vt:lpstr>
      <vt:lpstr>Tahoma</vt:lpstr>
      <vt:lpstr>Times New Roman</vt:lpstr>
      <vt:lpstr>Wingdings</vt:lpstr>
      <vt:lpstr>7_Shimmer</vt:lpstr>
      <vt:lpstr>9_Shimmer</vt:lpstr>
      <vt:lpstr>13_Shimmer</vt:lpstr>
      <vt:lpstr>Office Theme</vt:lpstr>
      <vt:lpstr>10_Shimmer</vt:lpstr>
      <vt:lpstr>2_Office Theme</vt:lpstr>
      <vt:lpstr>Default Design</vt:lpstr>
      <vt:lpstr>8_Default Design</vt:lpstr>
      <vt:lpstr>7_Default Design</vt:lpstr>
      <vt:lpstr>2_Default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Chinese Christian Church North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Microsoft Office User</cp:lastModifiedBy>
  <cp:revision>9799</cp:revision>
  <dcterms:created xsi:type="dcterms:W3CDTF">2008-05-30T20:07:37Z</dcterms:created>
  <dcterms:modified xsi:type="dcterms:W3CDTF">2020-03-29T19:23:24Z</dcterms:modified>
</cp:coreProperties>
</file>