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671" r:id="rId4"/>
  </p:sldMasterIdLst>
  <p:notesMasterIdLst>
    <p:notesMasterId r:id="rId56"/>
  </p:notesMasterIdLst>
  <p:sldIdLst>
    <p:sldId id="1878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9" r:id="rId19"/>
    <p:sldId id="319" r:id="rId20"/>
    <p:sldId id="320" r:id="rId21"/>
    <p:sldId id="322" r:id="rId22"/>
    <p:sldId id="323" r:id="rId23"/>
    <p:sldId id="345" r:id="rId24"/>
    <p:sldId id="324" r:id="rId25"/>
    <p:sldId id="325" r:id="rId26"/>
    <p:sldId id="326" r:id="rId27"/>
    <p:sldId id="327" r:id="rId28"/>
    <p:sldId id="328" r:id="rId29"/>
    <p:sldId id="330" r:id="rId30"/>
    <p:sldId id="331" r:id="rId31"/>
    <p:sldId id="332" r:id="rId32"/>
    <p:sldId id="333" r:id="rId33"/>
    <p:sldId id="334" r:id="rId34"/>
    <p:sldId id="346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7" r:id="rId46"/>
    <p:sldId id="348" r:id="rId47"/>
    <p:sldId id="349" r:id="rId48"/>
    <p:sldId id="350" r:id="rId49"/>
    <p:sldId id="351" r:id="rId50"/>
    <p:sldId id="352" r:id="rId51"/>
    <p:sldId id="360" r:id="rId52"/>
    <p:sldId id="353" r:id="rId53"/>
    <p:sldId id="354" r:id="rId54"/>
    <p:sldId id="355" r:id="rId5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18789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9"/>
            <p14:sldId id="319"/>
            <p14:sldId id="320"/>
            <p14:sldId id="322"/>
            <p14:sldId id="323"/>
            <p14:sldId id="345"/>
            <p14:sldId id="324"/>
            <p14:sldId id="325"/>
            <p14:sldId id="326"/>
            <p14:sldId id="327"/>
            <p14:sldId id="328"/>
            <p14:sldId id="330"/>
            <p14:sldId id="331"/>
            <p14:sldId id="332"/>
            <p14:sldId id="333"/>
            <p14:sldId id="334"/>
            <p14:sldId id="346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7"/>
            <p14:sldId id="348"/>
            <p14:sldId id="349"/>
            <p14:sldId id="350"/>
            <p14:sldId id="351"/>
            <p14:sldId id="352"/>
            <p14:sldId id="360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>
      <p:ext uri="{19B8F6BF-5375-455C-9EA6-DF929625EA0E}">
        <p15:presenceInfo xmlns:p15="http://schemas.microsoft.com/office/powerpoint/2012/main" userId="da1d223d9eaba8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F1301"/>
    <a:srgbClr val="FFFF00"/>
    <a:srgbClr val="9751CB"/>
    <a:srgbClr val="C198E0"/>
    <a:srgbClr val="DAD4D7"/>
    <a:srgbClr val="DAC2EC"/>
    <a:srgbClr val="6A310A"/>
    <a:srgbClr val="220272"/>
    <a:srgbClr val="648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1224" autoAdjust="0"/>
  </p:normalViewPr>
  <p:slideViewPr>
    <p:cSldViewPr>
      <p:cViewPr varScale="1">
        <p:scale>
          <a:sx n="127" d="100"/>
          <a:sy n="127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" d="1"/>
        <a:sy n="1" d="1"/>
      </p:scale>
      <p:origin x="0" y="-15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2"/>
                    <a:chOff x="2864" y="2018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7"/>
                    <a:chOff x="23" y="1591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0"/>
                    <a:chOff x="1120" y="302"/>
                    <a:chExt cx="1693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5" cy="1534"/>
                    <a:chOff x="1935" y="32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7"/>
                    <a:chOff x="2802" y="43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3"/>
                    <a:chOff x="2937" y="161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8"/>
                    <a:ext cx="460" cy="2331"/>
                    <a:chOff x="1950" y="1985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6"/>
                    <a:ext cx="427" cy="2183"/>
                    <a:chOff x="2289" y="2134"/>
                    <a:chExt cx="427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9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E6AE-48FA-A53B-0B65896558AA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847B-2FD8-4783-A142-A23455DF84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309194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D323-5AF3-44BC-A7CE-6930FAE575CE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60CC-13DB-43AE-87E1-0F113FC493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7408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43D2-3BE4-4651-8697-4D4FAF3C90A6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4942-748F-490D-9A5F-C35735E457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7748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9814-686B-4B9E-8486-4C85BB3DEBAC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DC58-4595-49ED-B50E-C5D69AC3A4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183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C0A0-3044-4801-8878-FB7E89628244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9DB7-EF84-424C-9929-E4DD8A7F29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1709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D1DF-4C0E-435B-8536-8D2FBD47FF5C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FAB8-0894-47B9-ACC3-054FAEAEB2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8874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3A26-FC42-4FF7-AC35-9E5A524E9529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A9B-BD0F-41DE-8095-320C66F63C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1905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CBB6-E83A-4B71-8505-658F2915B10A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C145-D8DC-4332-969F-C29D7FC43B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6127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44BE-5ED4-4562-B005-78082007DAF2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756B-46EA-46EE-AAAE-1107650B5F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216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6723-F32F-45EE-A83E-2EBCE8014576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39BB-3F64-4C8C-931C-85CA167937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1374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C07-1EFA-4301-A1B8-535D006202B9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F966-A5FE-4251-9485-0BF04026B5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6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2E77-A89F-4CAB-A0B5-EAA26E8DD8C4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E0B5-1138-465B-ABCA-EA1E4A7C9B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6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3871-9A38-4862-8636-EF91962F2BC3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5006-533F-4825-A852-72FC0A3A41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318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6352878-830A-4554-9F93-32912CBC7897}" type="datetimeFigureOut">
              <a:rPr lang="en-US" altLang="zh-TW"/>
              <a:pPr>
                <a:defRPr/>
              </a:pPr>
              <a:t>2/16/20</a:t>
            </a:fld>
            <a:endParaRPr lang="en-US" altLang="zh-TW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65C88DE-00D5-4EB0-8FD7-20D94E5952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32797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672" r:id="rId1"/>
    <p:sldLayoutId id="2147500673" r:id="rId2"/>
    <p:sldLayoutId id="2147500674" r:id="rId3"/>
    <p:sldLayoutId id="2147500675" r:id="rId4"/>
    <p:sldLayoutId id="2147500676" r:id="rId5"/>
    <p:sldLayoutId id="2147500677" r:id="rId6"/>
    <p:sldLayoutId id="2147500678" r:id="rId7"/>
    <p:sldLayoutId id="2147500679" r:id="rId8"/>
    <p:sldLayoutId id="2147500680" r:id="rId9"/>
    <p:sldLayoutId id="2147500681" r:id="rId10"/>
    <p:sldLayoutId id="2147500682" r:id="rId11"/>
    <p:sldLayoutId id="2147500683" r:id="rId12"/>
    <p:sldLayoutId id="2147500684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6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華康正顏楷體W5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HK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PYanKaiW5-B5" panose="03000500000000000000" pitchFamily="66" charset="-120"/>
                <a:ea typeface="DFPYanKaiW5-B5" panose="03000500000000000000" pitchFamily="66" charset="-120"/>
              </a:rPr>
              <a:t>惟獨基督</a:t>
            </a:r>
            <a:endParaRPr kumimoji="1" lang="zh-TW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YanKaiW5-B5" panose="03000500000000000000" pitchFamily="66" charset="-120"/>
              <a:ea typeface="DFPYanKaiW5-B5" panose="03000500000000000000" pitchFamily="66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加拉太書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1.18-24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2020/2/16. ACCCN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張麟至牧師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保羅早年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(AD 35-43)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服事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1.22-24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數筆帶過。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”(21)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開始述說離開聖城後的服事。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1.22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味著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﹐猶太教會對我陌生﹐遑論基利家和敘利亞地區呢﹗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現在大家解除了對他的戒心﹐反而「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我的緣故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ἐν ἐμοὶ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﹐歸榮耀給神。」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和合本譯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ἐν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很恰當。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4359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「為我的緣故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ἐν ἐμοὶ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﹐歸榮耀給神。」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(24)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罕見語法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出自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49.3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(LXX)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對我說﹕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你是我的僕人以色列﹔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我必因你得榮耀(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ἐν σοὶ δοξασθήσομαι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引用賽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49.1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耶和華的僕人是在母腹中就蒙神選召的。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亞拉伯三年的默想中﹐對第二首僕人之歌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49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想必深思熟慮﹕那僕人就是基督﹐而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是彌賽亞職事的擴大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9965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縱有艱難﹐保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羅清楚知道﹐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外邦人使徒的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他是踏在賽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49.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的軌跡上前進的﹕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現在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你作我的僕人﹐使雅各眾支派復興﹐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使以色列中得保全的歸回尚為小事﹐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我還要使你作外邦人的光﹐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叫你施行我的救恩﹐直到地極。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AutoShape 2" descr="Image result for paul's fifthth missionary journey to sp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-1"/>
            <a:ext cx="5641428" cy="33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4136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3559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13.47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引用下半段在他的職事上。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換言之﹐加拉太書根本就是保羅在唱僕人之歌﹕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惟獨基督被傳揚﹑受尊崇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ul Chang\Pictures\Christ-Birth Till 30\Salvator Mundi\Salvator_Mundi by Leonardo_da_Vinci c.1500 rest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95"/>
            <a:ext cx="4644008" cy="68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512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補滿患難欠缺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11.23-29)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可能是這五年的事奉﹕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比他們多受勞苦﹐多下監牢﹐受鞭打是過重的﹐冒死是屢次有的。被猶太人鞭打五次﹐每次四十減去一下﹔被棍打了三次﹔被石頭打了一次﹐遇著船壞三次﹐一晝一夜在深海裡。又屢次行遠路﹐遭江河的危險﹑盜賊的危險﹐同族的危險﹑外邦人的危險﹑城裡的危險﹑曠野的危險﹑海中的危險﹑假弟兄的危險。受勞碌﹑受困苦﹐多次不得睡﹐又飢又渴﹐多次不得食﹐受寒冷﹐赤身露體。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雖也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適用三次海宣﹐但更合適基利家。</a:t>
            </a:r>
          </a:p>
        </p:txBody>
      </p:sp>
    </p:spTree>
    <p:extLst>
      <p:ext uri="{BB962C8B-B14F-4D97-AF65-F5344CB8AC3E}">
        <p14:creationId xmlns:p14="http://schemas.microsoft.com/office/powerpoint/2010/main" val="116839477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6"/>
            <a:ext cx="9144000" cy="63507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6423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Shipwreck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by Claude Joseph </a:t>
            </a:r>
            <a:r>
              <a:rPr kumimoji="1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Vernet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1772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Similiar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Paul’s Shipwreck) 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73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51480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為了對付那些稱為使徒的假使徒們﹐保羅指著他為眾教會所受的患難說﹐「既有基督的誠實在我裡面﹐就無人能在亞該亞一帶地方阻擋我這自誇。」(林後11.10)</a:t>
            </a:r>
          </a:p>
        </p:txBody>
      </p:sp>
      <p:pic>
        <p:nvPicPr>
          <p:cNvPr id="4098" name="Picture 2" descr="C:\Users\Paul Chang\Pictures\Acts\St. Paul\St. Paul at his desk by Rembrandt Harmensz. van Rijn c. 1633 at Kunsthistorisches Museum, Vienna. Philippians 1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26" y="2132856"/>
            <a:ext cx="3900134" cy="47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48234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52920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患難是見證使徒職權的「證據」﹐保羅對哥林多教會提起英雄身上打仗留下的傷疤﹐說明神怎樣使用他建立教會。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保羅為教會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成長「補滿基督患難的缺欠」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1.24)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﹐元首這樣地受難﹐身體豈能省去呢﹖</a:t>
            </a:r>
          </a:p>
        </p:txBody>
      </p:sp>
      <p:pic>
        <p:nvPicPr>
          <p:cNvPr id="5122" name="Picture 2" descr="C:\Users\Paul Chang\Pictures\Acts\St. Paul\St. Paul in Prison by Rembrandt Harmensz. van Rijn 1627 at  Staatsgalerie, Stuttgart. Phm 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93" y="2204864"/>
            <a:ext cx="3807307" cy="46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7388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滿有榮光喜樂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彼得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與使徒們見面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一用意是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純粹靈裏的交通。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純粹靈裏交通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保羅在林前15章說﹐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3c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基督…為我們的罪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了﹐</a:t>
            </a: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而且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埋葬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了…第三天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復活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了﹐</a:t>
            </a: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並且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磯法看…</a:t>
            </a: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15.7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以後顯給雅各看…</a:t>
            </a: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末了也顯給我看。</a:t>
            </a:r>
          </a:p>
        </p:txBody>
      </p:sp>
    </p:spTree>
    <p:extLst>
      <p:ext uri="{BB962C8B-B14F-4D97-AF65-F5344CB8AC3E}">
        <p14:creationId xmlns:p14="http://schemas.microsoft.com/office/powerpoint/2010/main" val="3866942995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耶穌復活後十二次的顯現裏﹐向使徒單獨顯現者有三次﹕彼得﹑雅各和保羅。保羅怎麼知道﹖因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曾特地拜訪他們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主的顯現是他們靈裏交通的主題。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十五天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住交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通些什麼呢﹖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除了印證使徒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職權外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9.27)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他們就在一起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分享基督的豐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富。</a:t>
            </a:r>
          </a:p>
        </p:txBody>
      </p:sp>
      <p:pic>
        <p:nvPicPr>
          <p:cNvPr id="6146" name="Picture 2" descr="C:\Users\Paul Chang\Pictures\Christ-Resurrection\5 Appearing to Disciples\The Risen Lord by Arnold Fri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3365"/>
            <a:ext cx="5508104" cy="39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7410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源自基督啟示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「然後」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ἔπειτα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1.18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十分寶貴﹐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9.25-26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記敘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易給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錯覺﹐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以為保羅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去了耶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路撒冷。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他去了亞拉伯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1.17)~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回到亞拉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伯﹐共三年。然後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才上耶路撒冷。</a:t>
            </a:r>
          </a:p>
        </p:txBody>
      </p:sp>
      <p:pic>
        <p:nvPicPr>
          <p:cNvPr id="3" name="Picture 2" descr="C:\Users\Paul Chang\Pictures\Pauline\Nabatean Kingdom 60 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65" y="2462212"/>
            <a:ext cx="4587604" cy="43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466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主恩典的注視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主在審判廳向彼得望了一眼﹐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是他一生的轉捩點﹐「江山易改﹐本性難移」﹐但是主的回頭一顧﹐完全改變了他。當時黑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夜將盡﹑曙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光乍現﹐公雞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叫了﹐彼得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「出去痛哭」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22.61-62)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Paul Chang\Pictures\Christ-Passion\6 Denail of Peter\Denial of St. Peter by Gerard Seghers 1620~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46222"/>
            <a:ext cx="5786968" cy="39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79304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980728"/>
            <a:ext cx="52200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彼得是使徒中被主管教並斥責最多的﹕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主曾斥責過他說﹐「撒但﹐退我後邊去吧」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16.23)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17" y="1"/>
            <a:ext cx="385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4555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363589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彼得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曾對主說﹐「我們在這裏真好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我就這裏搭三座棚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」天父立刻糾正他說﹐「這是我的愛子﹐我所喜悅的。你們要聽他﹗」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(太17.4-5)</a:t>
            </a:r>
          </a:p>
        </p:txBody>
      </p:sp>
      <p:pic>
        <p:nvPicPr>
          <p:cNvPr id="8194" name="Picture 2" descr="C:\Users\Paul Chang\Pictures\Christ-Incidents\Transfiguration of Christ\Moses appearing at the Transfiguration of Jesus by Carl Bloch 180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13" y="0"/>
            <a:ext cx="55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58494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1484784"/>
            <a:ext cx="385192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主曾對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彼得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說﹐「收刀入鞘罷﹔凡動刀的﹐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必死在刀下」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26.52)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Paul Chang\Pictures\Christ-Passion\5 Betrayal &amp; Arrest\Capture of Christ with the Malchus Eepisode by Dirck van Baburen 1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1"/>
            <a:ext cx="5292080" cy="68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29911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主說﹐「收刀入鞘罷﹔凡動刀的﹐必死在刀下」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26.52)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﹔主最後警告﹐「西門﹑西門﹐撒但想要得著你們﹐好篩你們像篩麥子一樣」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22.31)…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一切的責備都無法將他的舊生命的硬殼擊碎。一旦擊碎了﹐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他不就好被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神使用了嗎﹖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94993"/>
            <a:ext cx="5868144" cy="36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80146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鑽石業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「百萬元的一擊」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 million dollar cut)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。璞玉在師傅手裏﹐他會揣摸一番﹐找出特定角度﹐一剖而下﹐力勁恰到好處﹐將璞玉剖開﹐把其中的玉石取出來。經過這麼一擊﹐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鑽石出現了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122"/>
            <a:ext cx="9131812" cy="32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88042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主的回頭一顧破碎了彼得的舊人﹐使他發現他「有這寶貝放在瓦器裏」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4.7)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﹐可以靠神過新生活。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在主最後回顧彼得一眼之前﹐他差不多已經被撒但篩掉了﹗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主的回看的「看」是複合動詞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「直接地看人」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「有意地注視或凝視人。」</a:t>
            </a:r>
          </a:p>
        </p:txBody>
      </p:sp>
    </p:spTree>
    <p:extLst>
      <p:ext uri="{BB962C8B-B14F-4D97-AF65-F5344CB8AC3E}">
        <p14:creationId xmlns:p14="http://schemas.microsoft.com/office/powerpoint/2010/main" val="2487640720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一刻撒但篩彼得快成功了﹐彼得一路地從懷疑主﹑背叛主﹑離棄主﹐甚至發咒起誓不認主。他為自己下了一生最大的賭注﹕為了保全自己的性命﹑前途﹑面子﹑尊榮﹐將耶穌賭掉了。仇敵的權勢在彼得的身上似乎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築了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一道牆﹐他自己也做了決定﹐將神的恩典堵在外面。</a:t>
            </a:r>
          </a:p>
        </p:txBody>
      </p:sp>
    </p:spTree>
    <p:extLst>
      <p:ext uri="{BB962C8B-B14F-4D97-AF65-F5344CB8AC3E}">
        <p14:creationId xmlns:p14="http://schemas.microsoft.com/office/powerpoint/2010/main" val="3050948209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339631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主的回頭一望有慈愛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憐憫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體恤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赦免。些許責備﹐卻殷切期許﹔毫無埋怨﹐只是吸引他悔改。愛的洪水把彼得心防衝毀了﹐失敗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望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包圍了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Paul Chang\Pictures\Christ-Passion\6 Denail of Peter\The Denial of Peter by Carl H. Bloch (1834-90) 1865 at Frederiksborg Palace, Denmark. Luke 22.61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10" y="0"/>
            <a:ext cx="5747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40058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主的恩典的眼神叫他無法忘懷。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「以色列啊﹐我怎能棄絕你﹖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我回心轉意﹐我的憐愛大大發動。」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11.8)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先前不容彼得高傲﹐就讓他失敗﹔現在又不容他自卑﹐就向他一望。這一望是愛的觸摸﹐叫彼得出去痛哭。他屬靈的天終於亮了﹔麥殼裂開﹐裏頭的生命才可冒出來了。這一刻是彼得一生的低潮﹐卻是主在他的身上殷勤工作﹐醫治他的時刻。</a:t>
            </a:r>
          </a:p>
        </p:txBody>
      </p:sp>
    </p:spTree>
    <p:extLst>
      <p:ext uri="{BB962C8B-B14F-4D97-AF65-F5344CB8AC3E}">
        <p14:creationId xmlns:p14="http://schemas.microsoft.com/office/powerpoint/2010/main" val="128908307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1.1-11, 12-17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兩段經文強調﹐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的使徒職權及福音都是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「從基督啟示來的」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(1.12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﹐參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那麼為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三年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又去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聖城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找使徒呢﹖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他用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誓言說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聖城前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只見磯法和雅各。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62" y="3756040"/>
            <a:ext cx="7086238" cy="30969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4119463"/>
            <a:ext cx="2043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Peter~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James~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Paul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主恩典的擁抱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可是主死了。彼得永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機會向主認罪﹖在主復活的清晨﹐抹大拉的馬利亞來報﹐耶穌的墳墓是空的﹗他和約翰倆人飛奔去看﹐真是空的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20.8)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﹐他只是「心裏稀奇所成的事」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24.9)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但他仍不明白主復活了﹐只是接受了主的屍體不見了的事實。</a:t>
            </a:r>
          </a:p>
        </p:txBody>
      </p:sp>
    </p:spTree>
    <p:extLst>
      <p:ext uri="{BB962C8B-B14F-4D97-AF65-F5344CB8AC3E}">
        <p14:creationId xmlns:p14="http://schemas.microsoft.com/office/powerpoint/2010/main" val="3828171014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aul Chang\Pictures\Christ-Resurrection\0 Empty Tomb\Peter and John Running to the Tomb by Eugène Burnand 1898 John 20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3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553501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Peter and John Running to the Tomb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kumimoji="1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Eugène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Burnand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1898. John 20.3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91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再不久﹐婦女們又來報好消息﹐「主復活了﹐我們親眼看見祂了。」天使要她們報信時﹐特別是報給彼得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16.7)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你能揣摩他的心情嗎﹖「壓傷的蘆葦﹐祂不折斷﹔將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殘的燈火﹐祂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不吹滅。」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賽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42.3)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他在等候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主的恩惠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….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Paul Chang\Pictures\Christ-Resurrection\2 Appearing to Women\Christ Appears to the Holy Women by James Tiss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64790"/>
            <a:ext cx="5652120" cy="41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1612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389483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「主果然復活﹐已經現給西門看了。」然而聖經從來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述及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細節﹐像以馬忤斯之顯現。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主向彼得顯現的時機﹑多久﹑內容﹐都像天機不可洩露一樣。</a:t>
            </a:r>
          </a:p>
        </p:txBody>
      </p:sp>
      <p:pic>
        <p:nvPicPr>
          <p:cNvPr id="14338" name="Picture 2" descr="C:\Users\Paul Chang\Pictures\Christ-Resurrection\3 Repentance of Peter\Paul &amp; 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37" y="44624"/>
            <a:ext cx="5249163" cy="68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11588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約瑟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年以後再見到父親時﹐「就伏在父親的頸項上﹐哭了許久」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46.29)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﹐一淚解千愁。這場景大概就是彼得面對主的光景﹕無言可訴﹐惟用眼淚來表達。這是他悔改的淚﹑認罪的淚﹑憂傷的淚﹑感恩的淚﹑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高興的淚﹑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愛主的淚﹑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奉獻的淚。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71294"/>
            <a:ext cx="5208204" cy="36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93016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39826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你愛我更深嗎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彼得三次否認主而心中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「刺」﹐主要幫他拔掉。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主在湖邊預備早餐﹐有「炭火」。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主「三次」問彼得愛祂否。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主問他﹐「你愛我比這些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人愛我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更深嗎﹖」</a:t>
            </a:r>
          </a:p>
        </p:txBody>
      </p:sp>
      <p:pic>
        <p:nvPicPr>
          <p:cNvPr id="15362" name="Picture 2" descr="C:\Users\Paul Chang\Pictures\Christ-Resurrection\7 Appearing to 7 (Jn 21)\Christ appears to the disciples by the Sea of Tiberias by Aelbrecht Bouts (1451~1549) at M – Museum Leuven, Belgium. John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35" y="0"/>
            <a:ext cx="4379465" cy="56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57499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這些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中性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陽性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主格或受格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這個問句可有倆種解法﹕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「你愛我比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這些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人愛我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更深嗎﹖」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「你愛我比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你愛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這些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事物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更深嗎﹖」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第一種解法才有意義﹐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因彼得曾說﹐「眾人雖然為你的緣故跌倒﹐我卻永不跌倒。」因此主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要問他你還逞強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自以為比別人屬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靈嗎﹖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Paul Chang\Pictures\Christ-Resurrection\7 Appearing to 7 (Jn 21)\Christ's Charge to Peter by Raphael 1515. John 21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38" y="3789040"/>
            <a:ext cx="481996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57279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為了恢復彼得的使徒職權﹐主必須要醫治他的記憶﹐即除去他的記憶中的痛苦。加爾文註釋約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21.15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彼得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詭詐的否認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]...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使他不配得使徒的職份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...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。他曾因著自己的錯誤﹐失去了講道的自由和權柄﹔現在﹐主給他恢復了。而且基督將這個記憶抹去﹑摧毀﹔否則他跌倒的羞辱還會成為他的攔阻。這樣邁向健康的恢復有其必要。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60435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奧古斯丁在神的城裏曾說過﹐即使到了永世﹐記憶也是抹不去的﹐所抹去的是記憶中的痛苦。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彼得再度得釋放了﹐可以安然服事主﹗</a:t>
            </a:r>
          </a:p>
        </p:txBody>
      </p:sp>
      <p:pic>
        <p:nvPicPr>
          <p:cNvPr id="17410" name="Picture 2" descr="C:\Users\Paul Chang\Pictures\ST\Man\The Persistence of Memory Salvador Dalí 1931 at Museum of Modern Art, New York 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81" y="2636913"/>
            <a:ext cx="5719719" cy="421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852936"/>
            <a:ext cx="34242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Persistence of Memory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Salvador </a:t>
            </a:r>
            <a:r>
              <a:rPr kumimoji="1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Dalí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1931 at Museum of Modern Art, New York City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5876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活出幔內基督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耶穌肉身的弟弟雅各﹐最像保羅的人﹐極其嚴峻的法利賽人﹐二世紀的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Eusebius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的教會史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n-US" altLang="zh-TW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2.23.3-18)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﹑引猶太基督徒</a:t>
            </a:r>
            <a:r>
              <a:rPr kumimoji="1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Hegesippus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雅各自打母腹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起就是拿細耳人﹐未曾用刀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剃過頭。為人十分嚴峻﹐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被人稱為義者雅各。</a:t>
            </a:r>
          </a:p>
        </p:txBody>
      </p:sp>
      <p:pic>
        <p:nvPicPr>
          <p:cNvPr id="18434" name="Picture 2" descr="C:\Users\Paul Chang\Pictures\General Epistles\James\Icon of James the brother of Jesus (James the Just) whose judgment was adopted in the Apostolic Dec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152"/>
            <a:ext cx="2684476" cy="37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078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使徒職權印證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「想與門徒結交﹐他們卻都怕他﹐不信他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惟有巴拿巴接待他﹐領去見使徒…」(徒9.26-27) 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只見這兩位﹐且與彼得同住15天﹐與雅各見一面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強調福音惟獨由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主的啟示而來﹐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由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傳授來的。</a:t>
            </a:r>
          </a:p>
        </p:txBody>
      </p:sp>
      <p:pic>
        <p:nvPicPr>
          <p:cNvPr id="1026" name="Picture 2" descr="C:\Users\Paul Chang\Pictures\Acts\St. Paul-Conversion\La conversión de san Pablo by Bartolomé Esteban Murillo 1675~82 at Museo de Pr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96497"/>
            <a:ext cx="4211960" cy="31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4130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他比保羅更厲害﹐我且模仿腓立比書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3.4-6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的話﹐給雅各做屬靈自傳﹕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我也可以靠肉體﹔若是別人想他可以靠肉體﹐我更可以靠著了。我第八天受割禮﹐我是以色列族﹐猶大支派的人﹐是希伯來人所生的希伯來人。就律法說﹐我是法利賽人。就熱心說﹐我是逼迫教會的元首基督的。就律法上的義說﹐我是無可指摘的。</a:t>
            </a:r>
          </a:p>
        </p:txBody>
      </p:sp>
    </p:spTree>
    <p:extLst>
      <p:ext uri="{BB962C8B-B14F-4D97-AF65-F5344CB8AC3E}">
        <p14:creationId xmlns:p14="http://schemas.microsoft.com/office/powerpoint/2010/main" val="3756554184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980728"/>
            <a:ext cx="37799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先前對哥哥耶穌是冷嘲熱諷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7.3-5)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﹐如今是怎麼悔轉過來的呢﹖</a:t>
            </a:r>
          </a:p>
        </p:txBody>
      </p:sp>
      <p:pic>
        <p:nvPicPr>
          <p:cNvPr id="19458" name="Picture 2" descr="C:\Users\Paul Chang\Pictures\Christ-Incidents\Disciples\St James the Elder by Peter Paul Rubens 1612~13 at Museo del Prado, Madrid. Acts 12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94" y="-1"/>
            <a:ext cx="53080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60593"/>
      </p:ext>
    </p:extLst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人生的轉捩點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15.7)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新約沒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﹐保羅只在林前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15.7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主復活後親自單獨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雅各顯現﹐因此他改稱耶穌為「我們榮耀的主基督」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。從那一天起﹐他不再憑著外貌認識耶穌了﹐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成為新造的了。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這次的遇見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雅各深度悔改﹑不斷悔改﹐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把他從錯謬的猶太教裏連根拔出﹐活在啟示的境界裏。</a:t>
            </a:r>
          </a:p>
        </p:txBody>
      </p:sp>
    </p:spTree>
    <p:extLst>
      <p:ext uri="{BB962C8B-B14F-4D97-AF65-F5344CB8AC3E}">
        <p14:creationId xmlns:p14="http://schemas.microsoft.com/office/powerpoint/2010/main" val="1310023180"/>
      </p:ext>
    </p:extLst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從那一天起到殉道為止﹐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真是以得著耶穌為至寶﹐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竭力地追求認識祂﹑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事奉祂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腓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3.8-14)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0482" name="Picture 2" descr="C:\Users\Paul Chang\Pictures\General Epistles\James\Martyrdom of James the Just in Menologion of Basil II. 10th Cen or early 11th Cen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12" y="2554545"/>
            <a:ext cx="6172920" cy="430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10294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不可言喻奧秘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主向雅各顯現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內容﹐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隻字不提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類似至聖所內遇見神﹐太奧秘了－說不出來﹐太神聖了－無可奉告。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靈魂被提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神祕經歷﹐是人到天上去。雅各的遇見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復活的主﹐是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天上來到人前﹐都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是「說不出來﹑滿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有榮光的大喜樂」。</a:t>
            </a:r>
          </a:p>
        </p:txBody>
      </p:sp>
      <p:pic>
        <p:nvPicPr>
          <p:cNvPr id="21506" name="Picture 2" descr="C:\Users\Paul Chang\Pictures\Christ-Resurrection\9 Appearing to James\Jesus Appears to James 1 Cor 15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505836"/>
      </p:ext>
    </p:extLst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末世榮耀破曉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Eusebius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的教會史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雅各的敬虔連猶太人都尊敬他。他常跪在聖殿裏禱告﹐以至於膝蓋像駱駝膝一樣。最後被大祭司</a:t>
            </a:r>
            <a:r>
              <a:rPr kumimoji="1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Ananus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從聖殿尖頂扔下﹐被石頭打死。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他以約伯為榜樣﹐在逆境中忍耐等候主的再來與審判。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那次見過復活的主﹐末世的境界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揭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曉了﹐使他有信心等候主榮耀的再來。</a:t>
            </a:r>
          </a:p>
        </p:txBody>
      </p:sp>
    </p:spTree>
    <p:extLst>
      <p:ext uri="{BB962C8B-B14F-4D97-AF65-F5344CB8AC3E}">
        <p14:creationId xmlns:p14="http://schemas.microsoft.com/office/powerpoint/2010/main" val="1653748194"/>
      </p:ext>
    </p:extLst>
  </p:cSld>
  <p:clrMapOvr>
    <a:masterClrMapping/>
  </p:clrMapOvr>
  <p:transition spd="slow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注入倫理泉源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雅各是一個腳踏實地的人﹐「進入幔內﹐就必出到營外。」他的雅各書說明了他的信仰如何鑄造了耶路撒冷教會的社會見證。基督教帶來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了新的倫理﹐這一觀點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﹐保羅和他像極了。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Pentecost-Pricked in the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Heart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by HE Qi. Acts 2.37</a:t>
            </a:r>
            <a:endParaRPr kumimoji="1" lang="zh-TW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Paul Chang\Pictures\Acts\Pentecost\Pentecost-Pricked in the Heart. by HE Qi. Acts 2.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2813"/>
            <a:ext cx="3701756" cy="37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02459"/>
      </p:ext>
    </p:extLst>
  </p:cSld>
  <p:clrMapOvr>
    <a:masterClrMapping/>
  </p:clrMapOvr>
  <p:transition spd="slow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平凡的人性才是真人性﹔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真道德惟獨出於神﹐從上頭流下來的。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雅各書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人性﹕試煉﹑試探﹑嫌貧愛富﹑難制服的舌頭﹑世俗﹑魔鬼的攻擊﹑認罪﹑生病﹑失迷等等。雅各從前像舉目望天的法利賽人﹐是看不見這些議題的。真公義真聖潔是有血有肉之聖徒﹐在追求聖潔過程中產生的真實的義。教會的新聖潔必會塑造社會的新倫理。</a:t>
            </a:r>
          </a:p>
        </p:txBody>
      </p:sp>
    </p:spTree>
    <p:extLst>
      <p:ext uri="{BB962C8B-B14F-4D97-AF65-F5344CB8AC3E}">
        <p14:creationId xmlns:p14="http://schemas.microsoft.com/office/powerpoint/2010/main" val="943289615"/>
      </p:ext>
    </p:extLst>
  </p:cSld>
  <p:clrMapOvr>
    <a:masterClrMapping/>
  </p:clrMapOvr>
  <p:transition spd="slow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aul Chang\Pictures\Christ-Parables\Pharisee &amp; Publican\Parable of Pharisee &amp; Publican by Bernaert Or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629"/>
            <a:ext cx="6984776" cy="57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528" y="5869133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Parable of Pharisee &amp; Publican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kumimoji="1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Bernaert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Orley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36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惟獨高舉基督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使徒們的目的只有一個﹐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高舉基督。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三位使徒的見面交通﹐先是為著肯定神新進興起的使徒﹕向外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邦人傳揚福音﹔其次是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靈裏的交通﹐分享他們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與復活之主面對面激昂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的經歷。總括來說﹐都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是為了高舉基督。</a:t>
            </a:r>
          </a:p>
        </p:txBody>
      </p:sp>
      <p:pic>
        <p:nvPicPr>
          <p:cNvPr id="24578" name="Picture 2" descr="C:\Users\Paul Chang\Pictures\Christ-Resurrection\11 Ascension of Jesus\The Ascension by Dosso Dossi 16th century. (Many Ascension scenes have an upper-Heavenly and a lower-earthly part.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7750"/>
            <a:ext cx="3129246" cy="425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9959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學者們都肯定說﹐十五天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不足以將保羅變為彼得的門徒。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如果保羅真的認為與使徒們交通﹐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有助於鞏固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其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使徒職權的話﹐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那麼他應和十二使徒都見面交通才對﹔但他沒有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他只會見兩位使徒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另有什麼用意呢﹖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(乃為純粹靈裏的交通。)</a:t>
            </a:r>
          </a:p>
        </p:txBody>
      </p:sp>
    </p:spTree>
    <p:extLst>
      <p:ext uri="{BB962C8B-B14F-4D97-AF65-F5344CB8AC3E}">
        <p14:creationId xmlns:p14="http://schemas.microsoft.com/office/powerpoint/2010/main" val="2649212193"/>
      </p:ext>
    </p:extLst>
  </p:cSld>
  <p:clrMapOvr>
    <a:masterClrMapping/>
  </p:clrMapOvr>
  <p:transition spd="slow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52200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耶穌說﹐「我若從地上被舉起來﹐就要吸引萬人來歸我。」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12.32)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保羅一生的職志就是高舉基督﹐惟獨基督。「我…不知道別的﹐只知道耶穌基督並他釘十字架。」(林前2.2)</a:t>
            </a:r>
          </a:p>
        </p:txBody>
      </p:sp>
      <p:pic>
        <p:nvPicPr>
          <p:cNvPr id="25602" name="Picture 2" descr="C:\Users\Paul Chang\Pictures\Christ-Passion\13 Crucifixion of Christ\Christ of Saint John of the Cross by Salvador Dali 1951 at Kelvingrove Art Gallery and Museum, Glasg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0"/>
            <a:ext cx="3810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" y="5632311"/>
            <a:ext cx="533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Christ of Saint John of the Cross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by Salvador Dali 1951 at </a:t>
            </a:r>
            <a:r>
              <a:rPr kumimoji="1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Kelvingrove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Art Gallery and Museum, Glasgow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18338"/>
      </p:ext>
    </p:extLst>
  </p:cSld>
  <p:clrMapOvr>
    <a:masterClrMapping/>
  </p:clrMapOvr>
  <p:transition spd="slow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這是加1.18-24的主旋律﹐是第一章的主旋律﹐是加拉太書的主旋律﹐也是保羅書信和他一生的主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旋律。它也是使徒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們的主旋律﹐也是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全聖經的主旋律。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當然﹐它如今成了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大家共同的主旋律﹕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惟獨高舉基督。</a:t>
            </a:r>
          </a:p>
        </p:txBody>
      </p:sp>
      <p:pic>
        <p:nvPicPr>
          <p:cNvPr id="26626" name="Picture 2" descr="C:\Users\Paul Chang\Pictures\Christ-Passion\12 Christ Carrying the Cross\Christ Carrying his Cross by Abraham Bloemaert 1622 at Calvet Museum (Avigno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04" y="1412777"/>
            <a:ext cx="4631564" cy="54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5632311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Christ Carrying his Cross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Abraham </a:t>
            </a:r>
            <a:r>
              <a:rPr kumimoji="1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Bloemaert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1622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1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Calvet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Museum (Avignon)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776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522007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他日後與耶路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撒冷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教會三柱石行相交之禮﹐是持守教會的合一﹐見證所傳的福音是一致的﹐都是從耶穌的啟示來的。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為此﹐保羅說過﹐「我不是使徒嗎﹖我不是見過我們的主耶穌嗎﹖」(林前9.1bc)</a:t>
            </a:r>
          </a:p>
        </p:txBody>
      </p:sp>
      <p:pic>
        <p:nvPicPr>
          <p:cNvPr id="2050" name="Picture 2" descr="C:\Users\Paul Chang\Pictures\Right hand of fellowship. Paul and apost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56" y="1"/>
            <a:ext cx="3828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3507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在聖城的事奉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(徒9.28-30)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得到印證後﹐保羅順暢地在聖城服事。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與「說希臘語的猶太人」衝突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保羅本人是這種猶僑﹐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首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見於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司提反殉道﹑保羅在旁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參與﹐也說明這群人在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維護猶太教一事上﹐不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遺餘力。</a:t>
            </a:r>
          </a:p>
        </p:txBody>
      </p:sp>
      <p:pic>
        <p:nvPicPr>
          <p:cNvPr id="3074" name="Picture 2" descr="C:\Users\Paul Chang\Pictures\Acts\Stephen\The Stoning of Stephen by Juan de Juanes c. 1562 at Museo del Prado, Madrid. Acts 7.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449"/>
            <a:ext cx="3490169" cy="46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0409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保羅一歸主後﹐竭力向舊猶太教派﹐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以說希臘語者見證耶穌正是那位彌賽亞﹐衝突就爆發了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(AD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35)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這是大馬士革的經歷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9.22-25)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在耶路撒冷﹐使徒職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權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雖得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彼得等人印證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(AD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衝突仍不免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9.28-30)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。</a:t>
            </a:r>
          </a:p>
        </p:txBody>
      </p:sp>
      <p:pic>
        <p:nvPicPr>
          <p:cNvPr id="4098" name="Picture 2" descr="C:\Users\Paul Chang\Pictures\Saint Paul Stoned in the City of Lystra by Jean-Baptiste de Champaig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6" y="1892826"/>
            <a:ext cx="4108009" cy="49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9228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基利家的事奉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1.21)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保羅的僑鄉﹐服事約五年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(AD 38~43)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1.21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提及敘利亞和基利家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保羅迫離聖城﹐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送到大數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30)…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巴拿巴來找他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到安提阿去服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事一年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11.25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-30)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026" name="Picture 2" descr="C:\Users\Paul Chang\Pictures\Acts\Galatians map shows Its Southern 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27" y="2420888"/>
            <a:ext cx="5552173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0003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476428</TotalTime>
  <Words>3556</Words>
  <Application>Microsoft Macintosh PowerPoint</Application>
  <PresentationFormat>On-screen Show (4:3)</PresentationFormat>
  <Paragraphs>263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DFKai-SB</vt:lpstr>
      <vt:lpstr>DFKai-SB</vt:lpstr>
      <vt:lpstr>DFLiShuW5-B5</vt:lpstr>
      <vt:lpstr>DFPYanKaiW5-B5</vt:lpstr>
      <vt:lpstr>新細明體</vt:lpstr>
      <vt:lpstr>TSC UKai M TT</vt:lpstr>
      <vt:lpstr>華康正顏楷體W5</vt:lpstr>
      <vt:lpstr>Arial</vt:lpstr>
      <vt:lpstr>Arial Black</vt:lpstr>
      <vt:lpstr>Tahoma</vt:lpstr>
      <vt:lpstr>Times New Roman</vt:lpstr>
      <vt:lpstr>Wingdings</vt:lpstr>
      <vt:lpstr>7_Shimmer</vt:lpstr>
      <vt:lpstr>9_Shimmer</vt:lpstr>
      <vt:lpstr>13_Shimmer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9779</cp:revision>
  <dcterms:created xsi:type="dcterms:W3CDTF">2008-05-30T20:07:37Z</dcterms:created>
  <dcterms:modified xsi:type="dcterms:W3CDTF">2020-02-16T18:10:23Z</dcterms:modified>
</cp:coreProperties>
</file>