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635" r:id="rId4"/>
  </p:sldMasterIdLst>
  <p:notesMasterIdLst>
    <p:notesMasterId r:id="rId50"/>
  </p:notesMasterIdLst>
  <p:sldIdLst>
    <p:sldId id="257" r:id="rId5"/>
    <p:sldId id="18785" r:id="rId6"/>
    <p:sldId id="18786" r:id="rId7"/>
    <p:sldId id="18787" r:id="rId8"/>
    <p:sldId id="306" r:id="rId9"/>
    <p:sldId id="307" r:id="rId10"/>
    <p:sldId id="308" r:id="rId11"/>
    <p:sldId id="309" r:id="rId12"/>
    <p:sldId id="18788" r:id="rId13"/>
    <p:sldId id="311" r:id="rId14"/>
    <p:sldId id="312" r:id="rId15"/>
    <p:sldId id="18789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5" r:id="rId32"/>
    <p:sldId id="329" r:id="rId33"/>
    <p:sldId id="330" r:id="rId34"/>
    <p:sldId id="331" r:id="rId35"/>
    <p:sldId id="332" r:id="rId36"/>
    <p:sldId id="333" r:id="rId37"/>
    <p:sldId id="334" r:id="rId38"/>
    <p:sldId id="336" r:id="rId39"/>
    <p:sldId id="337" r:id="rId40"/>
    <p:sldId id="338" r:id="rId41"/>
    <p:sldId id="340" r:id="rId42"/>
    <p:sldId id="342" r:id="rId43"/>
    <p:sldId id="343" r:id="rId44"/>
    <p:sldId id="344" r:id="rId45"/>
    <p:sldId id="345" r:id="rId46"/>
    <p:sldId id="341" r:id="rId47"/>
    <p:sldId id="346" r:id="rId48"/>
    <p:sldId id="347" r:id="rId4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257"/>
            <p14:sldId id="18785"/>
            <p14:sldId id="18786"/>
            <p14:sldId id="18787"/>
            <p14:sldId id="306"/>
            <p14:sldId id="307"/>
            <p14:sldId id="308"/>
            <p14:sldId id="309"/>
            <p14:sldId id="18788"/>
            <p14:sldId id="311"/>
            <p14:sldId id="312"/>
            <p14:sldId id="18789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5"/>
            <p14:sldId id="329"/>
            <p14:sldId id="330"/>
            <p14:sldId id="331"/>
            <p14:sldId id="332"/>
            <p14:sldId id="333"/>
            <p14:sldId id="334"/>
            <p14:sldId id="336"/>
            <p14:sldId id="337"/>
            <p14:sldId id="338"/>
            <p14:sldId id="340"/>
            <p14:sldId id="342"/>
            <p14:sldId id="343"/>
            <p14:sldId id="344"/>
            <p14:sldId id="345"/>
            <p14:sldId id="341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301"/>
    <a:srgbClr val="FFFF00"/>
    <a:srgbClr val="9751CB"/>
    <a:srgbClr val="C198E0"/>
    <a:srgbClr val="0000FF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4"/>
                    <a:chOff x="2896" y="1831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6"/>
                    <a:ext cx="1257" cy="2323"/>
                    <a:chOff x="637" y="1654"/>
                    <a:chExt cx="1257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3"/>
                    <a:chOff x="-5" y="2197"/>
                    <a:chExt cx="2461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6"/>
                    <a:chOff x="-74" y="1813"/>
                    <a:chExt cx="2472" cy="926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1"/>
                    <a:chOff x="911" y="590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3"/>
                    <a:ext cx="1693" cy="889"/>
                    <a:chOff x="1120" y="303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1"/>
                    <a:ext cx="778" cy="1519"/>
                    <a:chOff x="1634" y="99"/>
                    <a:chExt cx="778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4" cy="1534"/>
                    <a:chOff x="1935" y="32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6"/>
                    <a:chOff x="2802" y="43"/>
                    <a:chExt cx="636" cy="1516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6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0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7"/>
                    <a:ext cx="460" cy="2332"/>
                    <a:chOff x="1949" y="1984"/>
                    <a:chExt cx="493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4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3"/>
                    <a:chOff x="3180" y="1867"/>
                    <a:chExt cx="883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B2BA-F787-49C7-B7BD-FE8B80145334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B36E-FF61-4778-95B1-FDF3179698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865854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77E4-6C0F-4953-8662-9BA49B94F28A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FC07-88DC-480E-BC58-511F7632C55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74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287F-BDD1-43FE-9DEE-3CF5668C2C4C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447C-46FE-481A-B2C7-F48F142E2C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74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76F0-1DE2-40B5-BFE0-A678F78C376C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6544-9586-4166-8F4E-8A116C9AD5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1299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889-A6BD-47C8-A548-4EC164E5184E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20B2-CC99-4567-BBBC-7A214A8CA9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77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6F3D-8D33-454C-A897-719EB0BCF7B9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621B-AC80-4421-9A81-FB03C72619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7224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9C9-EEDC-4871-884E-C9272624D6A6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E6BA-B35E-4ABE-B551-57CB6A66F7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885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1260-AEDA-4DC1-A977-2A920DF02125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0E11-FEB5-4A09-A79F-57B44490E5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0347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C466-39FE-4571-A711-3FEA55A037A7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5C9D-016D-4C79-A46F-327477F32C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1025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171B-65FB-4447-886A-8C8EA0876153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714-3EAB-46DC-9824-26FFAD1297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345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C7A64-1AA4-44BC-AD9A-EFC99ACACA71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255C-DCF7-4AB1-A5A2-FC33233AAF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672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1587-3EE9-423F-B911-D4EA2E02846C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C267-F7D3-4DD8-9EF8-03B5EE06E6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1066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A870-2E37-476E-9D27-67D72B81A698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D580-583D-4FDA-AEAC-A0FEB79103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214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244104D-5EBE-4A4C-BA17-924C1C72DE1C}" type="datetimeFigureOut">
              <a:rPr lang="en-US" altLang="zh-TW"/>
              <a:pPr>
                <a:defRPr/>
              </a:pPr>
              <a:t>2/2/20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DC64F9F-ABBB-4B4A-B119-D2AF1FE953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56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636" r:id="rId1"/>
    <p:sldLayoutId id="2147500637" r:id="rId2"/>
    <p:sldLayoutId id="2147500638" r:id="rId3"/>
    <p:sldLayoutId id="2147500639" r:id="rId4"/>
    <p:sldLayoutId id="2147500640" r:id="rId5"/>
    <p:sldLayoutId id="2147500641" r:id="rId6"/>
    <p:sldLayoutId id="2147500642" r:id="rId7"/>
    <p:sldLayoutId id="2147500643" r:id="rId8"/>
    <p:sldLayoutId id="2147500644" r:id="rId9"/>
    <p:sldLayoutId id="2147500645" r:id="rId10"/>
    <p:sldLayoutId id="2147500646" r:id="rId11"/>
    <p:sldLayoutId id="2147500647" r:id="rId12"/>
    <p:sldLayoutId id="2147500648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830" y="0"/>
            <a:ext cx="9131170" cy="557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PYanKaiW5-B5" panose="03000500000000000000" pitchFamily="66" charset="-120"/>
                <a:ea typeface="DFPYanKaiW5-B5" panose="03000500000000000000" pitchFamily="66" charset="-120"/>
              </a:rPr>
              <a:t>成為我異象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加拉太書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1.11-17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2020/2/2. ACCCN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啟示指升入高天尊榮的主基督﹐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祂已在永世的境界﹐當祂啟示保羅時﹐等於是穿越入侵今世。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眼睛打開了﹐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看見基督﹐跨入嶄新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末日的世代﹐那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是屬神的境界。末日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曙光破曉了﹐越照越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明直到主來。</a:t>
            </a:r>
          </a:p>
        </p:txBody>
      </p:sp>
      <p:pic>
        <p:nvPicPr>
          <p:cNvPr id="8194" name="Picture 2" descr="C:\Users\Paul Chang\Pictures\Acts\Conversion of Paul\Conversion of St Paul by Nicolas Bernard-Lepicie 1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5843"/>
            <a:ext cx="4067944" cy="50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4965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大馬士革經歷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(1.13-16b)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節是由「因為」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γάρ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起頭的﹐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1.13-16b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是保羅回到大馬士革的經歷﹐來詮釋本卷書最重要的一句話﹕福音的啟示性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(1.12c)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保羅新觀學者們六十年來前仆後繼﹑處心積慮﹐要剝去的﹐正是這福音的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4114961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保羅多次見證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" y="836712"/>
          <a:ext cx="9143999" cy="6021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00">
                <a:tc>
                  <a:txBody>
                    <a:bodyPr/>
                    <a:lstStyle/>
                    <a:p>
                      <a:pPr algn="ctr"/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徒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24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徒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sz="24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徒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掃羅行路﹐將到大馬士革﹐忽然從天上發光﹐四面照著他；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他就仆倒在地﹐聽見有聲音對他說：「掃羅！掃羅！你為甚麼逼迫我？」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我將到大馬士革﹐正走的時候﹐約在晌午﹐忽然從天上發大光﹐四面照著我。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我就仆倒在地﹐聽見有聲音對我說：「掃羅！掃羅！你為甚麼逼迫我？」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王啊﹐我在路上﹐晌午的時候﹐看見從天發光﹐比日頭還亮﹐四面照著我並與我同行的人。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我們都仆例在地﹐我就聽見有聲音用希伯來話向我說：「掃羅！掃羅！為甚麼逼迫我？你用腳踢刺是難的！」</a:t>
                      </a: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他說：「主啊！你是誰？」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我回答說：「主啊﹐你是誰？」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我說：「主啊﹐你是誰？」</a:t>
                      </a: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主說：「我就是你所逼迫的耶穌。」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祂說：「我就是你所逼迫的拿撒勒人耶穌。」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主說：「我就是你所逼迫的耶穌。</a:t>
                      </a: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2419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" y="0"/>
          <a:ext cx="9143998" cy="7037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同行的人站在那裡﹐說不出話來﹐聽見聲音﹐卻看不見人。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與我同行的人看見了那光﹐卻沒有聽明那位對我說話的聲音。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以上為歸正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]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我說：「主啊﹐我當做甚麼？」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以下為蒙召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]</a:t>
                      </a:r>
                      <a:endParaRPr lang="zh-TW" sz="240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「起來！進城去﹐你所當作的事﹐必有人告訴你。」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掃羅從地上起來﹐睜開眼睛﹐竟不能看見甚麼。有人拉他的手﹐領他進了大馬士革；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三日不能看見﹐也不吃也不喝。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主說：「起來﹐進大馬士革去﹐在那裡﹐要將所派你做的一切事告訴你。」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zh-TW" sz="24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我因那光的榮耀不能看見﹐同行的人就拉著我手進了大馬士革。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你起來站著﹐我特意向你顯現﹐要派你作執事﹑作見證﹐將你所看見的事和我將要指示你的事證明出來。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我也要救你脫離百姓和外邦人的手。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zh-TW" sz="24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我差你到他們那裡去﹐要叫他們的眼睛得開﹐從黑暗中歸向光明﹐從撒但權下歸向神；又因信我﹐得蒙赦罪﹐和一切成聖的人同得基業。」</a:t>
                      </a: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4318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更細緻地明白加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1.1, 11-12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的涵意﹐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保羅的見證是最佳的註釋。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許多的經文都與這經歷有關﹕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3.4-8﹐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26.19-20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﹐林前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2.7-10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3.14b, 17-18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1.17-23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1.1-6, 15.20-21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1.15, 19, 26-29, 2.3, 9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﹐提前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3.16, 6.14-16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﹐提後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1.9-11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﹐多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3.4-7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等等。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我深信它們皆阿拉伯三年默思成績單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9304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一道奇妙的光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保羅在大馬士革城外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神從天上發光﹐啟示是從父神來的﹐父是啟動的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「住在人不能靠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近的光裏」之父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6.16)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﹐啟示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的源頭。</a:t>
            </a:r>
          </a:p>
        </p:txBody>
      </p:sp>
      <p:pic>
        <p:nvPicPr>
          <p:cNvPr id="11266" name="Picture 2" descr="C:\Users\Paul Chang\Pictures\Acts\Conversion of Paul\The Conversion of Saul by Michelangelo Buonarroti 1542 at Cappella Paolina, Vatican 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99" y="2204864"/>
            <a:ext cx="502641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84458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44719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父藉子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從光中出來的光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光四面照著﹐比日頭還亮。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光將人包圍起來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基督的愛激勵我們的「激勵」﹕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四面八方圍住﹐擠壓你﹐無處可去。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7" y="0"/>
            <a:ext cx="467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351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末了向他顯現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神子究竟是在天上還是下來了﹖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下來了﹐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後一次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向人顯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15.8)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98" y="1556792"/>
            <a:ext cx="7091902" cy="52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0072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保羅看見主了沒有﹖看見了﹐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面對面看見主﹐「我不是使徒嗎﹖我不是見過我們的主嗎﹖」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主還說：「掃羅！掃羅！為甚麼逼迫我？你用腳踢刺是難的！」希伯來話。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同行人聽到聲音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到信息﹔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看見大光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到光中的人。</a:t>
            </a:r>
          </a:p>
        </p:txBody>
      </p:sp>
    </p:spTree>
    <p:extLst>
      <p:ext uri="{BB962C8B-B14F-4D97-AF65-F5344CB8AC3E}">
        <p14:creationId xmlns:p14="http://schemas.microsoft.com/office/powerpoint/2010/main" val="2103966535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聽其聲見其人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保羅聽到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﹐也看到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因為心眼心耳都打開了﹕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那吩咐光從黑暗裏照出來的神﹐已經照在我們心裏﹐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叫我們得知神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榮耀的光顯在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耶穌基督的面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4.6,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3.14-18)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Paul Chang\Pictures\Acts\Conversion of Paul\Paul's Con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74" y="2780928"/>
            <a:ext cx="5430553" cy="40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424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福音旋律再起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耶路撒冷大會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(49)﹕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因信稱義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向外邦人傳福音是正確的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緣起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置教會於死地的病毒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猶太主義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稱義是靠行為﹐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藉信心﹐且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外邦人還要照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猶太人的規矩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走。</a:t>
            </a:r>
          </a:p>
        </p:txBody>
      </p:sp>
      <p:pic>
        <p:nvPicPr>
          <p:cNvPr id="1026" name="Picture 2" descr="C:\Users\Paul Chang\Pictures\Acts\Council of Jerusalem\Council of 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917347"/>
            <a:ext cx="5196844" cy="38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神「樂意將祂兒子啟示在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我心裏」。遮蓋人認識神的帕子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罪性﹐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帕子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揭開﹐就看見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耶穌﹐且在祂面上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看見神的榮耀。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「我們也見過祂的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榮光﹐正是父獨生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子的榮光。」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1.14)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58298"/>
            <a:ext cx="4427984" cy="55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0869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主是人生至寶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保羅遇見主時﹐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問主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兩個問題﹕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主啊你是誰呢﹖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主啊我當如何﹖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有位格者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這是人生最重要的問題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仆倒爬起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﹐「因那光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的榮耀不能看見」﹐三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天之後才復明。</a:t>
            </a:r>
          </a:p>
        </p:txBody>
      </p:sp>
      <p:pic>
        <p:nvPicPr>
          <p:cNvPr id="13314" name="Picture 2" descr="C:\Users\Paul Chang\Pictures\Acts\Conversion of Paul\Ananias restoring the sight of st paul by  Pietro da Cortona c. 1631 at Capuchin church of S. Maria della Concezi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660"/>
            <a:ext cx="3203848" cy="40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01294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人生重要轉折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起頭的「然而」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δέ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是保羅一生的轉捩點。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這是屬天的呼召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3.4-8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這個「然而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」最佳詮釋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3.4-6//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1.13-14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一言以蔽之﹐那是猶太教的世界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976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其實﹐我也可以靠肉體；若是別人想他可以靠肉體﹐我更可以靠著了。</a:t>
            </a:r>
            <a:r>
              <a:rPr kumimoji="1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3.5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我第八天受割禮；我是以色列族、便雅憫支派的人﹐是希伯來人所生的希伯來人。就律法說﹐我是法利賽人；</a:t>
            </a:r>
            <a:r>
              <a:rPr kumimoji="1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3.6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就熱心說﹐我是逼迫教會的；就律法上的義說﹐我是無可指摘的。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3.7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只是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我先前以為與我有益的﹐我現在因基督都當作有損的。</a:t>
            </a:r>
            <a:r>
              <a:rPr kumimoji="1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3.8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不但如此﹐我也將萬事當作有損的﹐因我以認識我主基督耶穌為至寶。我為祂已經丟棄萬事﹐看作糞土﹐為要得著基督。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3.4-8)</a:t>
            </a:r>
            <a:endParaRPr kumimoji="1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07366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涇渭分明區分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 Dunn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為圓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說﹐認為「猶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太教不是指著一般者﹐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而是指著在馬克比時期﹑所興起獨特的猶太人國家主義的運動。」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先畫靶再射箭﹐拒讀上下文。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猶太教是指「猶太人的信仰與生活方式」﹔保羅大發忌邪之心﹐以為殺害基督徒﹐就是事奉神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Picture 20" descr="James D G Du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6633" y="0"/>
            <a:ext cx="416736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6435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經文中的「只是」為猶太教與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基督教做了涇渭分明的區分﹐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絕非如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所宣稱的耶穌與保羅並不反對猶太教﹐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後者並沒有靠行為稱義。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12" y="2554545"/>
            <a:ext cx="7641060" cy="42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98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腓立比書清楚指出﹐保羅曾瘋狂用猶太教的思維與方式﹐追求稱義﹐大大錯了﹐今日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也落入類似的錯謬中。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感謝神﹐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從高天將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保羅從錯謬的黑暗中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拉拔出來﹐走在正確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的「因信稱義」的思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維與方式上。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不過最重要的﹐他以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基督為至寶。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974252"/>
            <a:ext cx="4069789" cy="48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8575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38173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自古先知路徑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保羅在大馬士革遇見主﹐並非新鮮事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摩西在荊棘火焰中遇見主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出三章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Paul Chang\Pictures\Exodus\Burning Bush\Burning bush by Sébastien Bourdon 17th 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8" y="0"/>
            <a:ext cx="5326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7838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6380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以賽亞在聖殿裏遇見主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賽六章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52" y="1"/>
            <a:ext cx="2763048" cy="6831712"/>
          </a:xfrm>
          <a:prstGeom prst="rect">
            <a:avLst/>
          </a:prstGeom>
        </p:spPr>
      </p:pic>
      <p:pic>
        <p:nvPicPr>
          <p:cNvPr id="17410" name="Picture 2" descr="C:\Users\Paul Chang\Pictures\Prophet Isaiah by Antonio Balestra 18th century at Museo di Castelvecchio, Verona, Ita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" y="1628800"/>
            <a:ext cx="6076240" cy="52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64681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耶利米在異象中遇見主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耶一章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以西結在狂風中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遇見主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結一章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Paul Chang\Pictures\Ezekiel\Raphael's famous 1518 depiction of Prophet Ezekiel's vision of God the Father in gl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15" y="1268761"/>
            <a:ext cx="395348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aul Chang\Pictures\The Call of Jeremiah by Julius Schnorr von Karolsfeld 1860 woodc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154"/>
            <a:ext cx="5184576" cy="42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4853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此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病毒不但興旺在猶太地﹐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也出現在新興的宣教地區裏﹐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因此大會一結束﹐保羅就立刻寫加拉太書﹐給加拉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太省南部的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眾教會﹐呼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籲他們悔改﹐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回到基督恩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典的懷抱裏。</a:t>
            </a:r>
          </a:p>
        </p:txBody>
      </p:sp>
      <p:pic>
        <p:nvPicPr>
          <p:cNvPr id="2050" name="Picture 2" descr="C:\Users\Paul Chang\Pictures\Acts\Galatians map shows Its Southern 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10" y="1940528"/>
            <a:ext cx="61838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當我們展開聖經去讀﹐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就能明白它的意思是什麼﹐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不需要類似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保羅新觀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(NPP)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「懦弱無用的小學」﹐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誤導自己﹐反而失去了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在基督裏的自由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5.1, 4.9, 2.4)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“Freedom of Worship”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in </a:t>
            </a:r>
            <a:r>
              <a:rPr kumimoji="1" lang="en-US" altLang="zh-TW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FDR's 4 Freedoms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by Norman Rockwell</a:t>
            </a:r>
            <a:endParaRPr kumimoji="1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12" y="1988840"/>
            <a:ext cx="3746787" cy="48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60942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維護以經解經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Chicago Statement 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Biblical Hermeneutics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(1982)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CSBI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很自然的結論。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項肯定與否認的條款﹐其第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條款肯定以經解經的原則。第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條款則肯定經外的知識必須與聖經的教訓相互和諧﹔且否認與聖經教訓不一致的經外的知識﹐聖經需要去適應它。</a:t>
            </a:r>
          </a:p>
        </p:txBody>
      </p:sp>
    </p:spTree>
    <p:extLst>
      <p:ext uri="{BB962C8B-B14F-4D97-AF65-F5344CB8AC3E}">
        <p14:creationId xmlns:p14="http://schemas.microsoft.com/office/powerpoint/2010/main" val="1946972835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的解經法則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CSBH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背道而馳﹐它許多時候是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曲解﹑委屈﹑忽略﹑漠視﹐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甚至反對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以經解經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即經文類比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的意思﹐以達到它所要的消滅或曲解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因信稱義之說法。</a:t>
            </a:r>
          </a:p>
        </p:txBody>
      </p:sp>
    </p:spTree>
    <p:extLst>
      <p:ext uri="{BB962C8B-B14F-4D97-AF65-F5344CB8AC3E}">
        <p14:creationId xmlns:p14="http://schemas.microsoft.com/office/powerpoint/2010/main" val="3895009413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主啊我當如何﹖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保羅問主第二句話﹐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「主啊﹐我當做甚麼？」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22.10)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神藉著亞拿尼亞按手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禱告時﹐也把呼召傳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遞給他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20483"/>
            <a:ext cx="4283968" cy="43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5132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你起來站著﹐我特意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向你顯現﹐要派你作執事﹑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作見證﹐將你所看見的事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和我將要指示你的事證明出來。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我也要救你脫離百姓和外邦人的手。</a:t>
            </a: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我差你到他們那裡去﹐要叫他們的眼睛得開﹐從黑暗中歸向光明﹐從撒但權下歸向神；又因信我﹐得蒙赦罪﹐和一切成聖的人同得基業。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26.16-18)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細述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「叫我把祂傳在外邦人中」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66277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說﹐保羅在大馬士革遇見主並蒙召以後﹐並沒有上聖城去印證他的使徒職份﹐「惟獨往阿拉伯去﹐後又回到大馬士革。」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接著第18節說﹐三年後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他才上聖城。所以在其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間有三年之久﹐他是在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阿拉伯地區。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946634"/>
            <a:ext cx="3545767" cy="49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3859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11.32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在大馬士革的亞哩達王手下的提督把守大馬士革城﹐要捉拿我﹐</a:t>
            </a:r>
            <a:r>
              <a:rPr kumimoji="1" lang="zh-TW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11.33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我就從窗戶中﹐在筐子裡﹐從城牆上被人縋下去﹐脫離了他的手。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11.32-33)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2074"/>
            <a:ext cx="6228184" cy="42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6431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亞哩達王(Aretas IV Philopatris, c. 9 BC~AD 40)是Nabatean Kingdom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(4th Cent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BC~AD 106)的君王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上述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件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或即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徒9.23-25的危機。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保羅逃脫後﹐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在廣袤的阿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拉伯待了一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段時間﹐才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又回到大馬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士革。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26" y="2780928"/>
            <a:ext cx="6103882" cy="40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00045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在這蒙召的頭三年﹐保羅在做什麼呢﹖學者有不同說法﹐但Douglas J. Moo較傾向於阿拉伯的傳道說法﹐因為賽42.11早有預言﹐彌賽亞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將要在基達和西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拉傳揚福音。這些地區不正是在Nabatean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Kingdom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的境內嗎﹖</a:t>
            </a:r>
          </a:p>
        </p:txBody>
      </p:sp>
      <p:pic>
        <p:nvPicPr>
          <p:cNvPr id="19458" name="Picture 2" descr="C:\Users\Paul Chang\Pictures\Pauline\Nabatean Kingdom 60 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37" y="1988840"/>
            <a:ext cx="5081632" cy="48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53744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不違背大異象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保羅向亞基帕王見證說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(AD 59)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26.19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亞基帕王啊﹐我故此沒有違背那從天上來的異象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ὀπτασία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 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26.20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先在大馬士革﹐後在耶路撒冷和猶太全地﹐以及外邦﹐勸勉他們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應當悔改歸向神﹐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行事與悔改的心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相稱。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26.19-20)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Paul Chang\Pictures\Acts\St. Paul\Paul on trial before Agrippa by Nikolai Bodarevsky 1875 at Transcarpathian Regional Art Museum, Ukraune. Acts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47778"/>
            <a:ext cx="5207135" cy="30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5350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-1" y="0"/>
            <a:ext cx="451372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1.11-12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又回到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的主旋律﹐福音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獨一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源頭惟獨是基督﹐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其他的都是攪擾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﹑迷惑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﹑離間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(4.17)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﹑虛假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﹑奴隸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(2.4, 4.9, 26, 5.1)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﹑咒詛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(1.8-9)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這是教會生死戰﹗</a:t>
            </a:r>
          </a:p>
        </p:txBody>
      </p:sp>
      <p:pic>
        <p:nvPicPr>
          <p:cNvPr id="3074" name="Picture 2" descr="C:\Users\Paul Chang\Pictures\Christ-Passion\10 Crowning of Thorns\Christ Crowned with Thorns by Sandro Botticelli 1500 at Accademia Carrara, Bergamo, It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1" y="0"/>
            <a:ext cx="46302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異象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ὀπτασία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x4)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指那位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活生生的人－基督。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祂是至寶﹐神「樂意將祂兒子啟示在我心裡」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(1.16)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﹐主深深地住在他心中了。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三年在阿拉伯地區﹐除了傳福音﹐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最主要的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事即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從經文默想基督﹐整本舊約鮮活起來了﹐因為聖經就像一面鏡子﹐在其中他看見了主﹕</a:t>
            </a:r>
          </a:p>
        </p:txBody>
      </p:sp>
    </p:spTree>
    <p:extLst>
      <p:ext uri="{BB962C8B-B14F-4D97-AF65-F5344CB8AC3E}">
        <p14:creationId xmlns:p14="http://schemas.microsoft.com/office/powerpoint/2010/main" val="3180905509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但他們的心幾時歸向主﹐帕子就幾時除去了。</a:t>
            </a:r>
            <a:r>
              <a:rPr kumimoji="1" lang="zh-TW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主就是那靈﹔主的靈在哪裡﹐那裡就得以自由。</a:t>
            </a:r>
            <a:r>
              <a:rPr kumimoji="1" lang="zh-TW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我們眾人既然敞著臉﹐得以在鏡子裏看見主的榮光﹐就被改變成主的形狀﹐榮上加榮﹐如同從主變成的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kumimoji="1" lang="zh-TW" altLang="zh-TW" sz="4000" b="0" i="0" u="dotted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主就是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(林後3.16-18)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92" y="3140968"/>
            <a:ext cx="611717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3100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聖經就是那面鏡子﹐我們讀經在其中看見又真又活的主。這是一面極其奇妙的鏡子﹐看著看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著﹐不僅看見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主﹐又看見我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們在主裏﹑肖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乎主的新形像。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29" y="1340768"/>
            <a:ext cx="5285971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38322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對保羅而言﹐遇見了基督以後﹐他的事奉原則就是「在各處顯揚那因認識基督而有的香氣」﹐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這香氣就是他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憑著精意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(聖靈)﹑不再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是憑著字句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Paul Chang\Pictures\Pauline\2 Cor\Triumphs of Caesar 4th of 10 by Andrea Manteg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1455"/>
            <a:ext cx="5652120" cy="54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51880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將經文鏡子中的那位活生生的基督﹐傳講出來﹐因此他大膽指望「神常帥領我們在基督裡誇勝」(林後2.14-3.6)。</a:t>
            </a:r>
          </a:p>
        </p:txBody>
      </p:sp>
      <p:pic>
        <p:nvPicPr>
          <p:cNvPr id="22532" name="Picture 4" descr="C:\Users\Paul Chang\Pictures\Pauline\2 Cor\A Captive in Christ's Triumphal Procession. 2 Cor 2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71960"/>
            <a:ext cx="6300192" cy="48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10850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最後﹐我要問您﹕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您的人生有「但是」嗎﹖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有大轉折嗎﹖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您看見主的異象了嗎﹖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您在經文的鏡子中常常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遇見主嗎﹖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最重要的是您總不違背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異象之主嗎﹖</a:t>
            </a:r>
          </a:p>
        </p:txBody>
      </p:sp>
      <p:pic>
        <p:nvPicPr>
          <p:cNvPr id="23554" name="Picture 2" descr="C:\Users\Paul Chang\Pictures\Rise to Power by Benjamin West at St. George Church, Barbados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17" y="1412776"/>
            <a:ext cx="3833738" cy="54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2611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27464"/>
          <a:ext cx="9144000" cy="49231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1.11-12 </a:t>
                      </a:r>
                      <a:r>
                        <a:rPr lang="zh-TW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福音本質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1.1 </a:t>
                      </a:r>
                      <a:r>
                        <a:rPr lang="zh-TW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使徒職權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不是出於</a:t>
                      </a:r>
                      <a:r>
                        <a:rPr lang="en-US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κατὰ</a:t>
                      </a:r>
                      <a:r>
                        <a:rPr lang="en-US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人的意思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不是從人領受的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不是人教導我的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不是由於</a:t>
                      </a:r>
                      <a:r>
                        <a:rPr lang="en-US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ἀπό</a:t>
                      </a:r>
                      <a:r>
                        <a:rPr lang="en-US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不是藉著</a:t>
                      </a:r>
                      <a:r>
                        <a:rPr lang="en-US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διά</a:t>
                      </a:r>
                      <a:r>
                        <a:rPr lang="en-US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乃是從耶穌基督啟示</a:t>
                      </a:r>
                      <a:r>
                        <a:rPr lang="zh-TW" sz="4000" b="0" u="dotted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來</a:t>
                      </a:r>
                      <a:r>
                        <a:rPr lang="zh-TW" sz="4000" b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4000" b="0" dirty="0">
                          <a:solidFill>
                            <a:srgbClr val="10043A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乃是藉著耶穌基督﹐與叫祂從死裡復活的父神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49411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反對因信稱義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深知﹐要打擊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它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﹐就要先打擊保羅的使徒職權﹐一口咬定他非使徒﹐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也就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無權詮釋福音及傳揚福音了。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1.11-17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的結構呈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交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錯式的排列﹕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福音非來自任何屬人的來源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(1.11-12b)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B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來自啟示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(1.12c)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B’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祂兒子時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(1.13-16b)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A’ 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不與任何人商量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(1.16c-17)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Douglas J. Moo, </a:t>
            </a: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Galatians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BakerECNT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(Baker Academic, 2013.) 98.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0648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基督穿越啟示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(1.11-12)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連接詞「現在」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γάρ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使徒職權和福音都源自基督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三個不同的介系詞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出於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κατὰ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由於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ἀπό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διά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宣告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它們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乃是「從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耶穌基督啟示</a:t>
            </a:r>
            <a:r>
              <a:rPr kumimoji="1" lang="zh-TW" altLang="zh-TW" sz="4000" b="0" i="0" u="dotted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的」</a:t>
            </a:r>
          </a:p>
        </p:txBody>
      </p:sp>
      <p:pic>
        <p:nvPicPr>
          <p:cNvPr id="5122" name="Picture 2" descr="C:\Users\Paul Chang\Pictures\Christ-Discourses\Sermon on the Mt\The Sermon on the Mount by Carl H. Bloch 1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72978"/>
            <a:ext cx="3995936" cy="44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3969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使徒在此使用了「啟示」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ἀποκάλυψις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一字﹐它把基督的末世性帶進來了﹐正如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所意味的﹐這啟示是從新世代照射進來的。我們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如何脫離這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罪惡的世代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呢﹖乃是新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世代藉著基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督「入侵」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進來﹗</a:t>
            </a:r>
          </a:p>
        </p:txBody>
      </p:sp>
      <p:pic>
        <p:nvPicPr>
          <p:cNvPr id="6146" name="Picture 2" descr="C:\Users\Paul Chang\Pictures\Pauline\Already Not Y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13" y="2348880"/>
            <a:ext cx="6221887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767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 Dunn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在此詮釋說﹕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描述此事件為一「啟示」﹐不但強調了它的屬天的權柄﹐同時也意味著它有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末世性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的意義﹐亦即它是打開神創世旨意之奧祕的鑰匙﹐它也是跨越整個人類歷史拱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基石。</a:t>
            </a:r>
          </a:p>
        </p:txBody>
      </p:sp>
      <p:pic>
        <p:nvPicPr>
          <p:cNvPr id="7170" name="Picture 2" descr="C:\Users\Paul Chang\Pictures\Revelation\heavenly-new-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70769"/>
            <a:ext cx="7596336" cy="33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0090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474926</TotalTime>
  <Words>3169</Words>
  <Application>Microsoft Macintosh PowerPoint</Application>
  <PresentationFormat>On-screen Show (4:3)</PresentationFormat>
  <Paragraphs>303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標楷體</vt:lpstr>
      <vt:lpstr>標楷體</vt:lpstr>
      <vt:lpstr>DFLiShuW5-B5</vt:lpstr>
      <vt:lpstr>DFPYanKaiW5-B5</vt:lpstr>
      <vt:lpstr>新細明體</vt:lpstr>
      <vt:lpstr>TSC UKai M TT</vt:lpstr>
      <vt:lpstr>華康正顏楷體W5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9755</cp:revision>
  <dcterms:created xsi:type="dcterms:W3CDTF">2008-05-30T20:07:37Z</dcterms:created>
  <dcterms:modified xsi:type="dcterms:W3CDTF">2020-02-02T17:57:01Z</dcterms:modified>
</cp:coreProperties>
</file>