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91257" r:id="rId1"/>
    <p:sldMasterId id="2147491269" r:id="rId2"/>
    <p:sldMasterId id="2147491293" r:id="rId3"/>
    <p:sldMasterId id="2147500624" r:id="rId4"/>
  </p:sldMasterIdLst>
  <p:notesMasterIdLst>
    <p:notesMasterId r:id="rId43"/>
  </p:notesMasterIdLst>
  <p:sldIdLst>
    <p:sldId id="18781" r:id="rId5"/>
    <p:sldId id="18782" r:id="rId6"/>
    <p:sldId id="18783" r:id="rId7"/>
    <p:sldId id="18784" r:id="rId8"/>
    <p:sldId id="18785" r:id="rId9"/>
    <p:sldId id="18786" r:id="rId10"/>
    <p:sldId id="18787" r:id="rId11"/>
    <p:sldId id="18788" r:id="rId12"/>
    <p:sldId id="18789" r:id="rId13"/>
    <p:sldId id="18790" r:id="rId14"/>
    <p:sldId id="18791" r:id="rId15"/>
    <p:sldId id="18792" r:id="rId16"/>
    <p:sldId id="18793" r:id="rId17"/>
    <p:sldId id="18794" r:id="rId18"/>
    <p:sldId id="18795" r:id="rId19"/>
    <p:sldId id="18796" r:id="rId20"/>
    <p:sldId id="18797" r:id="rId21"/>
    <p:sldId id="18798" r:id="rId22"/>
    <p:sldId id="18799" r:id="rId23"/>
    <p:sldId id="18800" r:id="rId24"/>
    <p:sldId id="18801" r:id="rId25"/>
    <p:sldId id="18802" r:id="rId26"/>
    <p:sldId id="18803" r:id="rId27"/>
    <p:sldId id="18804" r:id="rId28"/>
    <p:sldId id="18805" r:id="rId29"/>
    <p:sldId id="18806" r:id="rId30"/>
    <p:sldId id="18807" r:id="rId31"/>
    <p:sldId id="18808" r:id="rId32"/>
    <p:sldId id="18809" r:id="rId33"/>
    <p:sldId id="18810" r:id="rId34"/>
    <p:sldId id="18811" r:id="rId35"/>
    <p:sldId id="18812" r:id="rId36"/>
    <p:sldId id="18813" r:id="rId37"/>
    <p:sldId id="18814" r:id="rId38"/>
    <p:sldId id="18815" r:id="rId39"/>
    <p:sldId id="18816" r:id="rId40"/>
    <p:sldId id="18817" r:id="rId41"/>
    <p:sldId id="18818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TSC UKai M TT" pitchFamily="49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44B405-127E-47FB-8F6D-54D7E2C43351}">
          <p14:sldIdLst>
            <p14:sldId id="18781"/>
            <p14:sldId id="18782"/>
            <p14:sldId id="18783"/>
            <p14:sldId id="18784"/>
            <p14:sldId id="18785"/>
            <p14:sldId id="18786"/>
            <p14:sldId id="18787"/>
            <p14:sldId id="18788"/>
            <p14:sldId id="18789"/>
            <p14:sldId id="18790"/>
            <p14:sldId id="18791"/>
            <p14:sldId id="18792"/>
            <p14:sldId id="18793"/>
            <p14:sldId id="18794"/>
            <p14:sldId id="18795"/>
            <p14:sldId id="18796"/>
            <p14:sldId id="18797"/>
            <p14:sldId id="18798"/>
            <p14:sldId id="18799"/>
            <p14:sldId id="18800"/>
            <p14:sldId id="18801"/>
            <p14:sldId id="18802"/>
            <p14:sldId id="18803"/>
            <p14:sldId id="18804"/>
            <p14:sldId id="18805"/>
            <p14:sldId id="18806"/>
            <p14:sldId id="18807"/>
            <p14:sldId id="18808"/>
            <p14:sldId id="18809"/>
            <p14:sldId id="18810"/>
            <p14:sldId id="18811"/>
            <p14:sldId id="18812"/>
            <p14:sldId id="18813"/>
            <p14:sldId id="18814"/>
            <p14:sldId id="18815"/>
            <p14:sldId id="18816"/>
            <p14:sldId id="18817"/>
            <p14:sldId id="188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CCN Office" initials="AO" lastIdx="159" clrIdx="0"/>
  <p:cmAuthor id="1" name="Richard Matthews" initials="R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F1301"/>
    <a:srgbClr val="9751CB"/>
    <a:srgbClr val="C198E0"/>
    <a:srgbClr val="0000FF"/>
    <a:srgbClr val="DAD4D7"/>
    <a:srgbClr val="DAC2EC"/>
    <a:srgbClr val="6A310A"/>
    <a:srgbClr val="220272"/>
    <a:srgbClr val="648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1224" autoAdjust="0"/>
  </p:normalViewPr>
  <p:slideViewPr>
    <p:cSldViewPr>
      <p:cViewPr varScale="1">
        <p:scale>
          <a:sx n="127" d="100"/>
          <a:sy n="127" d="100"/>
        </p:scale>
        <p:origin x="11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238"/>
    </p:cViewPr>
  </p:outlineViewPr>
  <p:notesTextViewPr>
    <p:cViewPr>
      <p:scale>
        <a:sx n="88" d="100"/>
        <a:sy n="88" d="100"/>
      </p:scale>
      <p:origin x="0" y="0"/>
    </p:cViewPr>
  </p:notesTextViewPr>
  <p:sorterViewPr>
    <p:cViewPr varScale="1">
      <p:scale>
        <a:sx n="100" d="100"/>
        <a:sy n="100" d="100"/>
      </p:scale>
      <p:origin x="0" y="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C25D-5EC3-4666-9C28-B7F0874345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6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8C20-9584-440E-B9AD-D752FCF90F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FEB08-7C56-48EE-A3FE-3021B08E6D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7B6E5E6-C0AC-4389-B78F-7DEDC6E9B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263960AC-5E65-46C9-B305-DCD2B1C21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C91567B-A1AF-44C9-9725-A60FB5337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17E9063-BB6B-45D8-9044-FA4061CBA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F42F57EA-EAB0-4FD2-B63A-9959931E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8E4CEA30-2B5B-4742-A25F-C438C2AA0B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66DE54AD-73CB-4ED1-8564-0D4E2DFFB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9F986A3D-0001-4EB8-84AA-45396CF42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ea typeface="TSC UKai M TT" pitchFamily="49" charset="-122"/>
              </a:defRPr>
            </a:lvl1pPr>
          </a:lstStyle>
          <a:p>
            <a:pPr>
              <a:defRPr/>
            </a:pPr>
            <a:fld id="{5871D805-9F84-47B2-A098-A15093233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BDA8C-C000-4CB4-A5C5-1BA966AFAEF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139B32F-DC29-4DF6-AE65-A0816FA30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EFB553-6A01-4305-8CB7-7F727703E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1632B1-8A1E-4EA7-9E64-4C07FED0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C4AECE-F35C-422F-B1B5-329719561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3EBE1-DEAE-4CF3-A996-49A900A5E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22F93E-9F58-4F95-A889-D9CFF0477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53828D-1A9A-47A5-8748-2BF1B6A4B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3D34616-F40F-4F7F-B29A-B1A7E22A8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5E2545-3B11-456D-8EF7-6D41908F0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4"/>
              <a:ext cx="4299" cy="3369"/>
              <a:chOff x="0" y="5"/>
              <a:chExt cx="5533" cy="4336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5"/>
                <a:ext cx="5470" cy="4336"/>
                <a:chOff x="0" y="5"/>
                <a:chExt cx="5470" cy="4336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5"/>
                  <a:ext cx="5470" cy="4336"/>
                  <a:chOff x="0" y="5"/>
                  <a:chExt cx="5470" cy="4336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2"/>
                    <a:ext cx="2478" cy="1065"/>
                    <a:chOff x="2896" y="1830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0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9"/>
                    <a:ext cx="2472" cy="926"/>
                    <a:chOff x="2924" y="1637"/>
                    <a:chExt cx="2472" cy="926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7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0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5"/>
                    <a:chOff x="2938" y="918"/>
                    <a:chExt cx="1879" cy="425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0" y="1627"/>
                    <a:ext cx="1256" cy="2322"/>
                    <a:chOff x="636" y="1655"/>
                    <a:chExt cx="1256" cy="2322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2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4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4"/>
                    <a:ext cx="2472" cy="927"/>
                    <a:chOff x="-74" y="1812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2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7"/>
                    <a:chOff x="23" y="1590"/>
                    <a:chExt cx="2339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1"/>
                    <a:ext cx="1767" cy="740"/>
                    <a:chOff x="911" y="591"/>
                    <a:chExt cx="1767" cy="740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4"/>
                    <a:ext cx="1693" cy="888"/>
                    <a:chOff x="1120" y="304"/>
                    <a:chExt cx="1693" cy="888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4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10" y="70"/>
                    <a:ext cx="776" cy="1521"/>
                    <a:chOff x="1636" y="98"/>
                    <a:chExt cx="776" cy="1521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60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9" y="225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5"/>
                    <a:ext cx="635" cy="1534"/>
                    <a:chOff x="1935" y="33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9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9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5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7" y="17"/>
                    <a:ext cx="635" cy="1512"/>
                    <a:chOff x="2803" y="45"/>
                    <a:chExt cx="635" cy="1512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5" y="936"/>
                      <a:ext cx="1059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6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1"/>
                    <a:ext cx="1014" cy="1464"/>
                    <a:chOff x="2937" y="159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0"/>
                      <a:ext cx="1157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59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7"/>
                    <a:ext cx="241" cy="1445"/>
                    <a:chOff x="2731" y="35"/>
                    <a:chExt cx="241" cy="1445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3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3" cy="2449"/>
                    <a:chOff x="943" y="1769"/>
                    <a:chExt cx="1083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6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5"/>
                    <a:ext cx="765" cy="2376"/>
                    <a:chOff x="1455" y="1933"/>
                    <a:chExt cx="765" cy="2376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6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58" y="1955"/>
                    <a:ext cx="458" cy="2334"/>
                    <a:chOff x="1947" y="1982"/>
                    <a:chExt cx="491" cy="2609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0" y="2689"/>
                      <a:ext cx="1715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4" y="3896"/>
                      <a:ext cx="918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10" y="1688"/>
                    <a:ext cx="1123" cy="2426"/>
                    <a:chOff x="3336" y="1716"/>
                    <a:chExt cx="1123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9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8"/>
                    <a:ext cx="883" cy="2424"/>
                    <a:chOff x="3180" y="1866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1"/>
                      <a:ext cx="1650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4" y="2105"/>
                    <a:ext cx="427" cy="2185"/>
                    <a:chOff x="2289" y="2133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kumimoji="1" lang="zh-TW" altLang="en-US" sz="1800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2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0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8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1" lang="zh-TW" altLang="en-US" sz="180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18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18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0CC06-C338-4A03-BD81-30009C8ACDB7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55ED-3F5D-4D05-B067-CB69B89BC08E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469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9493-8E26-49DC-BEE8-BE7F2E3766E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EB96-51AE-4E4B-BBAC-FC51C4DB9157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6A78-A606-413A-9247-05E428E5D8E6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82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E8A3-34B2-45E7-B48A-D347BCF39E55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D2B0-2ADB-4ED2-A85E-5315FA1A26E7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21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31550-1365-4EEF-97FA-AB5042216DEA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E8C4F-4F5A-4FDF-A019-85EC873328CB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13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59B75-F0DE-4EDB-86BB-1702A3AAE9B9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2B4D-910C-4665-B931-EF7C8F107EEB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95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1B36-CF4E-4981-87F7-8A1C72DD512C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15B4D-0E36-44C8-AF0E-8F0181C40DC7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25851-5B90-4C0F-829A-55F18429AF76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5BFE-C684-4E30-B7A9-DD14A77DE378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48DE-B3B1-48D3-8A81-36C78239ABED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972E-089F-498D-B749-2BAA05D067A5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99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F9EA-2908-4098-B02E-F4DEC5AB4446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808A9-28A5-4588-AFF7-BED168719A94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82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E2D12-EF7C-4480-BC20-48361C49DC81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84D68-82E2-485A-8E52-D985F217CC32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51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3E373-388A-4740-9082-B736228831CB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0E2C9-5C0B-4C65-BF99-352694AD8D4E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6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4E96-3536-45F8-A670-97DBFD2222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FE28-26DA-4F37-9865-032E02667E89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12F8-7B69-4C4B-B8EB-87E3F6A488AC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57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EBAE-B148-4D33-9FE1-F83EED8A8D9A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A69A5-91EF-4FCD-91AD-89A7E227BDBE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4117-ACA4-4E75-A07B-536B9C928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902C-6CD4-41E4-8039-85BE080DEE9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23358-99AD-46D2-A29D-98403571446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44277-36CD-4A4A-93C7-AC9566C9F5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210F-7ECC-4EA9-B5D6-03F74E3B1D6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rgbClr val="FFFFFF"/>
                </a:solidFill>
              </a:endParaRPr>
            </a:p>
          </p:txBody>
        </p:sp>
        <p:grpSp>
          <p:nvGrpSpPr>
            <p:cNvPr id="12186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4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fld id="{7FF5A351-6C0B-4D1C-A7D7-89ED864699F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429" r:id="rId1"/>
    <p:sldLayoutId id="2147491428" r:id="rId2"/>
    <p:sldLayoutId id="2147491427" r:id="rId3"/>
    <p:sldLayoutId id="2147491426" r:id="rId4"/>
    <p:sldLayoutId id="2147491425" r:id="rId5"/>
    <p:sldLayoutId id="2147491424" r:id="rId6"/>
    <p:sldLayoutId id="2147491423" r:id="rId7"/>
    <p:sldLayoutId id="2147491422" r:id="rId8"/>
    <p:sldLayoutId id="2147491421" r:id="rId9"/>
    <p:sldLayoutId id="214749142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SC UKai M TT" pitchFamily="49" charset="-122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  <a:ea typeface="+mn-ea"/>
              </a:endParaRPr>
            </a:p>
          </p:txBody>
        </p:sp>
        <p:grpSp>
          <p:nvGrpSpPr>
            <p:cNvPr id="133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  <a:ea typeface="+mn-ea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CE0D016C-6DD5-4D90-8554-56BFD1DE2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07" r:id="rId1"/>
    <p:sldLayoutId id="2147491508" r:id="rId2"/>
    <p:sldLayoutId id="2147491509" r:id="rId3"/>
    <p:sldLayoutId id="2147491510" r:id="rId4"/>
    <p:sldLayoutId id="2147491511" r:id="rId5"/>
    <p:sldLayoutId id="2147491512" r:id="rId6"/>
    <p:sldLayoutId id="2147491513" r:id="rId7"/>
    <p:sldLayoutId id="2147491514" r:id="rId8"/>
    <p:sldLayoutId id="2147491515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2"/>
          <p:cNvGrpSpPr>
            <a:grpSpLocks/>
          </p:cNvGrpSpPr>
          <p:nvPr/>
        </p:nvGrpSpPr>
        <p:grpSpPr bwMode="auto">
          <a:xfrm>
            <a:off x="22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FFFFFF"/>
                </a:solidFill>
                <a:latin typeface="Tahoma" pitchFamily="34" charset="0"/>
              </a:endParaRPr>
            </a:p>
          </p:txBody>
        </p:sp>
        <p:grpSp>
          <p:nvGrpSpPr>
            <p:cNvPr id="1546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FFFFFF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615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2"/>
            <a:ext cx="7543800" cy="143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9E64BD-06C7-463D-8245-4963B9C9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516" r:id="rId1"/>
    <p:sldLayoutId id="2147491517" r:id="rId2"/>
    <p:sldLayoutId id="2147491518" r:id="rId3"/>
    <p:sldLayoutId id="2147491519" r:id="rId4"/>
    <p:sldLayoutId id="2147491520" r:id="rId5"/>
    <p:sldLayoutId id="2147491521" r:id="rId6"/>
    <p:sldLayoutId id="2147491522" r:id="rId7"/>
    <p:sldLayoutId id="2147491523" r:id="rId8"/>
    <p:sldLayoutId id="2147491524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0660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6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66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067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1" lang="zh-TW" altLang="en-US" sz="180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7067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1" lang="zh-TW" altLang="en-US" sz="180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067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8" y="2236"/>
                    <a:ext cx="1699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7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30" y="3138"/>
                    <a:ext cx="904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0677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78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068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8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0683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6"/>
                    <a:ext cx="1680" cy="34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84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068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8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6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0689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90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49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06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14" y="1128"/>
                    <a:ext cx="1252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0695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0" y="2346"/>
                    <a:ext cx="1726" cy="30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96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069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69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0701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02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070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0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0707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08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071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1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6"/>
                    <a:ext cx="755" cy="36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0713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14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071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1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0719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20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072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2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0725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26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072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2" y="915"/>
                    <a:ext cx="1040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2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0731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29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32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073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3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70736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1" lang="zh-TW" altLang="en-US" sz="180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70737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kumimoji="1" lang="zh-TW" altLang="en-US" sz="1800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0739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1" y="927"/>
                    <a:ext cx="104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40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074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4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0745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46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074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4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30" y="3492"/>
                    <a:ext cx="916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0751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52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18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075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14" y="266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5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01" y="3879"/>
                    <a:ext cx="923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0757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58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076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9" y="2520"/>
                    <a:ext cx="1643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6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1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0763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64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24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076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8" y="2698"/>
                    <a:ext cx="1451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6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0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0769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70770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6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kumimoji="1" lang="zh-TW" altLang="en-US" sz="1800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70771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2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3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4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5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6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7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8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79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0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1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2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3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4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5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6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7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8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89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90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91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70792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1" lang="zh-TW" altLang="en-US" sz="1800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0795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3650606-F0E2-4ECF-9D33-1737EE839B19}" type="datetimeFigureOut">
              <a:rPr lang="en-US" altLang="zh-TW">
                <a:solidFill>
                  <a:srgbClr val="FFCC00"/>
                </a:solidFill>
              </a:rPr>
              <a:pPr>
                <a:defRPr/>
              </a:pPr>
              <a:t>12/29/19</a:t>
            </a:fld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0796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CC00"/>
              </a:solidFill>
            </a:endParaRPr>
          </a:p>
        </p:txBody>
      </p:sp>
      <p:sp>
        <p:nvSpPr>
          <p:cNvPr id="70797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7DEB6FF4-DC53-455F-BCAA-B52B6640C4D3}" type="slidenum">
              <a:rPr lang="zh-TW" alt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89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0625" r:id="rId1"/>
    <p:sldLayoutId id="2147500626" r:id="rId2"/>
    <p:sldLayoutId id="2147500627" r:id="rId3"/>
    <p:sldLayoutId id="2147500628" r:id="rId4"/>
    <p:sldLayoutId id="2147500629" r:id="rId5"/>
    <p:sldLayoutId id="2147500630" r:id="rId6"/>
    <p:sldLayoutId id="2147500631" r:id="rId7"/>
    <p:sldLayoutId id="2147500632" r:id="rId8"/>
    <p:sldLayoutId id="2147500633" r:id="rId9"/>
    <p:sldLayoutId id="2147500634" r:id="rId10"/>
    <p:sldLayoutId id="2147500635" r:id="rId11"/>
    <p:sldLayoutId id="2147500636" r:id="rId12"/>
    <p:sldLayoutId id="2147500637" r:id="rId13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492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kumimoji="1" lang="zh-TW" altLang="en-US" sz="6000" dirty="0">
              <a:solidFill>
                <a:srgbClr val="FFFF00"/>
              </a:solidFill>
              <a:latin typeface="Arial" charset="0"/>
              <a:ea typeface="華康正顏楷體W5" pitchFamily="65" charset="-120"/>
            </a:endParaRPr>
          </a:p>
          <a:p>
            <a:pPr algn="ctr"/>
            <a:r>
              <a:rPr kumimoji="1" lang="zh-TW" altLang="en-US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祝福兒女之道四：</a:t>
            </a:r>
          </a:p>
          <a:p>
            <a:pPr algn="ctr"/>
            <a:r>
              <a:rPr kumimoji="1" lang="zh-TW" altLang="en-US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學會感恩的福份</a:t>
            </a:r>
            <a:endParaRPr kumimoji="1" lang="zh-TW" altLang="zh-TW" sz="6000" dirty="0">
              <a:solidFill>
                <a:srgbClr val="FFFF00"/>
              </a:solidFill>
              <a:latin typeface="DFPYanKaiW5-B5" pitchFamily="66" charset="-120"/>
              <a:ea typeface="DFPYanKaiW5-B5" pitchFamily="66" charset="-120"/>
            </a:endParaRPr>
          </a:p>
          <a:p>
            <a:pPr algn="ctr"/>
            <a:endParaRPr lang="zh-TW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標楷體" pitchFamily="65" charset="-120"/>
            </a:endParaRPr>
          </a:p>
          <a:p>
            <a:pPr algn="ctr"/>
            <a:r>
              <a:rPr lang="zh-TW" altLang="en-US" sz="4000" dirty="0">
                <a:solidFill>
                  <a:srgbClr val="FFFF00"/>
                </a:solidFill>
                <a:ea typeface="標楷體" pitchFamily="65" charset="-120"/>
              </a:rPr>
              <a:t>約翰福音</a:t>
            </a:r>
            <a:r>
              <a:rPr lang="en-US" altLang="zh-TW" sz="4000" dirty="0">
                <a:solidFill>
                  <a:srgbClr val="FFFF00"/>
                </a:solidFill>
                <a:ea typeface="標楷體" pitchFamily="65" charset="-120"/>
              </a:rPr>
              <a:t>6.9a</a:t>
            </a:r>
          </a:p>
          <a:p>
            <a:pPr algn="ctr"/>
            <a:endParaRPr lang="en-US" altLang="zh-TW" sz="4000" dirty="0">
              <a:solidFill>
                <a:srgbClr val="FFFF00"/>
              </a:solidFill>
            </a:endParaRPr>
          </a:p>
          <a:p>
            <a:pPr algn="ctr"/>
            <a:r>
              <a:rPr lang="en-US" altLang="zh-TW" sz="4000" dirty="0">
                <a:solidFill>
                  <a:srgbClr val="FFFF00"/>
                </a:solidFill>
              </a:rPr>
              <a:t>2019/12/29. ACCCN</a:t>
            </a:r>
          </a:p>
          <a:p>
            <a:pPr algn="ctr"/>
            <a:endParaRPr lang="en-US" altLang="zh-TW" sz="4000" dirty="0">
              <a:solidFill>
                <a:srgbClr val="FFFF00"/>
              </a:solidFill>
            </a:endParaRPr>
          </a:p>
          <a:p>
            <a:pPr algn="ctr"/>
            <a:r>
              <a:rPr lang="zh-TW" altLang="en-US" sz="4000" dirty="0">
                <a:solidFill>
                  <a:srgbClr val="FFFF00"/>
                </a:solidFill>
                <a:ea typeface="標楷體" pitchFamily="65" charset="-120"/>
              </a:rPr>
              <a:t>張麟至牧師</a:t>
            </a:r>
          </a:p>
        </p:txBody>
      </p:sp>
    </p:spTree>
    <p:extLst>
      <p:ext uri="{BB962C8B-B14F-4D97-AF65-F5344CB8AC3E}">
        <p14:creationId xmlns:p14="http://schemas.microsoft.com/office/powerpoint/2010/main" val="178981450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舊約利未祭祀裏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獻得最多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乃感恩祭。擘餅也是感恩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且專一為著十架救恩感恩。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正因感恩難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所以主用各種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方法提醒我們要感恩。 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0723" name="Picture 3" descr="Pilgrims Pray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44875"/>
            <a:ext cx="9144000" cy="341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010920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§</a:t>
            </a:r>
            <a:r>
              <a:rPr kumimoji="1"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剝了皮的奔馬</a:t>
            </a:r>
            <a:endParaRPr kumimoji="1" lang="en-US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just"/>
            <a:endParaRPr kumimoji="1" lang="en-US" altLang="zh-TW" sz="3600" dirty="0">
              <a:solidFill>
                <a:srgbClr val="FFCC00"/>
              </a:solidFill>
              <a:latin typeface="Arial" charset="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餓死</a:t>
            </a:r>
            <a:r>
              <a:rPr kumimoji="1" lang="zh-TW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鷹</a:t>
            </a:r>
            <a:r>
              <a:rPr kumimoji="1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和剝皮馬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kumimoji="1" lang="zh-TW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高中用來提醒青少年﹐基本生活技能的重要。</a:t>
            </a:r>
            <a:endParaRPr kumimoji="1"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1" descr="Starving Ea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5" y="3068960"/>
            <a:ext cx="462851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Dying Hor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388" y="3855544"/>
            <a:ext cx="4511612" cy="300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53183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Dying Hor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2460" y="3789041"/>
            <a:ext cx="46115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0" descr="Soaring Eag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789394"/>
            <a:ext cx="3851920" cy="3068605"/>
          </a:xfrm>
        </p:spPr>
      </p:pic>
      <p:pic>
        <p:nvPicPr>
          <p:cNvPr id="44036" name="Picture 11" descr="Starving Eag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77" y="-1"/>
            <a:ext cx="3926905" cy="219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4" descr="銅奔馬－武威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3928" y="0"/>
            <a:ext cx="5220072" cy="3793899"/>
          </a:xfrm>
        </p:spPr>
      </p:pic>
      <p:sp>
        <p:nvSpPr>
          <p:cNvPr id="4" name="矩形 3"/>
          <p:cNvSpPr/>
          <p:nvPr/>
        </p:nvSpPr>
        <p:spPr>
          <a:xfrm>
            <a:off x="6041" y="2276872"/>
            <a:ext cx="3917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奔馬為何</a:t>
            </a:r>
            <a:endParaRPr kumimoji="1" lang="en-US" altLang="zh-TW" sz="4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1" lang="zh-TW" altLang="en-US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喪命了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﹖</a:t>
            </a:r>
            <a:endParaRPr kumimoji="1" lang="zh-TW" altLang="en-US" sz="4000" dirty="0">
              <a:solidFill>
                <a:srgbClr val="FFCC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2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奔馬嫌磨坊老板給的活多﹐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Utsaah" panose="020B0604020202020204" pitchFamily="34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就乞求神把它換到農夫家。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Utsaah" panose="020B0604020202020204" pitchFamily="34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又嫌農夫喂的飼料少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就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對調到皮匠家－不幹活﹑飼料多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﹐</a:t>
            </a: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好不愜意﹔然而沒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幾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天﹐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牠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就被剝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皮取其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Utsaah" panose="020B0604020202020204" pitchFamily="34" charset="0"/>
              </a:rPr>
              <a:t>皮革﹐當然也失去性命。這匹馬沒想到﹐不會感恩竟然因此失去了性命﹗</a:t>
            </a:r>
          </a:p>
        </p:txBody>
      </p:sp>
    </p:spTree>
    <p:extLst>
      <p:ext uri="{BB962C8B-B14F-4D97-AF65-F5344CB8AC3E}">
        <p14:creationId xmlns:p14="http://schemas.microsoft.com/office/powerpoint/2010/main" val="184998344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由此可見﹐缺乏起碼獨立生存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能力及不懂感恩的人﹐無論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有多大才華﹐日後有多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了不起的成就﹐都不算是一個健全者﹐而是有缺憾的人。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3" name="Picture 14" descr="銅奔馬－武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3057245"/>
            <a:ext cx="5220072" cy="3793899"/>
          </a:xfrm>
          <a:prstGeom prst="rect">
            <a:avLst/>
          </a:prstGeom>
        </p:spPr>
      </p:pic>
      <p:pic>
        <p:nvPicPr>
          <p:cNvPr id="4" name="Picture 10" descr="Soaring Ea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2030"/>
            <a:ext cx="3923928" cy="31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8107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en-US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§</a:t>
            </a:r>
            <a:r>
              <a:rPr kumimoji="1" lang="zh-TW" altLang="zh-TW" sz="4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第十誡戒貪心</a:t>
            </a:r>
            <a:endParaRPr kumimoji="1" lang="en-US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1" lang="zh-TW" altLang="zh-TW" sz="4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十誡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最深入﹑最厲害的誡命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戒心靈內在的貪戀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何人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不感恩﹖因總覺人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神對不起我﹐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欲望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沒有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滿足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老看碗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732457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馬可仕夫人總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少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一雙鞋﹐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1986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年倉皇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逃時﹐官邸留下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3,000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雙鞋子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對她而言﹐她總是覺得少了一雙鞋。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她會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感恩嗎﹖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99932"/>
            <a:ext cx="6297519" cy="475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3410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24757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第十誡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戒貪﹕「不可貪戀。」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20.17)</a:t>
            </a:r>
            <a:endParaRPr kumimoji="1" lang="zh-TW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圖片\Exodus\Mana\The Jews Gathering the Manna in the Desert by Nicolas Poussin 1637~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34" y="-1"/>
            <a:ext cx="6668265" cy="47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919008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「有貪心的在基督和神的國裏﹐都是無分的﹔有貪心的就與拜偶像的一樣。」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5.5 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貪戀人人會﹐貪在心裏的。</a:t>
            </a:r>
          </a:p>
        </p:txBody>
      </p:sp>
    </p:spTree>
    <p:extLst>
      <p:ext uri="{BB962C8B-B14F-4D97-AF65-F5344CB8AC3E}">
        <p14:creationId xmlns:p14="http://schemas.microsoft.com/office/powerpoint/2010/main" val="345983240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十誡論及人間倫理的後六誡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第五誡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~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第九誡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﹐論及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行為﹐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惟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第十誡觸及心態。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貪戀是在人心裏的。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令人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驚訝﹐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貪戀之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重﹐猶如犯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了頭兩誡的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拜偶像呢﹖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050" name="Picture 2" descr="G:\圖片\Exodus\Golden Calf\Adoration of the Golden Calf by Nicolas Poussin 1633~34 at National Gallery, London (higher resoluti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5776"/>
            <a:ext cx="5940152" cy="42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08989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16.4a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或可解答這問題﹕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「以別</a:t>
            </a:r>
            <a:r>
              <a:rPr kumimoji="1" lang="zh-TW" altLang="zh-TW" sz="4000" u="dotted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代替耶和華的﹐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他們的愁苦必加增。」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當心中貪戀一樣人事物時﹐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它會強烈到一個地步﹐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取代了神的地位﹐就好像人在拜的偶像一樣。難怪使徒說﹐「有貪心的就與拜偶像的一樣。」</a:t>
            </a:r>
          </a:p>
        </p:txBody>
      </p:sp>
    </p:spTree>
    <p:extLst>
      <p:ext uri="{BB962C8B-B14F-4D97-AF65-F5344CB8AC3E}">
        <p14:creationId xmlns:p14="http://schemas.microsoft.com/office/powerpoint/2010/main" val="400302481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0" y="0"/>
            <a:ext cx="91440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en-US" sz="6000" dirty="0">
                <a:solidFill>
                  <a:srgbClr val="FFFF00"/>
                </a:solidFill>
                <a:ea typeface="華康隸書體W5" pitchFamily="65" charset="-120"/>
              </a:rPr>
              <a:t>身在福中感恩</a:t>
            </a:r>
          </a:p>
          <a:p>
            <a:pPr algn="just"/>
            <a:endParaRPr kumimoji="1" lang="zh-TW" altLang="en-US" sz="1600" dirty="0">
              <a:solidFill>
                <a:srgbClr val="FFFF00"/>
              </a:solidFill>
              <a:ea typeface="標楷體" pitchFamily="65" charset="-12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「身在福中不知福」為何呢</a:t>
            </a:r>
            <a:r>
              <a:rPr kumimoji="1" lang="en-US" altLang="zh-TW" sz="4000" dirty="0">
                <a:solidFill>
                  <a:srgbClr val="FFFF00"/>
                </a:solidFill>
                <a:ea typeface="標楷體" pitchFamily="65" charset="-120"/>
              </a:rPr>
              <a:t>﹖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因為不感恩</a:t>
            </a:r>
            <a:r>
              <a:rPr kumimoji="1" lang="en-US" altLang="zh-TW" sz="4000" dirty="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而老在渴求未得物</a:t>
            </a:r>
            <a:r>
              <a:rPr kumimoji="1" lang="en-US" altLang="zh-TW" sz="4000" dirty="0">
                <a:solidFill>
                  <a:srgbClr val="FFFF00"/>
                </a:solidFill>
                <a:ea typeface="標楷體" pitchFamily="65" charset="-120"/>
              </a:rPr>
              <a:t>…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總覺得別人家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的草地比較綠</a:t>
            </a:r>
            <a:r>
              <a:rPr kumimoji="1" lang="en-US" altLang="zh-TW" sz="4000" dirty="0">
                <a:solidFill>
                  <a:srgbClr val="FFFF00"/>
                </a:solidFill>
                <a:ea typeface="標楷體" pitchFamily="65" charset="-120"/>
              </a:rPr>
              <a:t>﹐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家裏的房間</a:t>
            </a: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標楷體" pitchFamily="65" charset="-120"/>
              </a:rPr>
              <a:t>總是少了一間。</a:t>
            </a:r>
            <a:endParaRPr kumimoji="1" lang="zh-TW" altLang="zh-TW" sz="40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22531" name="Picture 3" descr="The Grass is Always Greener on the Other 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601913"/>
            <a:ext cx="5580062" cy="4256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1344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小蟲蝜蝂天生喜歡背東西。只要遇到喜歡的小東西﹐總是設法背在身上。牠的背上有黏性﹐背的東西不易掉下來。不管走到哪裡﹐都一定要背點東西作紀念。背到走不動了﹐你若幫牠把背上的東西清乾淨﹐牠爬起來以後﹐又會去找小東西背。牠又喜歡往高處爬﹐因此常常掉在地上摔死。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牠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提醒我們﹕不要背負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過重﹑硬撐上爬﹐一失足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成千古恨。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531" y="4509120"/>
            <a:ext cx="3447469" cy="23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502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蝜蝂傳是柳宗元寫的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短文。爾雅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古有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記載。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草蛉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sz="4000" dirty="0" err="1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Chrysopidae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幼蟲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通稱蚜獅﹐會將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植物碎屑或獵物屍體等小碎物黏附在背上﹐以達到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偽裝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的效果。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1048"/>
            <a:ext cx="4495428" cy="299695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707904" cy="24607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7620"/>
            <a:ext cx="2987183" cy="36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189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人生像不像蝜蝂﹖我真不懂﹐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多少公司大經理真要把公司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變成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7-11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﹐才賺得到錢嗎﹖</a:t>
            </a:r>
            <a:endParaRPr kumimoji="1" lang="zh-TW" altLang="zh-TW" sz="4000" dirty="0">
              <a:solidFill>
                <a:srgbClr val="FFFF00"/>
              </a:solidFill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696"/>
            <a:ext cx="9130338" cy="41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7700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人死的時候﹐手是鬆開的呢﹐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還是緊抓不放的呢﹖我們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抓了一輩子﹐到了最後﹐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不放也得放。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傳說中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的亞歷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山大死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時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手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張開給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世人看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!</a:t>
            </a:r>
          </a:p>
          <a:p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5" y="2636912"/>
            <a:ext cx="703514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78718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最富有的哥林多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教會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﹕</a:t>
            </a: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最貧窮的腓立比教會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＝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問題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層出不窮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vs. 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最會感恩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貪心時自然就不會感恩﹐更不會給人。知足時自然就會向神感恩﹐也會給人。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821" y="4137341"/>
            <a:ext cx="4085074" cy="27206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7341"/>
            <a:ext cx="4242705" cy="27206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6" y="0"/>
            <a:ext cx="405137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19798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en-US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1621</a:t>
            </a:r>
            <a:r>
              <a:rPr kumimoji="1" lang="zh-TW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年十一月第四個禮拜四﹐天路客第一回過感恩節。</a:t>
            </a:r>
            <a:r>
              <a:rPr kumimoji="1" lang="en-US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kumimoji="1" lang="zh-TW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人在嚴冬死去一半﹗</a:t>
            </a:r>
            <a:endParaRPr kumimoji="1" lang="en-US" altLang="zh-TW" sz="36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但是他們感謝神﹕收成﹑居所﹑教堂﹑生活適應﹑與印地安人良好的關係。慶祝了三天﹐四位婦女和五位少女。三位少女的父母病故了﹐</a:t>
            </a:r>
            <a:endParaRPr kumimoji="1" lang="en-US" altLang="zh-TW" sz="36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她們仍感</a:t>
            </a:r>
            <a:endParaRPr kumimoji="1" lang="en-US" altLang="zh-TW" sz="36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恩服事。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4" y="3096113"/>
            <a:ext cx="7199785" cy="376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4136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感恩之難是難在心﹕我們總是看所沒有的﹐而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非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看所有的﹔更糟的是我們總有一個傾向﹐就是把朝思暮想的人事物﹐當成了偶像。若不能「凡事謝恩」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帖前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5.18a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﹐我們極可能「以別</a:t>
            </a:r>
            <a:r>
              <a:rPr kumimoji="1" lang="zh-TW" altLang="zh-TW" sz="4000" u="dotted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代替耶和華」﹐那就是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拜偶像了。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72631"/>
            <a:ext cx="5065045" cy="3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5804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0" y="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感恩祭的焦點</a:t>
            </a:r>
          </a:p>
          <a:p>
            <a:pPr algn="just"/>
            <a:r>
              <a:rPr kumimoji="1" lang="zh-TW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我曾間接聽過這樣的見證﹕</a:t>
            </a:r>
            <a:endParaRPr kumimoji="1" lang="en-US" altLang="zh-TW" sz="32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1" lang="zh-TW" altLang="zh-TW" sz="16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我從小在教會長大。信主多年﹐受洗了</a:t>
            </a:r>
            <a:r>
              <a:rPr kumimoji="1" lang="en-US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參加教會服事。但我誠實地告訴你﹐我並不覺得主愛我。直到有一回﹐我和妻子參加一個聚會。和講員談話時﹐他突然問我﹐「你的妻子懷孕了沒有﹖」我們已經結婚幾年了﹐她都沒有懷孕。之後又有一弟兄走到我們跟前﹐對我的妻子的腹部說﹐「子宮﹐子宮。」然後就走了﹐我覺得</a:t>
            </a:r>
            <a:r>
              <a:rPr kumimoji="1" lang="zh-TW" altLang="en-US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莫名</a:t>
            </a:r>
            <a:r>
              <a:rPr kumimoji="1" lang="zh-TW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其妙。奇妙的事是我們回去以後不久﹐我的妻子真的懷孕了。我真覺得主愛我﹐這是我從小﹑從信主以來﹐從來都沒有的感覺。</a:t>
            </a:r>
            <a:r>
              <a:rPr kumimoji="1" lang="en-US" altLang="zh-TW" sz="32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….</a:t>
            </a:r>
            <a:endParaRPr kumimoji="1" lang="zh-TW" altLang="zh-TW" sz="32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6994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0" y="0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我們先聽下面的故事作對比﹕</a:t>
            </a:r>
          </a:p>
          <a:p>
            <a:pPr algn="just"/>
            <a:endParaRPr kumimoji="1"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有人落水了﹐不會游泳﹐眼看著就要滅頂了。這時另有把他救上來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把他帶回家﹐換上乾衣服﹐招待一頓豐富的餐飲﹐又把溼衣服烤乾了。等到回家時﹐他對恩人說﹐「謝謝你﹐今天的晚餐實在太好吃了。」拿著衣服﹐就回去了。</a:t>
            </a:r>
          </a:p>
          <a:p>
            <a:pPr algn="just"/>
            <a:endParaRPr kumimoji="1" lang="en-US" altLang="zh-TW" sz="1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你聽了有什麼想法﹖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39279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覺主愛的弟兄﹐和被救起來的人一樣﹐</a:t>
            </a:r>
            <a:r>
              <a:rPr kumimoji="1"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感覺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出問題。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不覺得主愛他﹖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未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感謝主拯救他﹐使他永生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他的見證嚴重失焦。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其實﹐他首先要弄清楚﹐自己到底是不是一個基督徒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﹗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2446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0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「施比受更為有福」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的人生快樂鐵律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是出於顆感恩的心。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感恩的人總是為著手上有的麻雀感謝神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不會為著樹上可望不可即的美麗黃鶯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而覺得懊惱。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23555" name="Picture 3" descr="黃鶯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75" y="4006849"/>
            <a:ext cx="4284663" cy="2851150"/>
          </a:xfrm>
          <a:prstGeom prst="rect">
            <a:avLst/>
          </a:prstGeom>
          <a:noFill/>
        </p:spPr>
      </p:pic>
      <p:pic>
        <p:nvPicPr>
          <p:cNvPr id="23556" name="Picture 4" descr="Sparrow on the 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222624"/>
            <a:ext cx="3635375" cy="363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0744200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加拉太書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2.20﹕</a:t>
            </a:r>
          </a:p>
          <a:p>
            <a:pPr algn="just"/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我已經與基督同釘十字架﹐現在活著的﹐不再是我﹐乃是基督在我裏面活著。並且我如今在肉身活著﹐是因信神的兒子而活﹐祂是愛我﹐為我捨己。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1" lang="zh-TW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一個不覺得主愛的人首先要問的是﹐自己到底得到了主十架捨身流血的大愛沒有。</a:t>
            </a:r>
          </a:p>
        </p:txBody>
      </p:sp>
    </p:spTree>
    <p:extLst>
      <p:ext uri="{BB962C8B-B14F-4D97-AF65-F5344CB8AC3E}">
        <p14:creationId xmlns:p14="http://schemas.microsoft.com/office/powerpoint/2010/main" val="3989863287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那位蒙恩人居然會覺得一頓飯﹑比出死入生的拯救﹐更值得他感謝﹗他的感覺失焦了。</a:t>
            </a:r>
            <a:endParaRPr kumimoji="1"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一位弟兄會因為別人預言他妻子會生育</a:t>
            </a:r>
            <a:r>
              <a:rPr kumimoji="1" lang="en-US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覺得主愛他﹐而不因主以釘死十架來拯救他﹑而覺得主愛他﹔他的感覺壞了。</a:t>
            </a:r>
            <a:endParaRPr kumimoji="1" lang="en-US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似乎我們十字架是應該的﹐太平凡了﹐無需感恩﹔更糟糕的是﹐似乎我們以為恩主應為我們張羅生活中所需的一切﹐甚至供應我們想望的一切。那麼﹐當我們得不到時﹐就不覺得主愛我﹔得到了﹐我們才覺得主愛我﹐說聲謝謝﹗</a:t>
            </a:r>
            <a:endParaRPr kumimoji="1" lang="zh-TW" altLang="zh-TW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54340"/>
      </p:ext>
    </p:extLst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癥結是在於我們的感恩放在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得到什麼</a:t>
            </a:r>
            <a:r>
              <a:rPr kumimoji="1" lang="zh-TW" altLang="zh-TW" sz="4000" u="sng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東西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之上。所以﹐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教導小孩感恩﹐要教導他們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感謝父母的養育之恩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﹑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生養之恩﹐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而遠多於父母所給的東西。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5845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詩經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小雅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蓼莪篇說﹐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父兮生我﹐母兮鞠我。拊我畜我﹐長我育我。顧我覆我﹐出入腹我。欲報之德﹐昊天罔極。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進一步也要教導小孩為基督的救恩而感恩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感恩的焦點是神與人﹐而非物質好處。焦點是恩待他們的父母﹑人﹐最重要的是神和基督。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76671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  <a:cs typeface="Times New Roman" panose="02020603050405020304" pitchFamily="18" charset="0"/>
              </a:rPr>
              <a:t>感恩從小學起</a:t>
            </a:r>
          </a:p>
          <a:p>
            <a:pPr algn="just"/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22.6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﹐「教養孩童﹐使他走當行的道﹐就是到老他也不偏離。」這一點包括感恩。如何教導小孩感恩呢﹖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父母以身作則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身教甚於言教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1" lang="zh-TW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57505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需要想要有別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3.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再富不富孩子</a:t>
            </a:r>
          </a:p>
          <a:p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4.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該說不就說不</a:t>
            </a:r>
          </a:p>
          <a:p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5.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施比受更有福</a:t>
            </a:r>
          </a:p>
          <a:p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6. </a:t>
            </a:r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獻上感恩的祭</a:t>
            </a:r>
          </a:p>
          <a:p>
            <a:endParaRPr kumimoji="1" lang="zh-TW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691063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44279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約伯失去兒女等災變後﹐仍能夠說﹐「賞賜的是耶和華﹐收取的也是耶和華﹐耶和華的名是應當稱頌的」﹐太不易了。那是震撼靈界的感恩。順境若不能感恩﹐到了逆境就不可能了。</a:t>
            </a:r>
          </a:p>
        </p:txBody>
      </p:sp>
      <p:pic>
        <p:nvPicPr>
          <p:cNvPr id="3074" name="Picture 2" descr="G:\圖片\Job\Job and His Wife by Georges de La Tour 1625~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598" y="0"/>
            <a:ext cx="4626401" cy="683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19303"/>
      </p:ext>
    </p:extLst>
  </p:cSld>
  <p:clrMapOvr>
    <a:masterClrMapping/>
  </p:clrMapOvr>
  <p:transition spd="slow"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zh-TW" sz="6000" dirty="0">
                <a:solidFill>
                  <a:srgbClr val="FFFF00"/>
                </a:solidFill>
                <a:latin typeface="DFLiShuW5-B5" panose="03000509000000000000" pitchFamily="65" charset="-120"/>
                <a:ea typeface="DFLiShuW5-B5" panose="03000509000000000000" pitchFamily="65" charset="-120"/>
              </a:rPr>
              <a:t>後現代大福份</a:t>
            </a:r>
            <a:endParaRPr kumimoji="1" lang="en-US" altLang="zh-TW" sz="6000" dirty="0">
              <a:solidFill>
                <a:srgbClr val="FFFF00"/>
              </a:solidFill>
              <a:latin typeface="DFLiShuW5-B5" panose="03000509000000000000" pitchFamily="65" charset="-120"/>
              <a:ea typeface="DFLiShuW5-B5" panose="03000509000000000000" pitchFamily="65" charset="-120"/>
            </a:endParaRPr>
          </a:p>
          <a:p>
            <a:pPr algn="ctr"/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少子化的危機</a:t>
            </a:r>
          </a:p>
          <a:p>
            <a:pPr algn="just"/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文化認同因素</a:t>
            </a:r>
          </a:p>
          <a:p>
            <a:pPr algn="just"/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pPr algn="just"/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43090"/>
      </p:ext>
    </p:extLst>
  </p:cSld>
  <p:clrMapOvr>
    <a:masterClrMapping/>
  </p:clrMapOvr>
  <p:transition spd="slow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4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子不教﹑誰之過﹖責任還是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</a:t>
            </a:r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父母身上。讓我們嚴肅地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挑起教育兒女學習感恩的責任。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學會向人﹑向社會﹑向神感恩﹐他們才像一個具有神形像的人。</a:t>
            </a:r>
            <a:endParaRPr kumimoji="1" lang="en-US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kumimoji="1" lang="zh-TW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這樣﹐對他們自己也好﹔同時﹐人類的文化才可以延續下去﹐教會才可以建立起來。「感恩」是後現代的今天最需要的一項祝福。</a:t>
            </a:r>
            <a:endParaRPr kumimoji="1" lang="zh-TW" altLang="zh-TW" sz="40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66924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0" y="0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感恩是一種心態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﹑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一種生活習慣。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從小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母親就教育我們小孩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﹐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別人的虧欠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忘掉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﹔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別人的恩待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永遠記住</a:t>
            </a:r>
            <a:r>
              <a:rPr kumimoji="1" lang="en-US" altLang="zh-TW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﹐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要感恩報恩。 </a:t>
            </a:r>
            <a:endParaRPr kumimoji="1" lang="zh-TW" altLang="zh-TW" sz="4000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4579" name="Picture 3" descr="Thankful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320" y="3316288"/>
            <a:ext cx="5003800" cy="3541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99053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0" y="0"/>
            <a:ext cx="9144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約翰福音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6.9﹕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「在這裏有一個孩童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帶著五個大麥餅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﹑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兩條魚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…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。」五餅二魚神蹟是惟一四福音都記載的神蹟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但只有約翰福音獨家報導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這奉獻是出於一孩</a:t>
            </a:r>
          </a:p>
          <a:p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童。 </a:t>
            </a:r>
            <a:endParaRPr kumimoji="1" lang="zh-TW" altLang="zh-TW" sz="400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25603" name="Picture 3" descr="Miracle of the Bread and Fish by Giovanni Lanfranco 1620~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09863"/>
            <a:ext cx="7812087" cy="4148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775481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難道孩童奉獻五餅二魚時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心中就在想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它們到了主的手裏可就不得了了。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那孩童的奉獻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非常單純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耶穌講了</a:t>
            </a:r>
            <a:endParaRPr kumimoji="1" lang="en-US" altLang="zh-TW" sz="4000" dirty="0">
              <a:solidFill>
                <a:srgbClr val="FFFF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一天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精彩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一定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累了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餓了。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為著他們一家所聽的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道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他十分感恩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自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然地就把食物毫不吝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惜地奉獻出來</a:t>
            </a:r>
            <a:r>
              <a:rPr kumimoji="1" lang="en-US" altLang="zh-TW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向主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感恩。</a:t>
            </a:r>
            <a:r>
              <a:rPr kumimoji="1" lang="zh-TW" altLang="en-US" sz="4000" dirty="0">
                <a:solidFill>
                  <a:srgbClr val="FFFF00"/>
                </a:solidFill>
                <a:latin typeface="Arial" charset="0"/>
              </a:rPr>
              <a:t> </a:t>
            </a:r>
            <a:endParaRPr kumimoji="1" lang="zh-TW" altLang="zh-TW" sz="4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6628" name="Picture 4" descr="Multiplicación de los panes y los peces by Juan de Flandes 1496~1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1484313"/>
            <a:ext cx="3943350" cy="5373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41912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0" y="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當時聚會的人上萬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肯定還有不少人手上有食物的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為什麼沒有人拿出來奉獻給主呢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﹖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我甚至進一步想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這個孩童的感恩之舉</a:t>
            </a:r>
            <a:r>
              <a:rPr kumimoji="1" lang="en-US" altLang="zh-TW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是他小時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由父母教</a:t>
            </a:r>
          </a:p>
          <a:p>
            <a:r>
              <a:rPr kumimoji="1" lang="zh-TW" altLang="en-US" sz="40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育出來的。</a:t>
            </a:r>
            <a:r>
              <a:rPr kumimoji="1" lang="zh-TW" altLang="en-US" sz="4000" dirty="0">
                <a:solidFill>
                  <a:srgbClr val="FFFF00"/>
                </a:solidFill>
                <a:latin typeface="Arial" charset="0"/>
              </a:rPr>
              <a:t> </a:t>
            </a:r>
            <a:endParaRPr kumimoji="1" lang="zh-TW" altLang="zh-TW" sz="4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7651" name="Picture 3" descr="The miracle of the five loaves and two fish by Lucas Cranach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438400"/>
            <a:ext cx="658812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725769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0" y="0"/>
            <a:ext cx="914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zh-TW" altLang="en-US" sz="6000">
                <a:solidFill>
                  <a:srgbClr val="FFFF00"/>
                </a:solidFill>
                <a:ea typeface="華康隸書體W5" pitchFamily="65" charset="-120"/>
              </a:rPr>
              <a:t>感恩為何困難</a:t>
            </a:r>
            <a:r>
              <a:rPr kumimoji="1" lang="en-US" altLang="zh-TW" sz="6000">
                <a:solidFill>
                  <a:srgbClr val="FFFF00"/>
                </a:solidFill>
                <a:ea typeface="華康隸書體W5" pitchFamily="65" charset="-120"/>
              </a:rPr>
              <a:t>﹖</a:t>
            </a:r>
          </a:p>
          <a:p>
            <a:endParaRPr kumimoji="1" lang="zh-TW" altLang="en-US" sz="1600">
              <a:solidFill>
                <a:srgbClr val="FFFF00"/>
              </a:solidFill>
              <a:ea typeface="標楷體" pitchFamily="65" charset="-120"/>
            </a:endParaRPr>
          </a:p>
          <a:p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申命記九度地提醒以色列人不可忘記施恩的神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(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申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4.9, 23, 31, 6.12, 8.11, 14, 19, 26.13, </a:t>
            </a:r>
          </a:p>
          <a:p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32.18)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。 </a:t>
            </a:r>
            <a:endParaRPr kumimoji="1" lang="zh-TW" altLang="zh-TW" sz="400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28675" name="Picture 3" descr="Moses's Testament and Death by Luca Signorelli and Bartolomeo della Gatta 1481~82 Fresco at Sist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592388"/>
            <a:ext cx="6732587" cy="4265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005706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0" y="0"/>
            <a:ext cx="91440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結果呢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﹖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以色列人得了神的祝福以後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就忘記了神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屢次落在困難之中。而且他們的忘記神的恩典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在歷史上是一而再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﹑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再而三的事。忘恩負義是人的劣根性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所以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﹐</a:t>
            </a:r>
          </a:p>
          <a:p>
            <a:pPr algn="just"/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主要我們</a:t>
            </a:r>
          </a:p>
          <a:p>
            <a:pPr algn="just"/>
            <a:r>
              <a:rPr kumimoji="1" lang="zh-TW" altLang="en-US" sz="4000">
                <a:solidFill>
                  <a:srgbClr val="FFFF00"/>
                </a:solidFill>
                <a:ea typeface="標楷體" pitchFamily="65" charset="-120"/>
              </a:rPr>
              <a:t>感恩。</a:t>
            </a:r>
            <a:r>
              <a:rPr kumimoji="1" lang="zh-TW" altLang="en-US" sz="1800">
                <a:solidFill>
                  <a:srgbClr val="FFFF00"/>
                </a:solidFill>
                <a:ea typeface="標楷體" pitchFamily="65" charset="-120"/>
              </a:rPr>
              <a:t> </a:t>
            </a:r>
            <a:r>
              <a:rPr kumimoji="1" lang="en-US" altLang="zh-TW" sz="4000">
                <a:solidFill>
                  <a:srgbClr val="FFFF00"/>
                </a:solidFill>
                <a:ea typeface="標楷體" pitchFamily="65" charset="-120"/>
              </a:rPr>
              <a:t> </a:t>
            </a:r>
            <a:endParaRPr kumimoji="1" lang="zh-TW" altLang="zh-TW" sz="400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29699" name="Picture 3" descr="The Jews in the Desert by Jacopo Tintoretto 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703513"/>
            <a:ext cx="6443662" cy="4154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103185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7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SC UKai M TT"/>
        <a:ea typeface=""/>
        <a:cs typeface="Arial"/>
      </a:majorFont>
      <a:minorFont>
        <a:latin typeface="TSC UKai M T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476117</TotalTime>
  <Words>2193</Words>
  <Application>Microsoft Macintosh PowerPoint</Application>
  <PresentationFormat>On-screen Show (4:3)</PresentationFormat>
  <Paragraphs>188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標楷體</vt:lpstr>
      <vt:lpstr>標楷體</vt:lpstr>
      <vt:lpstr>DFLiShuW5-B5</vt:lpstr>
      <vt:lpstr>DFPYanKaiW5-B5</vt:lpstr>
      <vt:lpstr>新細明體</vt:lpstr>
      <vt:lpstr>TSC UKai M TT</vt:lpstr>
      <vt:lpstr>Utsaah</vt:lpstr>
      <vt:lpstr>華康正顏楷體W5</vt:lpstr>
      <vt:lpstr>華康隸書體W5</vt:lpstr>
      <vt:lpstr>Arial</vt:lpstr>
      <vt:lpstr>Arial Black</vt:lpstr>
      <vt:lpstr>Tahoma</vt:lpstr>
      <vt:lpstr>Times New Roman</vt:lpstr>
      <vt:lpstr>Wingdings</vt:lpstr>
      <vt:lpstr>7_Shimmer</vt:lpstr>
      <vt:lpstr>9_Shimmer</vt:lpstr>
      <vt:lpstr>13_Shimmer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Chinese Christian Church North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Microsoft Office User</cp:lastModifiedBy>
  <cp:revision>9760</cp:revision>
  <dcterms:created xsi:type="dcterms:W3CDTF">2008-05-30T20:07:37Z</dcterms:created>
  <dcterms:modified xsi:type="dcterms:W3CDTF">2019-12-29T19:22:03Z</dcterms:modified>
</cp:coreProperties>
</file>