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683" r:id="rId4"/>
  </p:sldMasterIdLst>
  <p:notesMasterIdLst>
    <p:notesMasterId r:id="rId41"/>
  </p:notesMasterIdLst>
  <p:sldIdLst>
    <p:sldId id="257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25" r:id="rId36"/>
    <p:sldId id="316" r:id="rId37"/>
    <p:sldId id="317" r:id="rId38"/>
    <p:sldId id="318" r:id="rId39"/>
    <p:sldId id="319" r:id="rId4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257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2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>
      <p:ext uri="{19B8F6BF-5375-455C-9EA6-DF929625EA0E}">
        <p15:presenceInfo xmlns:p15="http://schemas.microsoft.com/office/powerpoint/2012/main" userId="da1d223d9eaba8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4C8"/>
    <a:srgbClr val="9751CB"/>
    <a:srgbClr val="FFFF00"/>
    <a:srgbClr val="BF1301"/>
    <a:srgbClr val="C198E0"/>
    <a:srgbClr val="0000FF"/>
    <a:srgbClr val="DAD4D7"/>
    <a:srgbClr val="DAC2EC"/>
    <a:srgbClr val="6A310A"/>
    <a:srgbClr val="220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1224" autoAdjust="0"/>
  </p:normalViewPr>
  <p:slideViewPr>
    <p:cSldViewPr>
      <p:cViewPr varScale="1">
        <p:scale>
          <a:sx n="127" d="100"/>
          <a:sy n="127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" d="1"/>
        <a:sy n="1" d="1"/>
      </p:scale>
      <p:origin x="0" y="-16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1"/>
                    <a:chOff x="2864" y="2018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4"/>
                    <a:chOff x="2896" y="1831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1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6"/>
                    <a:ext cx="1257" cy="2323"/>
                    <a:chOff x="637" y="1654"/>
                    <a:chExt cx="1257" cy="2323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3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9"/>
                    <a:ext cx="2461" cy="1333"/>
                    <a:chOff x="-5" y="2197"/>
                    <a:chExt cx="2461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7"/>
                      <a:ext cx="1812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6"/>
                    <a:chOff x="-74" y="1813"/>
                    <a:chExt cx="2472" cy="926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8"/>
                    <a:chOff x="23" y="1590"/>
                    <a:chExt cx="2339" cy="658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1"/>
                    <a:chOff x="911" y="590"/>
                    <a:chExt cx="1767" cy="741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3"/>
                    <a:ext cx="1693" cy="889"/>
                    <a:chOff x="1120" y="303"/>
                    <a:chExt cx="1693" cy="889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3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1"/>
                    <a:ext cx="778" cy="1519"/>
                    <a:chOff x="1634" y="99"/>
                    <a:chExt cx="778" cy="1519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26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4" cy="1534"/>
                    <a:chOff x="1935" y="32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6"/>
                    <a:chOff x="2802" y="43"/>
                    <a:chExt cx="636" cy="1516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4" y="937"/>
                      <a:ext cx="1060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2"/>
                    <a:ext cx="1014" cy="1464"/>
                    <a:chOff x="2937" y="160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0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7"/>
                    <a:ext cx="460" cy="2332"/>
                    <a:chOff x="1949" y="1984"/>
                    <a:chExt cx="493" cy="2607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5" y="2690"/>
                      <a:ext cx="1714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7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9" y="1688"/>
                    <a:ext cx="1124" cy="2426"/>
                    <a:chOff x="3335" y="1716"/>
                    <a:chExt cx="1124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3"/>
                    <a:chOff x="3180" y="1867"/>
                    <a:chExt cx="883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5" y="2105"/>
                    <a:ext cx="426" cy="2185"/>
                    <a:chOff x="2290" y="2133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1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B2BA-F787-49C7-B7BD-FE8B80145334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B36E-FF61-4778-95B1-FDF3179698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662665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77E4-6C0F-4953-8662-9BA49B94F28A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4FC07-88DC-480E-BC58-511F7632C55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523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B287F-BDD1-43FE-9DEE-3CF5668C2C4C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447C-46FE-481A-B2C7-F48F142E2C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119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76F0-1DE2-40B5-BFE0-A678F78C376C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56544-9586-4166-8F4E-8A116C9AD5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9683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3889-A6BD-47C8-A548-4EC164E5184E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320B2-CC99-4567-BBBC-7A214A8CA9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6521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6F3D-8D33-454C-A897-719EB0BCF7B9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A621B-AC80-4421-9A81-FB03C72619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4849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9C9-EEDC-4871-884E-C9272624D6A6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E6BA-B35E-4ABE-B551-57CB6A66F7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0639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D1260-AEDA-4DC1-A977-2A920DF02125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0E11-FEB5-4A09-A79F-57B44490E5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4963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C466-39FE-4571-A711-3FEA55A037A7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95C9D-016D-4C79-A46F-327477F32C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9232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171B-65FB-4447-886A-8C8EA0876153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714-3EAB-46DC-9824-26FFAD1297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2718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C7A64-1AA4-44BC-AD9A-EFC99ACACA71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255C-DCF7-4AB1-A5A2-FC33233AAF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220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1587-3EE9-423F-B911-D4EA2E02846C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C267-F7D3-4DD8-9EF8-03B5EE06E6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5055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A870-2E37-476E-9D27-67D72B81A698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ED580-583D-4FDA-AEAC-A0FEB79103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5" y="2236"/>
                    <a:ext cx="1705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7" y="3141"/>
                    <a:ext cx="910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9"/>
                    <a:ext cx="1680" cy="34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2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1" y="1128"/>
                    <a:ext cx="1249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3" y="2343"/>
                    <a:ext cx="1726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9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0" y="916"/>
                    <a:ext cx="1043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0" y="928"/>
                    <a:ext cx="104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7" y="3495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4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1" y="267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3" y="388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4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7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0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6" y="2703"/>
                    <a:ext cx="1454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2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8244104D-5EBE-4A4C-BA17-924C1C72DE1C}" type="datetimeFigureOut">
              <a:rPr lang="en-US" altLang="zh-TW"/>
              <a:pPr>
                <a:defRPr/>
              </a:pPr>
              <a:t>12/23/19</a:t>
            </a:fld>
            <a:endParaRPr lang="en-US" altLang="zh-TW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DC64F9F-ABBB-4B4A-B119-D2AF1FE953F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15145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684" r:id="rId1"/>
    <p:sldLayoutId id="2147500685" r:id="rId2"/>
    <p:sldLayoutId id="2147500686" r:id="rId3"/>
    <p:sldLayoutId id="2147500687" r:id="rId4"/>
    <p:sldLayoutId id="2147500688" r:id="rId5"/>
    <p:sldLayoutId id="2147500689" r:id="rId6"/>
    <p:sldLayoutId id="2147500690" r:id="rId7"/>
    <p:sldLayoutId id="2147500691" r:id="rId8"/>
    <p:sldLayoutId id="2147500692" r:id="rId9"/>
    <p:sldLayoutId id="2147500693" r:id="rId10"/>
    <p:sldLayoutId id="2147500694" r:id="rId11"/>
    <p:sldLayoutId id="2147500695" r:id="rId12"/>
    <p:sldLayoutId id="2147500696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388" y="333375"/>
            <a:ext cx="8785225" cy="557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華康正顏楷體W5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PYanKaiW5-B5" panose="03000500000000000000" pitchFamily="66" charset="-120"/>
                <a:ea typeface="DFPYanKaiW5-B5" panose="03000500000000000000" pitchFamily="66" charset="-120"/>
              </a:rPr>
              <a:t>尊主為大頌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路加福音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1.39-56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2019/12/22. ACCCN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張麟至牧師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夏娃記住了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生塞特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神另給我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了一個兒子。」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4.25)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生該隱時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了一個男子﹐用詞不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她在等候那位「女人的後裔」﹗這是敬虔猶太女子的盼望﹐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伊利莎白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亦是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這是她們信心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的來源。</a:t>
            </a:r>
          </a:p>
        </p:txBody>
      </p:sp>
      <p:pic>
        <p:nvPicPr>
          <p:cNvPr id="6146" name="Picture 2" descr="G:\圖片\Genesis-Fall\Expulsion from Eden\Adam and Eve after the Expulsion from Paradise by 1580~88 at Kunsthistorisches Museum, Vie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8928"/>
            <a:ext cx="5220072" cy="35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兩位姊妹角色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藏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傳佛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教的祕訣在於母親們的認真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溫州人教會在各處興旺的原因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伊利莎白和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馬利亞在救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恩史轉折點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上﹐扮演關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鍵的角色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:\圖片\Christ-Birth Till 30\Magnificat\Visitation by Master of the Life of the Virgin 1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12030"/>
            <a:ext cx="5989280" cy="464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所懷的胎有福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(1.41-45)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這兩位姊妹聖經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嫻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熟﹐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引用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歌頌裏。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伊利莎白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歌頌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(42-45)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尊主為大頌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(46-55)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施洗約翰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母親歡迎他﹔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耶穌從童女降生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母親明白這大事。「從今以後」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(48)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是從童女懷孕開始起﹐人類歷史大斷代﹐那位女人的後裔真的要來臨了。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歡喜迎見我主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(1.41-42a)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伊利莎白一聽到馬利亞問安時﹐胎兒就在腹裡跳動﹐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她也被聖靈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充滿(41)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大衛迎約櫃與這段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為平行經文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Laurentin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218" name="Picture 2" descr="G:\圖片\Christ-Birth Till 30\Magnificat\Visitation by Maurice Denis 1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1449"/>
            <a:ext cx="4716016" cy="52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-6011" y="8715"/>
            <a:ext cx="27778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馬利亞就像約櫃﹐將彌賽亞帶來了。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約翰就像大衛﹐一見約櫃就「歡喜跳動」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8194" name="Picture 2" descr="G:\圖片\Samuels\David\Überführung der Bundeslade durch den singenden und tanzenden König David by Peter van Lint c. 1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8716"/>
            <a:ext cx="6054851" cy="501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061349" y="5215552"/>
            <a:ext cx="6082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伊利莎白自覺不配﹐並且也高聲喊叫出來。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約櫃漂流多年﹐如今要進入聖城了。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時候滿足(加4.4)﹐神子從聖靈懷孕﹕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道成了肉身﹐支搭帳幕(</a:t>
            </a:r>
            <a:r>
              <a:rPr kumimoji="1" lang="el-GR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ἐσκήνωσεν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)在我們中間﹐充充滿滿地有恩典有真理。我們也見過他的榮光﹐正是父獨生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子的榮光。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(約1.14)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動詞「住」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的原意是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「支搭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帳幕」。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40" y="2132856"/>
            <a:ext cx="6680660" cy="472499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21.3﹕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神的帳幕在人間﹐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祂要與人同住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伊利莎白似乎看見了末世榮景﹐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神要與祂的百姓永遠同住。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她看到的不是馬利亞的到來﹐而是彌賽亞的到來。她怎麼這麼有把握呢﹖</a:t>
            </a:r>
          </a:p>
        </p:txBody>
      </p:sp>
      <p:pic>
        <p:nvPicPr>
          <p:cNvPr id="10242" name="Picture 2" descr="G:\圖片\Revelation\heavenly-new-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99" y="3785652"/>
            <a:ext cx="6929701" cy="30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加百列明示﹕伊利莎白要生一子﹐「他必有以利亞的心志能力﹐/ 行在主的前面…」(1.17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換言之﹐她知道我懷中的胎兒是彌賽亞的開路先鋒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彌賽亞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快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臨。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從她懷孕起﹐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她就在祈求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彌賽亞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國度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降臨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1266" name="Picture 2" descr="G:\圖片\Christ-Birth Till 30\John the Baptist\John the Baptist (right) with child Jesus, in the painting The Holy Children with a Shell by Bartolomé Esteban Perez Muri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4007"/>
            <a:ext cx="5214245" cy="41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0"/>
            <a:ext cx="354685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一聽見問安聲音﹐胎兒就跳動了﹐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小嬰孩在回應聖嬰﹐他在敬拜啊﹗</a:t>
            </a:r>
          </a:p>
        </p:txBody>
      </p:sp>
      <p:pic>
        <p:nvPicPr>
          <p:cNvPr id="12290" name="Picture 2" descr="G:\圖片\Christ-Birth Till 30\Magnificat\Magnificat -- Modern 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59" y="0"/>
            <a:ext cx="5597141" cy="68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610136"/>
            <a:ext cx="305983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第三﹐她自己被聖靈充滿﹐因此她看見了這一切啟示境界中奇妙的事﹐辨認馬利亞懷中的胎兒為「主」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(43)。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92" y="-2220"/>
            <a:ext cx="5764207" cy="587949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千呼萬喚出來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(1.39-40)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路加福音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1.39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的節奏很明快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加百列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報信﹐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急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訪伊利莎白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誰告訴馬利亞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懷孕了﹖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誰告訴伊利莎白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懷孕呢﹖</a:t>
            </a:r>
          </a:p>
        </p:txBody>
      </p:sp>
      <p:pic>
        <p:nvPicPr>
          <p:cNvPr id="1027" name="Picture 3" descr="G:\圖片\Christ-Birth Till 30\Magnificat-Visitation\Visitation by Jerónimo Ezquerra 1737 at Carmen Thyssen Muse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81099"/>
            <a:ext cx="4067944" cy="51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新約第一稱頌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(1.42b-45)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「有福的」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εὐλογημένος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連用兩次﹐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胎兒是有福的。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聖胎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才是真受頌讚原因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祂是彌賽亞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神而人者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新約第一稱頌。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歷代等候那位特定的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女人的後裔﹐應驗在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馬利亞身上了﹐她怎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麼不大為有福呢﹖</a:t>
            </a:r>
          </a:p>
        </p:txBody>
      </p:sp>
      <p:pic>
        <p:nvPicPr>
          <p:cNvPr id="14338" name="Picture 2" descr="G:\圖片\Christ-Birth Till 30\Magnificat\Madonna of the Magnificat (detail) by Sandro Bottice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70" y="2708920"/>
            <a:ext cx="4119130" cy="41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原來拔得頭籌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應是撒迦利亞﹔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可惜因不信變為咽啞﹐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直到約翰出生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稱頌主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(64, 67-79)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伊利莎白的稱頌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成了新約第一稱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頌﹐當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還在母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懷裏﹐她看見榮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耀而頌讚。</a:t>
            </a:r>
          </a:p>
        </p:txBody>
      </p:sp>
      <p:pic>
        <p:nvPicPr>
          <p:cNvPr id="15362" name="Picture 2" descr="G:\圖片\The Visitation by Jean Jouvenet 1716 at Notre-D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036912"/>
            <a:ext cx="4851292" cy="47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身為舊約時代之女兒的伊利莎白﹐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以她的頌讚開啟了新約時代。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無怪乎馬利亞以「從今而後」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(48)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來回應她的謳歌﹐因為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1.42-45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扮演新舊交替的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樞紐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G:\圖片\Mary Visits Elizabeth by Jernimo Ezqu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65" y="2708920"/>
            <a:ext cx="7453436" cy="414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我心尊主為大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(1.46-55)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詩分為兩小段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(46b-50, 51-55)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前小段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馬利亞所蒙大福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後小段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新出埃及記</a:t>
            </a:r>
          </a:p>
        </p:txBody>
      </p:sp>
      <p:pic>
        <p:nvPicPr>
          <p:cNvPr id="17410" name="Picture 2" descr="G:\圖片\Exodus\The Crossing of the Reed Sea by Cosimo Rosselli  1481~82 at Sistine Chapel Exodus 14.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71" y="3108543"/>
            <a:ext cx="6038657" cy="374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36640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伊甸應許應驗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(1.46b-50)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馬利亞的頌詞是將浩恩歸於主。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1.46b-47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是平行句﹐說明了人生的目的就是榮耀神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享受祂。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「尊大」用現在式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「以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為樂」則用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過去式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「開始發現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了喜樂」﹔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是現在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進行之事。</a:t>
            </a:r>
          </a:p>
        </p:txBody>
      </p:sp>
      <p:pic>
        <p:nvPicPr>
          <p:cNvPr id="18434" name="Picture 2" descr="G:\圖片\Christ-Birth Till 30\Magnificat-Visitation\Madonna of the Magnificat by Sandro Botticelli 1482 at Uffiz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80" y="2636912"/>
            <a:ext cx="421679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46037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連用三個「因為」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(1.48a 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ὅτι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48b 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γὰρ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49a </a:t>
            </a:r>
            <a:r>
              <a:rPr kumimoji="1" lang="el-GR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ὅτι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頌主原委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合起來說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神揀選馬利亞﹐作為彌賽亞的母親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伊甸園的應許實現了。它即上文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(1.31-33, 35)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童女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生子一事。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第二位格的神要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道成肉身﹐這事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太奧祕了﹔但是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它將要成就。</a:t>
            </a:r>
          </a:p>
        </p:txBody>
      </p:sp>
      <p:pic>
        <p:nvPicPr>
          <p:cNvPr id="3" name="Picture 2" descr="G:\圖片\Christ-Birth Till 30\Magnificat-Visitation\Madonna of the Magnificat by Sandro Botticelli 1482 at Uffiz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80" y="2636912"/>
            <a:ext cx="421679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89350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4788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她的心尊主為大﹔那麼這位神是位怎樣的神呢﹖祂是聖潔﹑憐憫﹑大能﹑信實的神﹐她不過是極其卑微之人﹐這事父神能夠成就﹐只因為祂是神﹐祂是這樣屬性的神。</a:t>
            </a:r>
          </a:p>
        </p:txBody>
      </p:sp>
      <p:pic>
        <p:nvPicPr>
          <p:cNvPr id="19458" name="Picture 2" descr="G:\圖片\Christ-Birth Till 30\Magnificat-Visitation\Madonna in Preghiera or Praying Mary by Albrecht Dürer 1518 at Gemäldegalerie, Be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809990"/>
            <a:ext cx="4139952" cy="50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11405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預言新出埃及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(1.51-55)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節起﹐馬利亞開始說預言。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一連串用過去式﹐並非述說神在過去所做的事﹐而是指「先知性的完成式」﹐或指「未來之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事﹑不過業已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開始了。」</a:t>
            </a:r>
          </a:p>
        </p:txBody>
      </p:sp>
      <p:pic>
        <p:nvPicPr>
          <p:cNvPr id="20482" name="Picture 2" descr="G:\圖片\Christ-Birth Till 30\Magnificat-Visitation\Madonna Del Magnificat. Detailed. By Bottice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70" y="2852936"/>
            <a:ext cx="5405294" cy="398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64165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節展現出埃及的語彙﹐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基督要做的大工﹐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將百姓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從罪惡中拯救出來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1.21)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第一小段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(48-50)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是稱頌神的美德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第二小段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(51-55)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預言神的工作。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怎樣的神﹐就做怎樣的工作。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51-53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節用了三個對句﹐意義上對立的過去式﹐來說明神的救贖大工。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這些事是發生在教會身上的﹐不是終末之事﹐而是現今就顯現在世上的﹐這對我們饒有意義。</a:t>
            </a:r>
          </a:p>
        </p:txBody>
      </p:sp>
    </p:spTree>
    <p:extLst>
      <p:ext uri="{BB962C8B-B14F-4D97-AF65-F5344CB8AC3E}">
        <p14:creationId xmlns:p14="http://schemas.microsoft.com/office/powerpoint/2010/main" val="956479301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神施展救贖大能﹐將人從死亡中復活過來﹑呼召出來﹐好建立祂的教會。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「施展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趕散﹑失位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升高﹑得飽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空回」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代表的有豐富的社會和政治意義﹐不必全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靈意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世上有太多的法老在攔阻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逼迫教會。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馬利亞要說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1.51-53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字面上的意義﹔這些話是亞伯拉罕之約的現代版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12.2-3)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。神依舊是那位大能的勇士﹐施行救贖。</a:t>
            </a:r>
          </a:p>
        </p:txBody>
      </p:sp>
    </p:spTree>
    <p:extLst>
      <p:ext uri="{BB962C8B-B14F-4D97-AF65-F5344CB8AC3E}">
        <p14:creationId xmlns:p14="http://schemas.microsoft.com/office/powerpoint/2010/main" val="162919306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信心扭轉歷史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訂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婚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懷孕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多大的難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啊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第一反應是說﹐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「我沒有出嫁﹐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怎麼有這事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呢﹖」(34) </a:t>
            </a:r>
          </a:p>
        </p:txBody>
      </p:sp>
      <p:pic>
        <p:nvPicPr>
          <p:cNvPr id="3" name="Picture 2" descr="G:\圖片\Christ-Birth Till 30\Annunciation to Mary\Cestello Annuciation by Botticelli 1489~90 Uffi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27" y="1556792"/>
            <a:ext cx="5620374" cy="52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馬利亞的預言十分合宜﹐因為她也象徵教會﹐「那屬天的耶路撒冷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她是我們的母」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4.26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﹐參啟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12.1-6)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這預言是指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讓我們去經歷它。這六件事是神現今為教會做的大事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屬靈的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政治的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社會的意義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神在建立祂的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國度。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525"/>
            <a:ext cx="4850526" cy="36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8625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祂以憐憫為念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(1.54-55)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頌讚的結論﹐亞伯拉罕之約在新約時代﹐神在實現它﹑擴大它﹑深化它﹑成全它。伊甸園之應許是救恩泉源﹐但是它成為恩約﹐叫神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起誓拘束自己﹐一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定要實現它﹐則是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藉著與亞伯拉罕立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約。我們正是神施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憐憫之對象。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61544"/>
            <a:ext cx="4499992" cy="36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14276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圖片\Genesis-Abraham\Sacrificing Isaac\Sacrifice of Isaac by Caravaggio 1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3" y="0"/>
            <a:ext cx="89064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96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「憐憫」就是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OT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的「立約之愛」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34.6-7)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﹐無條件的﹐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根據於神恩惠的主權﹐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祂要恩待誰﹑就恩待誰。今天的世界最需要的﹐就是神的憐憫。何意﹖蒙恩者需要看到自己的罪惡深重﹐否則他不會痛悔來到主前求主憐憫。憐憫是賜給不配得者﹐還有一絲倨傲之人是得不到神的憐憫的。</a:t>
            </a:r>
          </a:p>
        </p:txBody>
      </p:sp>
    </p:spTree>
    <p:extLst>
      <p:ext uri="{BB962C8B-B14F-4D97-AF65-F5344CB8AC3E}">
        <p14:creationId xmlns:p14="http://schemas.microsoft.com/office/powerpoint/2010/main" val="2621894748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一位弟兄的見證</a:t>
            </a:r>
            <a:endParaRPr kumimoji="1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主啊，我心不安</a:t>
            </a:r>
            <a:endParaRPr kumimoji="1" lang="zh-TW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0672403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「罪的工價就是死」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6.23a)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神解決罪的惟一法門就是治死它。如果我們的本性還有一點救藥的話﹐耶穌就不必為我們死在十字架上了。祂死了﹐就等於屬靈的大夫誠實地告訴我們﹕與主同死同活﹐是惟一的拯救。問題是我們認清了本相﹐知道我們無法靠自己得救嗎﹖驕傲是最後死掉的罪﹐承認我們的驕傲﹐並且匐匍下來﹐求主憐憫﹐我們就得救了－神總是以憐憫為念﹗</a:t>
            </a:r>
          </a:p>
        </p:txBody>
      </p:sp>
    </p:spTree>
    <p:extLst>
      <p:ext uri="{BB962C8B-B14F-4D97-AF65-F5344CB8AC3E}">
        <p14:creationId xmlns:p14="http://schemas.microsoft.com/office/powerpoint/2010/main" val="749271024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4355976" y="5288340"/>
            <a:ext cx="4759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Madonna of the </a:t>
            </a:r>
            <a:r>
              <a:rPr kumimoji="1" lang="en-US" altLang="zh-TW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Magnificat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by Sandro Botticelli 1482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at Uffizi</a:t>
            </a:r>
            <a:endParaRPr kumimoji="1" lang="zh-TW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2530" name="Picture 2" descr="G:\圖片\Christ-Birth Till 30\Magnificat-Visitation\Madonna of the Magnificat by Sandro Botticelli 1482 at Uffiz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3199" cy="57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5955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加百列的回覆(35)﹕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聖靈要臨到你身上﹐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至高者的能力要蔭庇你﹐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因此所要生的聖者必稱為神的兒子。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這是道成肉身教義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最精湛的反思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加百列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像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神學家﹐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思想深刻﹐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不亞於聖保羅和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聖約翰。</a:t>
            </a:r>
          </a:p>
        </p:txBody>
      </p:sp>
      <p:pic>
        <p:nvPicPr>
          <p:cNvPr id="2050" name="Picture 2" descr="G:\圖片\Christ-Birth Till 30\Annunciation to Mary\Leonardo-Annunciation-An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35401"/>
            <a:ext cx="4355976" cy="43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聽完天使的詮釋﹐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馬利亞以信心回應神的話﹕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「我是主的使女﹐情願照你的話成就在我身上。」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感謝神﹐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她的信心扭轉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了救恩史﹐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新約大舞台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展開了。</a:t>
            </a:r>
          </a:p>
        </p:txBody>
      </p:sp>
      <p:pic>
        <p:nvPicPr>
          <p:cNvPr id="3074" name="Picture 2" descr="G:\圖片\Christ-Birth Till 30\Annunciation to Mary\fra-angelico-the-annunc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50" y="2204864"/>
            <a:ext cx="5904590" cy="46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</a:rPr>
              <a:t>急去猶大原委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救恩史來到關鍵時刻﹐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只有這兩位姊妹查覺到。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馬利亞第一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該找未婚夫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約瑟解釋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但她不﹐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急去找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伊利莎白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</a:p>
        </p:txBody>
      </p:sp>
      <p:pic>
        <p:nvPicPr>
          <p:cNvPr id="4099" name="Picture 3" descr="G:\圖片\Christ-Birth Till 30\Magnificat\Mary Greets Eelizabeth taken from the Basilica of the Visitation in Ein Karem, a village in Judea where John the Baptist was b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63" y="2636912"/>
            <a:ext cx="6255537" cy="41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加爾文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﹕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在她心裏所燃燒的﹐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不是微弱的火焰﹐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而是強烈而焚燒的情緒﹐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其他所有的事都放到一邊了。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她去部份是加強與肯定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她的信心﹐部份是顯示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她在各方面所得著神的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恩典。畢竟她自己和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伊利莎白可以互相切磋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出各多的感恩。」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33571"/>
            <a:ext cx="3419872" cy="41977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天使比馬利亞更擔心。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當她急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赴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猶大地時﹐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肯定同時捎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信息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給約瑟。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約瑟很為難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天使向他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顯現﹐將童女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懷孕的救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事啟示給他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(太1.18-25)。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15" y="2816155"/>
            <a:ext cx="5839337" cy="40041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彌賽亞降生是何等大的事﹐福音書顯示是由這兩個女人搞定的﹐男生都站到一邊去了(參路1.18)。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不要忘掉整個救恩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應許的泉源是來自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創世記3.15的話﹕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「女人的後裔要傷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你的頭。」</a:t>
            </a:r>
          </a:p>
        </p:txBody>
      </p:sp>
      <p:pic>
        <p:nvPicPr>
          <p:cNvPr id="5122" name="Picture 2" descr="G:\圖片\Christ-Birth Till 30\Magnificat\Magnificat -- Modern 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7179"/>
            <a:ext cx="4427984" cy="54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475292</TotalTime>
  <Words>2113</Words>
  <Application>Microsoft Macintosh PowerPoint</Application>
  <PresentationFormat>On-screen Show (4:3)</PresentationFormat>
  <Paragraphs>235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標楷體</vt:lpstr>
      <vt:lpstr>標楷體</vt:lpstr>
      <vt:lpstr>DFLiShuW5-B5</vt:lpstr>
      <vt:lpstr>DFPYanKaiW5-B5</vt:lpstr>
      <vt:lpstr>新細明體</vt:lpstr>
      <vt:lpstr>TSC UKai M TT</vt:lpstr>
      <vt:lpstr>華康正顏楷體W5</vt:lpstr>
      <vt:lpstr>Arial</vt:lpstr>
      <vt:lpstr>Arial Black</vt:lpstr>
      <vt:lpstr>Tahoma</vt:lpstr>
      <vt:lpstr>Times New Roman</vt:lpstr>
      <vt:lpstr>Wingdings</vt:lpstr>
      <vt:lpstr>7_Shimmer</vt:lpstr>
      <vt:lpstr>9_Shimmer</vt:lpstr>
      <vt:lpstr>13_Shimmer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9761</cp:revision>
  <dcterms:created xsi:type="dcterms:W3CDTF">2008-05-30T20:07:37Z</dcterms:created>
  <dcterms:modified xsi:type="dcterms:W3CDTF">2019-12-23T20:28:04Z</dcterms:modified>
</cp:coreProperties>
</file>