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755" r:id="rId4"/>
  </p:sldMasterIdLst>
  <p:notesMasterIdLst>
    <p:notesMasterId r:id="rId50"/>
  </p:notesMasterIdLst>
  <p:sldIdLst>
    <p:sldId id="18780" r:id="rId5"/>
    <p:sldId id="306" r:id="rId6"/>
    <p:sldId id="307" r:id="rId7"/>
    <p:sldId id="308" r:id="rId8"/>
    <p:sldId id="309" r:id="rId9"/>
    <p:sldId id="18781" r:id="rId10"/>
    <p:sldId id="18782" r:id="rId11"/>
    <p:sldId id="18783" r:id="rId12"/>
    <p:sldId id="18784" r:id="rId13"/>
    <p:sldId id="337" r:id="rId14"/>
    <p:sldId id="18785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15" r:id="rId24"/>
    <p:sldId id="316" r:id="rId25"/>
    <p:sldId id="338" r:id="rId26"/>
    <p:sldId id="317" r:id="rId27"/>
    <p:sldId id="318" r:id="rId28"/>
    <p:sldId id="339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40" r:id="rId37"/>
    <p:sldId id="326" r:id="rId38"/>
    <p:sldId id="327" r:id="rId39"/>
    <p:sldId id="328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18780"/>
            <p14:sldId id="306"/>
            <p14:sldId id="307"/>
            <p14:sldId id="308"/>
            <p14:sldId id="309"/>
            <p14:sldId id="18781"/>
            <p14:sldId id="18782"/>
            <p14:sldId id="18783"/>
            <p14:sldId id="18784"/>
            <p14:sldId id="337"/>
            <p14:sldId id="18785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15"/>
            <p14:sldId id="316"/>
            <p14:sldId id="338"/>
            <p14:sldId id="317"/>
            <p14:sldId id="318"/>
            <p14:sldId id="339"/>
            <p14:sldId id="319"/>
            <p14:sldId id="320"/>
            <p14:sldId id="321"/>
            <p14:sldId id="322"/>
            <p14:sldId id="323"/>
            <p14:sldId id="324"/>
            <p14:sldId id="325"/>
            <p14:sldId id="340"/>
            <p14:sldId id="326"/>
            <p14:sldId id="327"/>
            <p14:sldId id="328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F1301"/>
    <a:srgbClr val="9751CB"/>
    <a:srgbClr val="C198E0"/>
    <a:srgbClr val="0000FF"/>
    <a:srgbClr val="DAD4D7"/>
    <a:srgbClr val="DAC2EC"/>
    <a:srgbClr val="6A310A"/>
    <a:srgbClr val="220272"/>
    <a:srgbClr val="648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1224" autoAdjust="0"/>
  </p:normalViewPr>
  <p:slideViewPr>
    <p:cSldViewPr>
      <p:cViewPr>
        <p:scale>
          <a:sx n="77" d="100"/>
          <a:sy n="77" d="100"/>
        </p:scale>
        <p:origin x="2616" y="1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" d="1"/>
        <a:sy n="1" d="1"/>
      </p:scale>
      <p:origin x="0" y="5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2"/>
                    <a:chOff x="2864" y="2018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7"/>
                    <a:chOff x="23" y="1591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0"/>
                    <a:chOff x="1120" y="302"/>
                    <a:chExt cx="1693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5" cy="1534"/>
                    <a:chOff x="1935" y="32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7"/>
                    <a:chOff x="2802" y="43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3"/>
                    <a:chOff x="2937" y="161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8"/>
                    <a:ext cx="460" cy="2331"/>
                    <a:chOff x="1950" y="1985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6"/>
                    <a:ext cx="427" cy="2183"/>
                    <a:chOff x="2289" y="2134"/>
                    <a:chExt cx="427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9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E6AE-48FA-A53B-0B65896558AA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847B-2FD8-4783-A142-A23455DF84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977763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D323-5AF3-44BC-A7CE-6930FAE575CE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60CC-13DB-43AE-87E1-0F113FC493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8857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43D2-3BE4-4651-8697-4D4FAF3C90A6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4942-748F-490D-9A5F-C35735E457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7511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9814-686B-4B9E-8486-4C85BB3DEBAC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DC58-4595-49ED-B50E-C5D69AC3A4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4883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C0A0-3044-4801-8878-FB7E89628244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9DB7-EF84-424C-9929-E4DD8A7F29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5557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D1DF-4C0E-435B-8536-8D2FBD47FF5C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FAB8-0894-47B9-ACC3-054FAEAEB2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8508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3A26-FC42-4FF7-AC35-9E5A524E9529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A9B-BD0F-41DE-8095-320C66F63C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8281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CBB6-E83A-4B71-8505-658F2915B10A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C145-D8DC-4332-969F-C29D7FC43B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2600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44BE-5ED4-4562-B005-78082007DAF2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756B-46EA-46EE-AAAE-1107650B5F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0936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6723-F32F-45EE-A83E-2EBCE8014576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39BB-3F64-4C8C-931C-85CA167937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0703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C07-1EFA-4301-A1B8-535D006202B9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F966-A5FE-4251-9485-0BF04026B5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90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2E77-A89F-4CAB-A0B5-EAA26E8DD8C4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E0B5-1138-465B-ABCA-EA1E4A7C9B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0707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3871-9A38-4862-8636-EF91962F2BC3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5006-533F-4825-A852-72FC0A3A41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445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6352878-830A-4554-9F93-32912CBC7897}" type="datetimeFigureOut">
              <a:rPr lang="en-US" altLang="zh-TW"/>
              <a:pPr>
                <a:defRPr/>
              </a:pPr>
              <a:t>12/17/19</a:t>
            </a:fld>
            <a:endParaRPr lang="en-US" altLang="zh-TW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65C88DE-00D5-4EB0-8FD7-20D94E5952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92033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756" r:id="rId1"/>
    <p:sldLayoutId id="2147500757" r:id="rId2"/>
    <p:sldLayoutId id="2147500758" r:id="rId3"/>
    <p:sldLayoutId id="2147500759" r:id="rId4"/>
    <p:sldLayoutId id="2147500760" r:id="rId5"/>
    <p:sldLayoutId id="2147500761" r:id="rId6"/>
    <p:sldLayoutId id="2147500762" r:id="rId7"/>
    <p:sldLayoutId id="2147500763" r:id="rId8"/>
    <p:sldLayoutId id="2147500764" r:id="rId9"/>
    <p:sldLayoutId id="2147500765" r:id="rId10"/>
    <p:sldLayoutId id="2147500766" r:id="rId11"/>
    <p:sldLayoutId id="2147500767" r:id="rId12"/>
    <p:sldLayoutId id="2147500768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388" y="333375"/>
            <a:ext cx="87852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華康正顏楷體W5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新聖殿</a:t>
            </a:r>
            <a:endParaRPr kumimoji="1" lang="zh-TW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以西結書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40-42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章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2019/12/15. ACCCN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張麟至牧師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5" y="1712616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1976" y="116632"/>
            <a:ext cx="6888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40-42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章長達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節的啟示裏﹐重點是新聖殿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45.2, 48.15)…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8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以西結是新摩西﹐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銅人步步引領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人子啊﹐凡我所指示你的﹐你都要用眼看﹑用耳聽﹐並要放在心上。我帶你到這裡來﹐特為要指示你﹔凡你所見的﹐你都要告訴以色列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(40.4﹐參43.10)</a:t>
            </a:r>
          </a:p>
        </p:txBody>
      </p:sp>
      <p:sp>
        <p:nvSpPr>
          <p:cNvPr id="2" name="矩形 1"/>
          <p:cNvSpPr/>
          <p:nvPr/>
        </p:nvSpPr>
        <p:spPr>
          <a:xfrm>
            <a:off x="14112" y="4005064"/>
            <a:ext cx="5277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這殿乃是聖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潔之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居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﹐須照山上樣式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建造。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且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隨銅人指引﹐來欣賞這座新聖殿。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88004"/>
            <a:ext cx="3635896" cy="42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282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188640"/>
            <a:ext cx="4067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未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入殿前﹐得先知道結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40-48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章﹐尤其是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章的經文﹐有些地方受損情形頗嚴重﹐有時要借助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LXX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等譯文的佐助﹐期以更多明白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MT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經文意思。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02" y="-1"/>
            <a:ext cx="51648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5314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殿牆聖俗之分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(40.5a)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殿牆厚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高一竿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六肘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肘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七掌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20.5”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52cm 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半公尺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殿牆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厚高皆為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三公尺﹗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右圖是正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視內院牆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20236"/>
            <a:ext cx="6720478" cy="43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5659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聖俗之分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義罪之辨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神的形像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有份於知識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公義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犯罪時都失去了﹐尤其是聖潔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神的屬性最重要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最具特徵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最使神之所以為神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﹐是神的聖潔。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「那獨一不死﹐住在人不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能靠近的光裏﹐是人未曾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看見﹑也不能看見的」﹐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是神最好的定義。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祂是聖潔的神﹗</a:t>
            </a:r>
          </a:p>
        </p:txBody>
      </p:sp>
      <p:pic>
        <p:nvPicPr>
          <p:cNvPr id="7171" name="Picture 3" descr="G:\圖片\ST\God\The Ancient of Days setting a Compass to the Earth, frontispiece to copy K of Europe a Prophecy by William Blake 17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2487"/>
            <a:ext cx="3059832" cy="414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4183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聖俗之分是以西結聖殿的著眼點。步入外院﹑步入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院﹑步入聖殿﹐都有階梯。圍牆都很厚重。要經過洞門衛房﹐嚴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守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神的聖潔。庶民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君王只能在安息日進出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院﹐在內院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東門口敬拜神﹐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內院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只有利未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人可以進入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57380"/>
            <a:ext cx="5436095" cy="42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915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未信主受洗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﹐可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服事呢﹖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要問得更仔細一點才好。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可以參加詩班嗎﹖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當然不宜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畢竟有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___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俗之分。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十誡最長的兩條是第四誡和第二誡﹐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因為易犯﹕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不守主日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用世俗的﹑非啟示的方式敬拜神。</a:t>
            </a:r>
          </a:p>
        </p:txBody>
      </p:sp>
    </p:spTree>
    <p:extLst>
      <p:ext uri="{BB962C8B-B14F-4D97-AF65-F5344CB8AC3E}">
        <p14:creationId xmlns:p14="http://schemas.microsoft.com/office/powerpoint/2010/main" val="4182314544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外內院共六門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(40.6-27, 28-37)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進入外院有七層臺階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上行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節長篇細量外東門﹑北門及南門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各門尺碼樣式一樣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左右共有六個門洞衛房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把關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67046"/>
            <a:ext cx="5786112" cy="30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256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進入內院的三門﹐各有八層臺階。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各門的設計和樣式﹐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與外院門一樣。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百姓不可入內院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的﹔先知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以西結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可以進入﹐因他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本身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是祭司。</a:t>
            </a:r>
          </a:p>
        </p:txBody>
      </p:sp>
      <p:pic>
        <p:nvPicPr>
          <p:cNvPr id="8194" name="Picture 2" descr="G:\圖片\Ezekiel\Ezekiel the Prophet by Michelangelo Buonarroti 1475-1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44" y="1628800"/>
            <a:ext cx="512585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6212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新聖殿對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門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這麼講究呢﹖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或許原因在第八章。先知曾被神的靈帶到聖殿看觸怒神的事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人聚集在門口拜偶像﹕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--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內院北門口有偶像的坐位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--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門牆內室畫有「各樣爬物和可憎的獸」﹐七十位長老在那裏拜偶像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--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外院北門口「有婦女坐著為搭模斯哭泣」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--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內院「廊子和祭壇中間﹐有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個人背向耶和華的殿﹐向東方拜日頭。」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--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東門口也有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個人在「圖謀罪孽」</a:t>
            </a:r>
          </a:p>
        </p:txBody>
      </p:sp>
    </p:spTree>
    <p:extLst>
      <p:ext uri="{BB962C8B-B14F-4D97-AF65-F5344CB8AC3E}">
        <p14:creationId xmlns:p14="http://schemas.microsoft.com/office/powerpoint/2010/main" val="42403215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神也渴慕有家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(40.1-4)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你還會記得你第一次為自己的家買房子嗎﹖房子不是家﹐但房子象徵家﹐因為全家人住在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其中﹐其樂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也融融。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77" y="2924944"/>
            <a:ext cx="5931824" cy="39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466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第八章所記述的可憎之事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解釋了耶和華的榮耀﹑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之所以離開以色列的最後原因。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46" y="2492896"/>
            <a:ext cx="6645254" cy="43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76891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祭司獻祭看守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(40.38-47)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40.38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起﹐銅人在介紹祭司服事的設備或房屋。這些設備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是為平日用的﹐真的到了節日﹐肯定不敷使用的。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關於獻祭有專門介紹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(43.13-27)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注意﹕祭壇是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500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肘平方聖殿幾何中心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祭牲之所以能夠為百姓們贖罪﹐是因為牠在祭壇上流血犧牲了。</a:t>
            </a:r>
          </a:p>
        </p:txBody>
      </p:sp>
    </p:spTree>
    <p:extLst>
      <p:ext uri="{BB962C8B-B14F-4D97-AF65-F5344CB8AC3E}">
        <p14:creationId xmlns:p14="http://schemas.microsoft.com/office/powerpoint/2010/main" val="28386388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274"/>
            <a:ext cx="5976664" cy="68737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12160" y="3429000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祭壇是聖殿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幾何中心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6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我們既因耶穌的血得以坦然進入至聖所﹐是藉著祂給我們開了一條又新又活的路﹐從幔子經過－這幔子就是祂的身體－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並我們心中天良的虧欠已經灑去﹐身體用清水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洗淨了﹔就當存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著誠心和充足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的信心來到神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面前。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(來10.19-22)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28" y="2582081"/>
            <a:ext cx="5267672" cy="427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46074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引出第一亮點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(40.45-46)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祭司的工作﹕獻祭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看守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he-IL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שָׁמַר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和伊甸園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很像﹕耕種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修理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he-IL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עָבַד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看守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he-IL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שָׁמַר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銅人在整個導引過程﹐特別叮嚀了四句話﹐都是亮點。第一句就是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40.45-46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﹐用「他對我說」引出。在此銅人特別關照聖殿裏看守工作之重要﹐這是祭司工作的重中之重。我們不僅要稱頌祂的榮耀﹐我們更要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維護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祂的聖潔。</a:t>
            </a:r>
          </a:p>
        </p:txBody>
      </p:sp>
    </p:spTree>
    <p:extLst>
      <p:ext uri="{BB962C8B-B14F-4D97-AF65-F5344CB8AC3E}">
        <p14:creationId xmlns:p14="http://schemas.microsoft.com/office/powerpoint/2010/main" val="3714988351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13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2462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Garden of Earthly Delights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by Hieronymus Bosch c. 1480~1505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93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在亞他利雅篡位的年間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11.7)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烏西雅王燒香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代下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26.16-20)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瑪拿西王無法無天﹐在聖殿內築壇拜星象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代下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33.5)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sym typeface="Wingdings" panose="05000000000000000000" pitchFamily="2" charset="2"/>
              </a:rPr>
              <a:t>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sym typeface="Wingdings" panose="05000000000000000000" pitchFamily="2" charset="2"/>
              </a:rPr>
              <a:t>維護神的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sym typeface="Wingdings" panose="05000000000000000000" pitchFamily="2" charset="2"/>
              </a:rPr>
              <a:t>聖潔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sym typeface="Wingdings" panose="05000000000000000000" pitchFamily="2" charset="2"/>
              </a:rPr>
              <a:t>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sym typeface="Wingdings" panose="05000000000000000000" pitchFamily="2" charset="2"/>
              </a:rPr>
              <a:t>何等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sym typeface="Wingdings" panose="05000000000000000000" pitchFamily="2" charset="2"/>
              </a:rPr>
              <a:t>重要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sym typeface="Wingdings" panose="05000000000000000000" pitchFamily="2" charset="2"/>
              </a:rPr>
              <a:t>﹗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9218" name="Picture 2" descr="G:\圖片\Genesis-Fall\Expulsion from Eden\Expulsion of Adam and Eve from Paradise by Benjamin West 1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02" y="2708921"/>
            <a:ext cx="6210898" cy="41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330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登高進入聖殿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(40.48-41.26)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先知再爬十級臺階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(40.49 LXX)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從外面進來﹐一共爬了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階。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走完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肘長廊﹐只能留在外殿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口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惟有銅人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可以進去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(41.3)…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63682"/>
            <a:ext cx="6228184" cy="36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47700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引出第二亮點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(41.4b)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關於內殿﹐只有兩節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(41.3-4)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聖靈的興趣不在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內殿嗎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43.1-5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又高潮迭起﹐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因為耶和華又回到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了祂的聖殿。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怎可說﹐聖殿不重要呢﹖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歸回百姓奮起建殿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因為哈該勉勵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G:\圖片\Minor Prophets\Hagg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60" y="2420888"/>
            <a:ext cx="3407167" cy="44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64638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2.4c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這地的百姓﹐你們都當剛強做工﹐因為我與你們同在。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 </a:t>
            </a:r>
            <a:r>
              <a:rPr kumimoji="1" lang="en-US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2.7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我必震動萬國﹔萬國所羨慕的必來到﹐我就使這殿滿了榮耀。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 </a:t>
            </a:r>
            <a:r>
              <a:rPr kumimoji="1" lang="en-US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2.9a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這殿後來的榮耀必大過先前的榮耀。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哈該書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2.4, 7, 9)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哈該的預言與以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西結是一致的。</a:t>
            </a:r>
          </a:p>
        </p:txBody>
      </p:sp>
      <p:pic>
        <p:nvPicPr>
          <p:cNvPr id="11266" name="Picture 2" descr="G:\圖片\Ezekiel\Ezekiel 43.2 Glory comes from the E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82" y="2803029"/>
            <a:ext cx="5406628" cy="40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7761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42798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神造天地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與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具有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其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形像的人﹐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目的是什麼﹖祂要與他們同住。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可惜亞當與夏娃犯罪了﹐被神驅逐出伊甸園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可是神要恢復祂的家園的夢想﹐從未放棄過。</a:t>
            </a:r>
          </a:p>
        </p:txBody>
      </p:sp>
      <p:pic>
        <p:nvPicPr>
          <p:cNvPr id="1026" name="Picture 2" descr="G:\圖片\Genesis-Fall\Expulsion from Eden\Expulsión de Adán y Eva del Paraíso by Aureliano Milani 1700~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0510" cy="68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新耶路撒冷城驚人敘述﹕「我未見城內有殿﹐因主神全能者和羔羊為城的殿。」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21.22)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「神是靈﹐所以拜祂的必須以心靈﹑按真理拜祂。」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4.24)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當末世榮光滲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入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以西結的異象時﹐因著神是靈﹐聖殿的物質部份就跟著淡化了﹐這是可理解的。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07529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介紹至聖所短固然是短﹐可是銅人說出了第二句亮點﹐也是由「他對我說」引出﹕「這是至聖所。」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(41.4b)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5" y="2132856"/>
            <a:ext cx="6308311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59088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聖殿藏著豐富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(41.5-15)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這一小段最難翻最讀懂。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旁屋設計與列王記上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6.5-8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者相似。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這些旁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屋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所為何來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可能是為了儲存聖殿所收取的資源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大衛編組利未人﹐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80%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是「管理耶和華殿的事」﹐有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24,000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人之多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管理府庫的聖物﹑戰利品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代下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﹐瑪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﹐尼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10.32-39, 12.44)…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14338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" y="-4261"/>
            <a:ext cx="5937498" cy="68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3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引出第三亮點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(41.16-26)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銅人現在來到了內殿﹐大致地描述附屬建築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院廊﹑門檻﹑窗櫺﹑樓廊﹑牆壁﹑門柱﹑門扇等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。如果你真的可以走入內殿﹐你看到最吸引你的是什麼呢﹖應是「牆上雕刻基路伯和棕樹」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(20)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。銅人沒報導內殿的金燈台﹑金香壇﹑約櫃﹐只提及陳設餅的桌子。</a:t>
            </a:r>
          </a:p>
        </p:txBody>
      </p:sp>
    </p:spTree>
    <p:extLst>
      <p:ext uri="{BB962C8B-B14F-4D97-AF65-F5344CB8AC3E}">
        <p14:creationId xmlns:p14="http://schemas.microsoft.com/office/powerpoint/2010/main" val="1167704137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銅人說出了第三句亮點﹕「這是耶和華面前的桌子。」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(41.22b)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歌羅西書2.9-10a做了最佳的詮釋﹕「神本性一切的豐盛都有形有體地居住在基督裡面﹐你們在祂裡面也得了豐盛。」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基督就是那個桌子上的陳設餅所象徵的﹕「所積蓄的一切智慧知識﹐都在祂[基督]裡面藏著。」(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2.3) 「</a:t>
            </a:r>
            <a:r>
              <a:rPr kumimoji="1" lang="zh-TW" altLang="zh-TW" sz="4000" b="0" i="0" u="dotted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父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喜歡叫一切的豐盛在祂[基督]裡面居住。」(西1.19) </a:t>
            </a:r>
          </a:p>
        </p:txBody>
      </p:sp>
    </p:spTree>
    <p:extLst>
      <p:ext uri="{BB962C8B-B14F-4D97-AF65-F5344CB8AC3E}">
        <p14:creationId xmlns:p14="http://schemas.microsoft.com/office/powerpoint/2010/main" val="3819306605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那麼教會的定位是什麼呢﹖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「教會是祂[基督]的身體﹐是那在萬有中充滿萬有者所充滿的。」(弗1.23) 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或許旁屋豐富的收藏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象徵著教會「在祂裡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面也得了豐盛」。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43906"/>
            <a:ext cx="4211960" cy="484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43931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親近更加親近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(42.1-14)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聖屋的經文十分不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易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讀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祭司的服事﹕夜間在殿內讚美神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晝間在祭壇的事奉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在內院看守聖殿﹐維護聖潔。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這段經文則說到祭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司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的飲食享受。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享受什麼呢﹖祭肉。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利未祭祀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3478828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引出第四亮點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(42.13-14)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第四句亮點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祭司在此「親近耶和華」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贖罪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及贖愆祭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真不容易吃。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在聖處穿聖衣吃祭物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代表基督在天上的救贖。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保羅說﹐「有誰軟弱﹐我不軟弱呢﹖有誰跌倒﹐我不焦急呢﹖」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11.29) 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當他在吃這些祭物時﹐他知道他必須切切為神的兒女禱告。</a:t>
            </a:r>
          </a:p>
        </p:txBody>
      </p:sp>
    </p:spTree>
    <p:extLst>
      <p:ext uri="{BB962C8B-B14F-4D97-AF65-F5344CB8AC3E}">
        <p14:creationId xmlns:p14="http://schemas.microsoft.com/office/powerpoint/2010/main" val="751259318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「你們若靠主站立得穩﹐我們就活了」的滋味嗎﹖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3.8)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「你們要記念被捆綁的人﹐好像與他們同受捆綁﹔也要記念遭苦害的人﹐想到自己也在肉身之內。」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13.3)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「因我們的大祭司並非不能體恤我們的軟弱。祂也曾凡事受過試探﹐與我們一樣﹐只是祂沒有犯罪。」(來4.15) 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耶穌的人性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5.21,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7.26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﹐路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1.35﹐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8.3)…</a:t>
            </a:r>
            <a:endParaRPr kumimoji="1" lang="zh-TW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教會中那些軟弱的﹑不體面的﹑不俊美的﹐我們都要格外的擔待﹐盡可能地將同情﹑好處﹑鼓勵﹑醫治﹑代禱﹐加給他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12.22-27)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﹐這是教會身體的生活。</a:t>
            </a:r>
          </a:p>
        </p:txBody>
      </p:sp>
    </p:spTree>
    <p:extLst>
      <p:ext uri="{BB962C8B-B14F-4D97-AF65-F5344CB8AC3E}">
        <p14:creationId xmlns:p14="http://schemas.microsoft.com/office/powerpoint/2010/main" val="308570037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以色列人出埃及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來到西乃山下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19.4b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我如鷹將你們背在翅膀上﹐帶來歸我。</a:t>
            </a: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19.5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如今你們若實在聽從我的話﹐遵守我的約﹐就要在萬民中作屬我的子民﹐因為全地都是我的。</a:t>
            </a:r>
            <a:r>
              <a:rPr kumimoji="1" lang="zh-TW" altLang="zh-TW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19.6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你們要歸我作祭司的國度﹐為聖潔的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國民。(出19.4b-6)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緊接著神與他們立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圖片\Exodus\On Eagle's 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2461"/>
            <a:ext cx="4554518" cy="34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42868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養過蠶﹖從卵孵起。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當小蠶破卵而出時﹐牠多小﹖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你能用手指去動牠嗎﹖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怎麼辦﹖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服事的心態﹕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要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柔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感同身受。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﹕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婚外情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37" y="3068960"/>
            <a:ext cx="5609464" cy="37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85891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「若有人偶然被過犯所勝﹐你們屬靈的人就當用溫柔的心﹐把他挽回過來﹔又當自己小心﹐恐怕也被引誘。」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你們中間若有失迷真道的﹐有人使他回轉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叫罪人從迷路上轉回﹐便是救靈魂不死﹐並且遮蓋許多的罪。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5.19-20)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祭肉象徵耶穌勝過罪的人性﹐藉著吃祭肉﹐就是有份於祂的得勝生命﹐用不止息的禱告與愛心﹐幫助軟弱者至終得勝。</a:t>
            </a:r>
          </a:p>
        </p:txBody>
      </p:sp>
    </p:spTree>
    <p:extLst>
      <p:ext uri="{BB962C8B-B14F-4D97-AF65-F5344CB8AC3E}">
        <p14:creationId xmlns:p14="http://schemas.microsoft.com/office/powerpoint/2010/main" val="2957839434"/>
      </p:ext>
    </p:extLst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主的闊長高深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(42.15-20)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整個殿區是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500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肘見方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代表完美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聖殿是神所居住的家﹐就是教會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弗2.19-22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林前3.16-17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來3.6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提前3.15b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彼前2.4-5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16.18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58034"/>
      </p:ext>
    </p:extLst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神挑戰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。我們是聖殿﹐但要日日更新﹐得以建造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靈宮。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鑰字是「量」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he-IL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מָדַד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x37/51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﹐在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40-42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次。為什麼一直要量呢﹖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「起來﹐將神的殿和祭壇﹐並在殿中禮拜的人都量一量。」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11.1)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量殿就是量教會中敬拜的人了﹗</a:t>
            </a:r>
          </a:p>
        </p:txBody>
      </p:sp>
    </p:spTree>
    <p:extLst>
      <p:ext uri="{BB962C8B-B14F-4D97-AF65-F5344CB8AC3E}">
        <p14:creationId xmlns:p14="http://schemas.microsoft.com/office/powerpoint/2010/main" val="3350067634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注意四個亮點﹕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看守聖殿的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聖潔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以心靈﹑按真理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敬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拜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豐盛活出來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親近神﹐穿聖衣在聖處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吃贖罪祭和贖愆祭的肉」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主愛闊長高深就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因此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流露到世人中間。</a:t>
            </a:r>
          </a:p>
        </p:txBody>
      </p:sp>
    </p:spTree>
    <p:extLst>
      <p:ext uri="{BB962C8B-B14F-4D97-AF65-F5344CB8AC3E}">
        <p14:creationId xmlns:p14="http://schemas.microsoft.com/office/powerpoint/2010/main" val="742141409"/>
      </p:ext>
    </p:extLst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-8756" y="177281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</a:rPr>
              <a:t>總結﹕</a:t>
            </a:r>
            <a:endParaRPr kumimoji="1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LiShuW5-B5" panose="03000509000000000000" pitchFamily="65" charset="-120"/>
              <a:ea typeface="DFLiShuW5-B5" panose="03000509000000000000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</a:rPr>
              <a:t>進入幔內﹑出到營外</a:t>
            </a: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0040912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神就呼召以色列人﹐「當為我造聖所﹐使我可以住在他們中間。」這是神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首次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為自己建造一個家﹐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祂可以和百姓同住。這理想初步實現了﹕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40.34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當時﹐雲彩遮蓋會幕﹐耶和華的榮光就充滿了帳幕。</a:t>
            </a:r>
            <a:r>
              <a:rPr kumimoji="1" lang="zh-TW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40.35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摩西不能進會幕﹔因為雲彩停在其上﹐並且耶和華的榮光充滿了帳幕。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這是活動聖殿﹐白日雲柱﹑夜間火柱﹐神與祂的百姓同住同行。</a:t>
            </a:r>
          </a:p>
        </p:txBody>
      </p:sp>
    </p:spTree>
    <p:extLst>
      <p:ext uri="{BB962C8B-B14F-4D97-AF65-F5344CB8AC3E}">
        <p14:creationId xmlns:p14="http://schemas.microsoft.com/office/powerpoint/2010/main" val="274443003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-1" y="0"/>
            <a:ext cx="442798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聖殿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神還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未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說﹐大衛主動提出。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可是神不讓他建造﹐因為他流人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血太多﹐不宜。</a:t>
            </a:r>
          </a:p>
        </p:txBody>
      </p:sp>
      <p:pic>
        <p:nvPicPr>
          <p:cNvPr id="3074" name="Picture 2" descr="G:\圖片\Samuels\David\David Tells Nathan of His Desire to Build God a House. - 2nd Samuel 7 by David Man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85" y="1"/>
            <a:ext cx="4857215" cy="338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02876" y="4005064"/>
            <a:ext cx="47860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這特權賜給所羅門。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這聖殿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586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年被毀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33.21)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075" name="Picture 3" descr="G:\圖片\Kings\Fall of Jerusalem in 586 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3429000"/>
            <a:ext cx="42862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9303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558011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聖殿被毀的這一日起﹐以西結反而大破大立﹐開始從神那裏傳講復興的信息﹐這是我們從以西結書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34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章起看到一系列的信息﹕好牧人﹑新產業﹑新生命﹑大復興﹑立新約﹑新聖戰﹐太精彩了﹐神家的好消息破表﹗</a:t>
            </a:r>
          </a:p>
        </p:txBody>
      </p:sp>
      <p:pic>
        <p:nvPicPr>
          <p:cNvPr id="4098" name="Picture 2" descr="G:\圖片\Ezekiel\Ezekiel 37.10 Ar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46" y="4659414"/>
            <a:ext cx="3264054" cy="21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46" y="0"/>
            <a:ext cx="326405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5512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3832023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40.1-4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是十三年後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(573/4/28)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的事﹐主的手將先知提到以色列﹐叫他看見「神的異象」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(40-48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﹐其壯闊宏偉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過於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摩西當年在西乃山上﹐四十晝夜所見者。</a:t>
            </a:r>
          </a:p>
        </p:txBody>
      </p:sp>
      <p:pic>
        <p:nvPicPr>
          <p:cNvPr id="5122" name="Picture 2" descr="G:\圖片\Ezekiel\Spiritual Ecstasy S.-Caterina-Cavall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23" y="0"/>
            <a:ext cx="5311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0911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耶和華的靈第八次降在先知身上﹐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他到「至高的山上」﹐讓他看到「耶和華所在」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(48.35)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﹐啟示錄的新耶路撒冷之原型。</a:t>
            </a:r>
          </a:p>
        </p:txBody>
      </p:sp>
      <p:pic>
        <p:nvPicPr>
          <p:cNvPr id="6147" name="Picture 3" descr="G:\圖片\Ezekiel\heavenly-new-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3921"/>
            <a:ext cx="9144000" cy="40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8805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476376</TotalTime>
  <Words>2794</Words>
  <Application>Microsoft Macintosh PowerPoint</Application>
  <PresentationFormat>On-screen Show (4:3)</PresentationFormat>
  <Paragraphs>219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標楷體</vt:lpstr>
      <vt:lpstr>標楷體</vt:lpstr>
      <vt:lpstr>DFLiShuW5-B5</vt:lpstr>
      <vt:lpstr>新細明體</vt:lpstr>
      <vt:lpstr>TSC UKai M TT</vt:lpstr>
      <vt:lpstr>華康正顏楷體W5</vt:lpstr>
      <vt:lpstr>Arial</vt:lpstr>
      <vt:lpstr>Arial Black</vt:lpstr>
      <vt:lpstr>Tahoma</vt:lpstr>
      <vt:lpstr>Times New Roman</vt:lpstr>
      <vt:lpstr>Wingdings</vt:lpstr>
      <vt:lpstr>7_Shimmer</vt:lpstr>
      <vt:lpstr>9_Shimmer</vt:lpstr>
      <vt:lpstr>13_Shimmer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9753</cp:revision>
  <dcterms:created xsi:type="dcterms:W3CDTF">2008-05-30T20:07:37Z</dcterms:created>
  <dcterms:modified xsi:type="dcterms:W3CDTF">2019-12-18T03:29:05Z</dcterms:modified>
</cp:coreProperties>
</file>