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635" r:id="rId4"/>
  </p:sldMasterIdLst>
  <p:notesMasterIdLst>
    <p:notesMasterId r:id="rId46"/>
  </p:notesMasterIdLst>
  <p:sldIdLst>
    <p:sldId id="257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257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FF00"/>
    <a:srgbClr val="BF1301"/>
    <a:srgbClr val="DAD4D7"/>
    <a:srgbClr val="DAC2EC"/>
    <a:srgbClr val="6A310A"/>
    <a:srgbClr val="220272"/>
    <a:srgbClr val="C198E0"/>
    <a:srgbClr val="64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-26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9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E6AE-48FA-A53B-0B65896558AA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847B-2FD8-4783-A142-A23455DF84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296917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D323-5AF3-44BC-A7CE-6930FAE575CE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60CC-13DB-43AE-87E1-0F113FC493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3466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43D2-3BE4-4651-8697-4D4FAF3C90A6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4942-748F-490D-9A5F-C35735E457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5055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9814-686B-4B9E-8486-4C85BB3DEBAC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DC58-4595-49ED-B50E-C5D69AC3A4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1586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C0A0-3044-4801-8878-FB7E89628244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9DB7-EF84-424C-9929-E4DD8A7F29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5787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D1DF-4C0E-435B-8536-8D2FBD47FF5C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FAB8-0894-47B9-ACC3-054FAEAEB2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8418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3A26-FC42-4FF7-AC35-9E5A524E9529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A9B-BD0F-41DE-8095-320C66F63C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4878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CBB6-E83A-4B71-8505-658F2915B10A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C145-D8DC-4332-969F-C29D7FC43B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2675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44BE-5ED4-4562-B005-78082007DAF2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756B-46EA-46EE-AAAE-1107650B5F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036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6723-F32F-45EE-A83E-2EBCE8014576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39BB-3F64-4C8C-931C-85CA167937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973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C07-1EFA-4301-A1B8-535D006202B9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966-A5FE-4251-9485-0BF04026B5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646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2E77-A89F-4CAB-A0B5-EAA26E8DD8C4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E0B5-1138-465B-ABCA-EA1E4A7C9B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4751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3871-9A38-4862-8636-EF91962F2BC3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5006-533F-4825-A852-72FC0A3A41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55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6352878-830A-4554-9F93-32912CBC7897}" type="datetimeFigureOut">
              <a:rPr lang="en-US" altLang="zh-TW"/>
              <a:pPr>
                <a:defRPr/>
              </a:pPr>
              <a:t>11/17/19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65C88DE-00D5-4EB0-8FD7-20D94E5952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3487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636" r:id="rId1"/>
    <p:sldLayoutId id="2147500637" r:id="rId2"/>
    <p:sldLayoutId id="2147500638" r:id="rId3"/>
    <p:sldLayoutId id="2147500639" r:id="rId4"/>
    <p:sldLayoutId id="2147500640" r:id="rId5"/>
    <p:sldLayoutId id="2147500641" r:id="rId6"/>
    <p:sldLayoutId id="2147500642" r:id="rId7"/>
    <p:sldLayoutId id="2147500643" r:id="rId8"/>
    <p:sldLayoutId id="2147500644" r:id="rId9"/>
    <p:sldLayoutId id="2147500645" r:id="rId10"/>
    <p:sldLayoutId id="2147500646" r:id="rId11"/>
    <p:sldLayoutId id="2147500647" r:id="rId12"/>
    <p:sldLayoutId id="2147500648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388" y="333375"/>
            <a:ext cx="87852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華康正顏楷體W5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PYanKaiW5-B5" panose="03000500000000000000" pitchFamily="66" charset="-120"/>
                <a:ea typeface="DFPYanKaiW5-B5" panose="03000500000000000000" pitchFamily="66" charset="-120"/>
              </a:rPr>
              <a:t>你使我站在寬闊之處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詩篇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31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篇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2019/11/17. ACCCN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0"/>
            <a:ext cx="48600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你會覺得奇怪嗎﹖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哀歌怎麼會變為感謝與讚美呢﹖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420"/>
            <a:ext cx="3635895" cy="497426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" y="2277226"/>
            <a:ext cx="3053766" cy="458899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52029" y="4991930"/>
            <a:ext cx="6088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Sigmund </a:t>
            </a:r>
            <a:r>
              <a:rPr kumimoji="1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Mowinckel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(1884~1965)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﹐在此有十分精采的洞見﹕</a:t>
            </a:r>
          </a:p>
        </p:txBody>
      </p:sp>
      <p:sp>
        <p:nvSpPr>
          <p:cNvPr id="5" name="矩形 4"/>
          <p:cNvSpPr/>
          <p:nvPr/>
        </p:nvSpPr>
        <p:spPr>
          <a:xfrm>
            <a:off x="3081126" y="1818581"/>
            <a:ext cx="24521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二十世紀最著名的詩篇學者之一的挪威人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假如一首哀歌詩篇具有涇渭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分明的兩個部份﹐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先有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哀歌及禱告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再多少有幾分的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感謝</a:t>
            </a:r>
            <a:r>
              <a:rPr kumimoji="1" lang="en-US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那麼其解釋是這樣的﹕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在兩個部份之間﹐有些事情發生了﹐正是確據有所本的客觀依據﹐亦即由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祭司或聖殿裏的先知說出來救恩的應許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－神的應許﹑祂的話語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(12.6, 56.10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﹐參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68.11, 107.20)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乃是把握的客觀基礎。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Mowinckel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更精采地指出﹐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這種的感謝乃是「期盼性的」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(anticipatory)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「好像已經獲得了神的幫助一樣」﹗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危機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一旦有神的話語之介入﹐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它就有了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並變為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生機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人生的下半場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詩人就是大衛王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本詩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篇詩並列﹐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是詩篇裏最能摸擬彌賽亞在十字架上之痛苦的經歷。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十架七言最後一言﹐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出於詩篇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31.5a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23.46)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68" y="3212976"/>
            <a:ext cx="4420115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5876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大衛何時寫下這詩篇的呢﹖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應當是在他作王後期﹐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31.10c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提及「罪孽衰敗」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他仍落在神管教的手下﹗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神赦免他了﹐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但仍在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管教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與我們是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「一樣性情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的人」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詩篇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篇的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見證尤激勵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44" y="3573016"/>
            <a:ext cx="583232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0193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62281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七篇懺悔詩﹕第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6, 32, 38, 51, 102, 130, 143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篇。第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篇之外都是大衛的詩篇。憂傷痛悔的心﹐神真的沒有輕看。認罪之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後的復健之路﹐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就是成聖之路﹐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這是本篇所描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述的經歷。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29" y="2636912"/>
            <a:ext cx="49797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7315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大衛要如何敗部復活呢﹖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早年經歷實在美麗﹐愛神﹑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親近神﹐一心致力於神國的建造﹐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連命都拼上去了。掃羅追殺﹐聖膏油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抹頭反而帶來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銘心刻骨的歷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練。不少優美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的詩篇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(19, 23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等篇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反映了一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顆美麗的靈魂。</a:t>
            </a:r>
          </a:p>
        </p:txBody>
      </p:sp>
      <p:pic>
        <p:nvPicPr>
          <p:cNvPr id="3074" name="Picture 2" descr="G:\圖片\Samuels\David\David Anoited\Annointing of David by Samuel by Felix-Joseph Barrias 1842 at Musée du Petit Palais, Paris, F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93" y="2708920"/>
            <a:ext cx="5341311" cy="412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6989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權力使人敗壞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不要怪罪權力﹐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應怪罪他裏面的敗壞。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神容許致命的危機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押撒龍的叛變。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叛變敉平了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其後就康莊大道呢﹖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詩篇是他的下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半生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管教之寫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照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人生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下半場充滿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了上半場沒有的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挑戰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51349"/>
            <a:ext cx="4716016" cy="42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416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篇前半部有三個關鍵詞﹕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哀歌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(9-13)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(6-8, 14)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禱告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(1-5, 15-18)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哀歌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只有一個祈求﹐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在人生拳擊台上﹐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他已倒下去了﹐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裁判數到第九下﹐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再爬不起來﹐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他就掛掉了。</a:t>
            </a:r>
          </a:p>
        </p:txBody>
      </p:sp>
      <p:pic>
        <p:nvPicPr>
          <p:cNvPr id="4098" name="Picture 2" descr="G:\圖片\Misc\潘啟情Raymond 形勢輸點數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08" y="3346581"/>
            <a:ext cx="5241492" cy="349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0141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有說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詩是耶利米寫的﹐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該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書多處引用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本詩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「四圍都是驚嚇」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(13b)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更被引用五次。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你有過這樣的人生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經歷嗎﹖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在婚姻﹑家庭﹑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親子﹑職場﹑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人際生活中﹐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都可能出現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這樣的壓力。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70248"/>
            <a:ext cx="3995936" cy="54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189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人生走到谷底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詩篇看到怎樣一個人呢﹖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病得快要死了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(9-10)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精神衰敗引發的疾病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憂愁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愁苦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千夫所指﹑無病而死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被整個社區人士所批判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他退避三舍﹐成了羞辱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對敵善用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文宣﹐讒謗他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「四圍都是驚嚇」</a:t>
            </a:r>
          </a:p>
        </p:txBody>
      </p:sp>
      <p:pic>
        <p:nvPicPr>
          <p:cNvPr id="1026" name="Picture 2" descr="G:\圖片\CH-Reformation\Anfechtung -- Ocean Greyness by Jackson Pol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52" y="4319892"/>
            <a:ext cx="3955717" cy="25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大衛力不能勝時﹐他向神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發出求救信號﹕「耶和華啊﹐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求你憐恤我…。」(9a) 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從9b-14節﹐他提及了三個「因為」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－他唱哀歌原因﹐舖陳他為何亟需神的垂憐的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原因。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92" y="3284984"/>
            <a:ext cx="683830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60101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-1" y="0"/>
            <a:ext cx="3862249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向人求過憐憫嗎﹖向神求過嗎﹖這是心靈破碎時的呼求。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這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時﹐靈是憂傷痛悔的﹑柔軟的﹑謙卑的﹐也是認罪的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走到走頭無路的窘迫﹐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卻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不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會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怪對敵的陰謀與毀謗等﹐而反省自己在神面前理虧了﹐承認他的本相的敗壞。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49" y="0"/>
            <a:ext cx="526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5042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專心倚靠真神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(31.6-8, 14)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哀歌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信靠神(31.6-8, 14)﹕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31.6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我恨惡那信奉虛無</a:t>
            </a:r>
            <a:r>
              <a:rPr kumimoji="1" lang="zh-TW" altLang="zh-TW" sz="4000" b="0" i="0" u="dotted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之神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的人﹐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我卻倚靠耶和華。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31.14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耶和華啊﹐我仍舊倚靠你﹔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我說﹕「你是我的神。」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信仰告白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宣告(31.5a, 15a)﹕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31.5a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我將我的靈魂交在你手裏。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31.15a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我終身的事在你手中。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宣告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轉危為安的轉捩點﹗</a:t>
            </a:r>
          </a:p>
        </p:txBody>
      </p:sp>
    </p:spTree>
    <p:extLst>
      <p:ext uri="{BB962C8B-B14F-4D97-AF65-F5344CB8AC3E}">
        <p14:creationId xmlns:p14="http://schemas.microsoft.com/office/powerpoint/2010/main" val="201264805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靈魂交主手中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(31.5a)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耶穌引用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本句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﹐準備進入死亡。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動物相鬥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鬥輸的就趴著不動了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更奇怪的是﹐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勝利者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走開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了﹐不置敗方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於死地﹐放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方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一條生路。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55" y="2996952"/>
            <a:ext cx="5788745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75629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" y="602213"/>
            <a:ext cx="471601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大衛此時已趴在主前了﹐不再做沒有意義的掙扎了﹐對神說﹐「我全然輸了﹐任你處置﹐我都欣然接受。我信得過你﹐你會做比我更好的決定﹐因此我停下手來﹐任憑你的處置。」</a:t>
            </a:r>
          </a:p>
        </p:txBody>
      </p:sp>
      <p:pic>
        <p:nvPicPr>
          <p:cNvPr id="5122" name="Picture 2" descr="G:\圖片\Samuels\David\King David by  Marc Chagall 1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89" y="-24548"/>
            <a:ext cx="4644008" cy="62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95521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大衛一生最美一段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記在逃押變之事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15.24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撒督和抬神約櫃的利未人也一同來了﹐將神的約櫃放下。…</a:t>
            </a:r>
            <a:r>
              <a:rPr kumimoji="1" lang="zh-TW" altLang="zh-TW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15.25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王對撒督說﹕「你將神的約櫃抬回城去。我若在耶和華眼前蒙恩﹐祂必使我回來﹐再見約櫃和祂的居所。</a:t>
            </a:r>
            <a:r>
              <a:rPr kumimoji="1" lang="zh-TW" altLang="zh-TW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15.26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倘若祂說﹕『我不喜悅你』﹐看哪﹐我在這裡﹐願祂憑自己的意旨待我﹗」…</a:t>
            </a:r>
            <a:r>
              <a:rPr kumimoji="1" lang="zh-TW" altLang="zh-TW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15.29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於是撒督和亞比亞他將神的約櫃抬回耶路撒冷﹐他們就住在那裡。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576"/>
            <a:ext cx="4499992" cy="25284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10926"/>
            <a:ext cx="2267744" cy="31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71256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大衛知道他憑著自己﹐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人生已經跌停板了﹐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沒有戲唱了﹐可以下台了。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心有不甘嗎﹖當然﹐怎麼辦﹖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將自己全然信託在神手中。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神要我再起﹐我就靠主恩再起﹔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神要我下台﹐我就順服主下台。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你嚐過敗在主手裏的滋味沒有﹖</a:t>
            </a:r>
          </a:p>
        </p:txBody>
      </p:sp>
    </p:spTree>
    <p:extLst>
      <p:ext uri="{BB962C8B-B14F-4D97-AF65-F5344CB8AC3E}">
        <p14:creationId xmlns:p14="http://schemas.microsoft.com/office/powerpoint/2010/main" val="64046102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620688"/>
            <a:ext cx="44999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雅各是怎樣過毘奴伊勒的﹖天使來和他摔跤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不服輸。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天使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耶和華神在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大腿窩上輕輕觸碰了一下﹐他就瘸了﹐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他的屬靈的天也亮了。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42" y="6962"/>
            <a:ext cx="4567358" cy="68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1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188640"/>
            <a:ext cx="339305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如果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雅各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學會大衛早些順服的功課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的話﹐會瘸嗎﹖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天照亮。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順服神也於我們對本相最逼真的憑估。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57" y="5119"/>
            <a:ext cx="5750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37506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307360"/>
            <a:ext cx="46440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「父啊﹐我將我的靈魂交在你手裏」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主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向著父神何等信靠啊﹗祂從天而降﹐現在死了﹐復活回天家與否﹐在此一舉。諸位﹐你今生嚐過敗部復活滋味沒有﹖別再掙扎﹐信靠祂吧﹗</a:t>
            </a:r>
          </a:p>
        </p:txBody>
      </p:sp>
      <p:pic>
        <p:nvPicPr>
          <p:cNvPr id="6146" name="Picture 2" descr="G:\圖片\Christ-Passion\13 Crucifixion of Christ\Mother Mary &amp; St John by Michaelang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32" y="4584"/>
            <a:ext cx="4550668" cy="68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9354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-26455" y="0"/>
            <a:ext cx="311295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舊約社會患大痲瘋者﹐被整個社會所棄絕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13.45-46)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" y="3988017"/>
            <a:ext cx="4754893" cy="28529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55" y="0"/>
            <a:ext cx="6030084" cy="29969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8307" y="3783067"/>
            <a:ext cx="43647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辦活人喪禮﹐視同已死﹐然後驅到城外。這位主角似乎患了精神的大痲瘋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6455" y="3068960"/>
            <a:ext cx="9013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中古時代﹐人一旦得痲瘋﹐該鎮就為他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一生在主手中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(31.15a)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呼求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還有宣告﹕「我一生的事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he-IL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עִתֹּתָ֑י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在你手中。」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「時間」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he-IL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עֵת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字是指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未來的時機﹑命運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(HALOT 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大衛等於相信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人生還有下半場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56176"/>
            <a:ext cx="5004048" cy="32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4831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傳道書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9.11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可作詮釋﹕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我又轉念﹕見日光之下﹐快跑的未必能贏﹔力戰的未必得勝﹔智慧的未必得糧食﹔明哲的未必得資財﹔靈巧的未必得喜悅。所臨到眾人的是在乎當時的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時機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際遇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。詩人或許立志要做一個通達時務的人﹐抓住神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賜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的機會。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09938"/>
            <a:ext cx="3635896" cy="27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35222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當老鷹注視太陽時﹐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牠就展翅上騰﹐直飛穹蒼。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大衛的眼睛重新發出光芒。</a:t>
            </a:r>
          </a:p>
        </p:txBody>
      </p:sp>
      <p:pic>
        <p:nvPicPr>
          <p:cNvPr id="7170" name="Picture 2" descr="G:\圖片\Misc\Soaring Ea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198758"/>
            <a:ext cx="5847349" cy="46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26941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情詞迫切呼求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(31.1-5, 15-18)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詩人所用動詞﹕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前半部的禱告裏﹐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次的祈使句﹐一次的祈願句﹐共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生死交關之人強烈的情緒﹕情詞迫切直求。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後半部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的感謝及讚美裏﹐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沒有祈使句﹐只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有末了呼籲眾人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的祈願句。</a:t>
            </a:r>
          </a:p>
        </p:txBody>
      </p:sp>
      <p:pic>
        <p:nvPicPr>
          <p:cNvPr id="8194" name="Picture 2" descr="G:\圖片\Christ-Passion\4 Gethsemane\Jesus praying in the garden by Andrea Mantegna c. 1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9499"/>
            <a:ext cx="4860032" cy="378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65528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生死線上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求主垂聽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搭救﹐且是「快快的」。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求主用臉光照他。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求主引導﹑指點。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求主使他不至於羞愧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(1a, 17a)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咒詛性的禱告只扮演十分微弱的角色。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迫切禱告以後﹐最期望的是神的回應。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之間﹐文體突然改變了﹐從哀歌變為讚美﹐</a:t>
            </a:r>
            <a:r>
              <a:rPr kumimoji="1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Mowinckel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的解釋十分說服人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：神回應了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42852260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神出令就得勝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肯定有祭司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先知對詩人說﹐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「你的禱告﹐我都聽見了。」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詩篇中多有例證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參詩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130.7-8, 94.95.7c-11, 29.9c-11)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神一出令﹐百姓就得勝﹔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現在神的話語使沮喪的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大衛﹐再度振奮起來﹐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而且發出讚美與感謝。</a:t>
            </a:r>
          </a:p>
        </p:txBody>
      </p:sp>
      <p:pic>
        <p:nvPicPr>
          <p:cNvPr id="9218" name="Picture 2" descr="G:\圖片\Samuels\David\King David Playing the Harp by Gerard van Honthorst  1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87" y="2815082"/>
            <a:ext cx="3237113" cy="40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60498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全足全豐的神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讚美與感謝不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﹐雖常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聯。讚美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神的所是﹐而感謝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神的所作。讚美帶動感謝。詩人身陷在泥澇﹐但仍是認識神的人。他認識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神道德屬性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公義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慈愛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恩惠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信實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憐恤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神的實存屬性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無所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不能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無所不知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無所不在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因此他能在人生低谷仍然讚美。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當他引述那些神的屬性而禱告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時﹐其本身就是讚美﹐將神所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當得的榮耀歸給祂。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80" y="2492896"/>
            <a:ext cx="2315320" cy="434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80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716017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你必你必你必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感謝是實際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進深的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期盼性的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未來發生的﹐事情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尚未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成就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憑信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感謝。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唱完這詩篇後﹐危機仍在﹐對敵仍虎視耽耽﹐危險的劍仍懸頭頂上。由於聽到了從神來的聲音﹐信心油然而生﹐他數算神的恩惠說﹕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95" y="25753"/>
            <a:ext cx="3911704" cy="49874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27984" y="5229200"/>
            <a:ext cx="4701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你必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把我藏在隱密處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你必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暗暗保守我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你必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聽我的懇求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」。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62708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37079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哈拿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禱告求子的經歷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「面上不再帶愁容了」</a:t>
            </a:r>
          </a:p>
        </p:txBody>
      </p:sp>
      <p:pic>
        <p:nvPicPr>
          <p:cNvPr id="10242" name="Picture 2" descr="G:\圖片\Samuels\Hannah\Handmaidens of the Lord- Hann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78" y="0"/>
            <a:ext cx="4855230" cy="68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51773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聖民都要壯膽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(31.23-24)</a:t>
            </a:r>
            <a:endParaRPr kumimoji="1" lang="zh-TW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感恩節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五月花船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(1620)…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天路客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(pilgrims)…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位客旅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(56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位男士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1620/9/6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離開了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Plymouth…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11/9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看見陸地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11/11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登陸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Cape Cod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3443980"/>
            <a:ext cx="4634576" cy="34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733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社群中的「羞恥」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(11a)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會將人內在的神的形像給淘空了﹐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被否定了﹐人會失去他之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所以為人最基本的尊嚴﹐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使人的生存意志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都面臨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瓦解了﹗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41" y="3284984"/>
            <a:ext cx="6362559" cy="356303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1621/11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第四個禮拜四﹐天路客向神感恩﹐雖然嚴冬死去一半﹗他們細數神恩感謝神﹕收成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畝的玉米田﹑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畝的大麥與豌豆田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﹑居所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六棟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﹑教堂﹑生活適應﹑與印地安人良好的關係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第一次過感恩節時﹐印地安人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多人﹐而白人只有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多人﹗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。幾天﹖三天。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第一次感恩節需要多少的食物啊。幾個人烹飪食物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四位婦女和五位少女﹐而其三位少女的父母親都病故了﹐但她們仍舊感恩。</a:t>
            </a:r>
          </a:p>
        </p:txBody>
      </p:sp>
    </p:spTree>
    <p:extLst>
      <p:ext uri="{BB962C8B-B14F-4D97-AF65-F5344CB8AC3E}">
        <p14:creationId xmlns:p14="http://schemas.microsoft.com/office/powerpoint/2010/main" val="2498822915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1621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年的天路客過感恩節是作對了﹐叫整個歷史上的美國持續蒙福。讓我們回應詩人的呼籲﹐聖徒們都要堅心壯膽﹐起來敬拜讚美神﹑感謝神﹑敬愛神﹐叫神在這片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土地上得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榮耀。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63" y="2708921"/>
            <a:ext cx="6224271" cy="41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629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188640"/>
            <a:ext cx="53640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詩人吟出﹕「我被人忘記如同死人﹐無人記念﹔/ 我好像破碎的器皿。」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(12)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這種痛苦生不如死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大概只有約伯嚐過那種被人棄絕的滋味。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人生到此還有什麼意思活下去﹑還有勇氣熬下去呢﹖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0"/>
            <a:ext cx="368617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0" y="0"/>
            <a:ext cx="363589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還沒完﹗更痛苦的事還在隱藏面。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以上是他被社區定罪否定﹐那麼他如面對自己呢﹖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「我的力量因我的罪孽衰敗」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31.10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透露了玄機。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-1"/>
            <a:ext cx="5158251" cy="566362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0" y="0"/>
            <a:ext cx="478802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約伯受苦時﹐氣得不得了﹐要找神理論﹐我何錯之有﹐為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受大苦﹐被人冤枉﹖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但詩人受大苦時﹐有自知之明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這一切對敵的興風作浪﹑栽贓抹黑﹐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都與他的罪孽間接有關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﹐或許是神要叫他嚐嚐別人犯罪在他身上的滋味。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75" y="12148"/>
            <a:ext cx="4263053" cy="54330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0" y="0"/>
            <a:ext cx="4283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詩人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只有一途﹕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投靠神的公義(1c)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切求神的慈愛(7a, 16b, 21c)﹑恩惠(19c)﹑信實(5b)與憐恤(9a)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 descr="G:\圖片\ST\Ancient of Days by Wm B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4994239" cy="68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0" y="0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危機轉機生機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個人性哀歌﹐ 以感謝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讚美終結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(19-24)。本詩結構﹕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禱告(31.1-18)﹕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禱告(1-5)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信靠(6-8)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	哀歌(9-13)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信靠(14)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禱告(15-18)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感恩與讚美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(31.19-24)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473424</TotalTime>
  <Words>2451</Words>
  <Application>Microsoft Macintosh PowerPoint</Application>
  <PresentationFormat>On-screen Show (4:3)</PresentationFormat>
  <Paragraphs>241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標楷體</vt:lpstr>
      <vt:lpstr>標楷體</vt:lpstr>
      <vt:lpstr>DFLiShuW5-B5</vt:lpstr>
      <vt:lpstr>DFPYanKaiW5-B5</vt:lpstr>
      <vt:lpstr>新細明體</vt:lpstr>
      <vt:lpstr>TSC UKai M TT</vt:lpstr>
      <vt:lpstr>華康正顏楷體W5</vt:lpstr>
      <vt:lpstr>Arial</vt:lpstr>
      <vt:lpstr>Arial Black</vt:lpstr>
      <vt:lpstr>Tahoma</vt:lpstr>
      <vt:lpstr>Times New Roman</vt:lpstr>
      <vt:lpstr>Wingdings</vt:lpstr>
      <vt:lpstr>7_Shimmer</vt:lpstr>
      <vt:lpstr>9_Shimmer</vt:lpstr>
      <vt:lpstr>13_Shimmer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9749</cp:revision>
  <dcterms:created xsi:type="dcterms:W3CDTF">2008-05-30T20:07:37Z</dcterms:created>
  <dcterms:modified xsi:type="dcterms:W3CDTF">2019-11-18T03:03:44Z</dcterms:modified>
</cp:coreProperties>
</file>