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570" r:id="rId4"/>
  </p:sldMasterIdLst>
  <p:notesMasterIdLst>
    <p:notesMasterId r:id="rId28"/>
  </p:notesMasterIdLst>
  <p:sldIdLst>
    <p:sldId id="257" r:id="rId5"/>
    <p:sldId id="18735" r:id="rId6"/>
    <p:sldId id="18736" r:id="rId7"/>
    <p:sldId id="18737" r:id="rId8"/>
    <p:sldId id="18738" r:id="rId9"/>
    <p:sldId id="18739" r:id="rId10"/>
    <p:sldId id="304" r:id="rId11"/>
    <p:sldId id="305" r:id="rId12"/>
    <p:sldId id="291" r:id="rId13"/>
    <p:sldId id="307" r:id="rId14"/>
    <p:sldId id="306" r:id="rId15"/>
    <p:sldId id="292" r:id="rId16"/>
    <p:sldId id="308" r:id="rId17"/>
    <p:sldId id="309" r:id="rId18"/>
    <p:sldId id="310" r:id="rId19"/>
    <p:sldId id="311" r:id="rId20"/>
    <p:sldId id="312" r:id="rId21"/>
    <p:sldId id="314" r:id="rId22"/>
    <p:sldId id="313" r:id="rId23"/>
    <p:sldId id="315" r:id="rId24"/>
    <p:sldId id="293" r:id="rId25"/>
    <p:sldId id="316" r:id="rId26"/>
    <p:sldId id="317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257"/>
            <p14:sldId id="18735"/>
            <p14:sldId id="18736"/>
            <p14:sldId id="18737"/>
            <p14:sldId id="18738"/>
            <p14:sldId id="18739"/>
            <p14:sldId id="304"/>
            <p14:sldId id="305"/>
            <p14:sldId id="291"/>
            <p14:sldId id="307"/>
            <p14:sldId id="306"/>
            <p14:sldId id="292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293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>
      <p:ext uri="{19B8F6BF-5375-455C-9EA6-DF929625EA0E}">
        <p15:presenceInfo xmlns:p15="http://schemas.microsoft.com/office/powerpoint/2012/main" userId="da1d223d9eaba8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BF1301"/>
    <a:srgbClr val="DAD4D7"/>
    <a:srgbClr val="DAC2EC"/>
    <a:srgbClr val="6A310A"/>
    <a:srgbClr val="220272"/>
    <a:srgbClr val="C198E0"/>
    <a:srgbClr val="6484C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" d="1"/>
        <a:sy n="1" d="1"/>
      </p:scale>
      <p:origin x="0" y="-154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2"/>
                    <a:chOff x="2864" y="2018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8"/>
                    <a:chOff x="2958" y="1413"/>
                    <a:chExt cx="2341" cy="658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7"/>
                    <a:chOff x="23" y="1591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2"/>
                    <a:chOff x="911" y="589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2"/>
                    <a:ext cx="1693" cy="890"/>
                    <a:chOff x="1120" y="302"/>
                    <a:chExt cx="1693" cy="890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2"/>
                    <a:ext cx="779" cy="1517"/>
                    <a:chOff x="1633" y="100"/>
                    <a:chExt cx="779" cy="1517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5" cy="1534"/>
                    <a:chOff x="1935" y="32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7"/>
                    <a:chOff x="2802" y="43"/>
                    <a:chExt cx="636" cy="1517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3"/>
                    <a:chOff x="2937" y="161"/>
                    <a:chExt cx="1014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8"/>
                    <a:ext cx="460" cy="2331"/>
                    <a:chOff x="1950" y="1985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2" cy="2423"/>
                    <a:chOff x="3180" y="1867"/>
                    <a:chExt cx="882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6"/>
                    <a:ext cx="427" cy="2183"/>
                    <a:chOff x="2289" y="2134"/>
                    <a:chExt cx="427" cy="2183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9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A9AD-997D-4EBB-B97D-C47188CE5935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F3B0-5B62-4983-991D-40D38A6284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46717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5071-32DE-4806-96DA-E67843A0ABD4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D3ED1-D2CD-4AAA-9A78-FE3CD6F3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323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3DB90-311B-471D-B217-81059ACB453D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68AC-515E-48DF-8DC7-9E3B517B1C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6589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557D-2CA3-42A7-8ECA-02C74B7C7AE2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E44B-10B1-4A20-98FC-F1019AD26B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2055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3903E-C1FF-4D5D-837D-EC9866065F14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F4A4-2012-4126-834C-A45F3E9813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7644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C71B8-25A5-4672-882D-67E542F341CA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90772-F999-4443-961F-A6ABF3DA62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424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6D78B-5FE0-4CA8-B1BF-620E4FD88BAE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5C48-F525-4F4B-858B-AECEBDD7F8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9890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FC9A-0E65-46E1-A846-5741A858529A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9DB9-1896-47CC-A24C-2C92EC8E63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9140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A881F-3968-4D5F-AF70-E97869150DB6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A40C1-8257-4A6A-844A-117ACF4D16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5178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7B17-24FE-4CD8-9C60-1A8883620945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55587-6E7C-41DA-9910-CF3C219558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4114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9D397-D143-4441-B4E3-7BF646429A38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C1F4-C33C-4441-9FCB-5930221962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268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43C9-3DEC-49DB-BDF5-FBAA180B7A51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67AE1-7EC8-46A0-8DC5-AD97122AA1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6655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119F-3FE0-4CC4-BA9C-4D08DF5CDB77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2611-A0DC-4383-A001-6D68AC03B3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537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69034EA6-406D-4673-BDC8-20A079739B65}" type="datetimeFigureOut">
              <a:rPr lang="en-US" altLang="zh-TW"/>
              <a:pPr>
                <a:defRPr/>
              </a:pPr>
              <a:t>10/13/19</a:t>
            </a:fld>
            <a:endParaRPr lang="en-US" altLang="zh-TW"/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0D2D78E-E9ED-476B-8B28-4F007CE4EC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0354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571" r:id="rId1"/>
    <p:sldLayoutId id="2147500572" r:id="rId2"/>
    <p:sldLayoutId id="2147500573" r:id="rId3"/>
    <p:sldLayoutId id="2147500574" r:id="rId4"/>
    <p:sldLayoutId id="2147500575" r:id="rId5"/>
    <p:sldLayoutId id="2147500576" r:id="rId6"/>
    <p:sldLayoutId id="2147500577" r:id="rId7"/>
    <p:sldLayoutId id="2147500578" r:id="rId8"/>
    <p:sldLayoutId id="2147500579" r:id="rId9"/>
    <p:sldLayoutId id="2147500580" r:id="rId10"/>
    <p:sldLayoutId id="2147500581" r:id="rId11"/>
    <p:sldLayoutId id="2147500582" r:id="rId12"/>
    <p:sldLayoutId id="2147500583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388" y="333375"/>
            <a:ext cx="8785225" cy="5578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華康正顏楷體W5" pitchFamily="65" charset="-120"/>
              </a:rPr>
              <a:t>一個求復興的禱告</a:t>
            </a:r>
            <a:r>
              <a:rPr kumimoji="1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5" pitchFamily="65" charset="-120"/>
                <a:ea typeface="華康正顏楷體W5" pitchFamily="65" charset="-120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1" lang="zh-TW" altLang="zh-TW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華康正顏楷體W5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以西結書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37.1-14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</a:rPr>
              <a:t>2019/10/13. CBCM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張麟至牧師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188913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聆聽神家哀歌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(37.11)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諾曼第登陸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週年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七七抗日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週年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們的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父輩是生於戰患﹐長於戰患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我們亟需憂患意識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結37.2兩次用 </a:t>
            </a:r>
            <a:r>
              <a:rPr kumimoji="1" lang="he-IL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מְאד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來形容神家破敗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「骸骨</a:t>
            </a: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甚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而且</a:t>
            </a: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極其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枯乾。」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37.11b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是哀歌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三個強烈的字眼刻劃教會荒涼的實情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她已落在恩約的咒詛之下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申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詩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88)</a:t>
            </a: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83588" cy="1052513"/>
          </a:xfrm>
        </p:spPr>
        <p:txBody>
          <a:bodyPr/>
          <a:lstStyle/>
          <a:p>
            <a:pPr eaLnBrk="1" hangingPunct="1"/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神向我們挑戰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(37.3)</a:t>
            </a:r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341438"/>
            <a:ext cx="4787900" cy="4899025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「人子啊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這些骸骨能復活嗎？」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(37.3a)</a:t>
            </a:r>
            <a:r>
              <a:rPr lang="en-US" altLang="zh-TW" sz="2800">
                <a:solidFill>
                  <a:srgbClr val="FFFF00"/>
                </a:solidFill>
              </a:rPr>
              <a:t> </a:t>
            </a:r>
            <a:endParaRPr lang="en-US" altLang="zh-TW" sz="36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/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1807/5/12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那天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赴華宣教士馬禮遜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(Robert Morrison)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對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Trident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船長的回話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﹕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「我不能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但神能。」</a:t>
            </a:r>
          </a:p>
        </p:txBody>
      </p:sp>
      <p:pic>
        <p:nvPicPr>
          <p:cNvPr id="31747" name="Picture 7" descr="Robert_Morrison_by_John_Richard_Wildm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4321175" cy="5516562"/>
          </a:xfrm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333375"/>
            <a:ext cx="9144000" cy="601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</a:rPr>
              <a:t>聖道神風共鳴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(37.4-6, 9, 12-14)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4-8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節是神要他對骸骨發預言</a:t>
            </a:r>
            <a:endParaRPr kumimoji="1" lang="en-US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9-10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節是神要他對「風」發預言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祂對我說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(37.3, 4, 9, 11)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有四次</a:t>
            </a:r>
            <a:endParaRPr kumimoji="1" lang="en-US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發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說預言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(37.4, 7, 9, 10, 12) 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五次</a:t>
            </a:r>
            <a:endParaRPr kumimoji="1" lang="en-US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靈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氣息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風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方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(37.1, 5, 6, 8, 9x3, 10, 14)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有九次之多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意思看上下文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復活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活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he-IL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חָיַה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, 37.3, 5, 6, 9, 10, 14)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有六次</a:t>
            </a: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12088" cy="1628775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rgbClr val="FFFF00"/>
                </a:solidFill>
                <a:ea typeface="標楷體" pitchFamily="65" charset="-120"/>
              </a:rPr>
              <a:t>聖道與聖靈是共軛工作</a:t>
            </a:r>
            <a:r>
              <a:rPr lang="en-US" altLang="zh-TW">
                <a:solidFill>
                  <a:srgbClr val="FFFF00"/>
                </a:solidFill>
                <a:ea typeface="標楷體" pitchFamily="65" charset="-120"/>
              </a:rPr>
              <a:t>﹐</a:t>
            </a:r>
            <a:br>
              <a:rPr lang="en-US" altLang="zh-TW">
                <a:solidFill>
                  <a:srgbClr val="FFFF00"/>
                </a:solidFill>
                <a:ea typeface="標楷體" pitchFamily="65" charset="-120"/>
              </a:rPr>
            </a:br>
            <a:r>
              <a:rPr lang="en-US" altLang="zh-TW">
                <a:solidFill>
                  <a:srgbClr val="FFFF00"/>
                </a:solidFill>
                <a:ea typeface="標楷體" pitchFamily="65" charset="-120"/>
              </a:rPr>
              <a:t>                  </a:t>
            </a:r>
            <a:r>
              <a:rPr lang="zh-TW" altLang="en-US">
                <a:solidFill>
                  <a:srgbClr val="FFFF00"/>
                </a:solidFill>
                <a:ea typeface="標楷體" pitchFamily="65" charset="-120"/>
              </a:rPr>
              <a:t>缺一不可</a:t>
            </a:r>
          </a:p>
        </p:txBody>
      </p:sp>
      <p:pic>
        <p:nvPicPr>
          <p:cNvPr id="33794" name="Picture 7" descr="Word &amp; Spir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4284663" cy="2670175"/>
          </a:xfrm>
        </p:spPr>
      </p:pic>
      <p:pic>
        <p:nvPicPr>
          <p:cNvPr id="33795" name="Picture 8" descr="Word and Spir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4148138"/>
            <a:ext cx="5219700" cy="2709862"/>
          </a:xfrm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77050" cy="908050"/>
          </a:xfrm>
        </p:spPr>
        <p:txBody>
          <a:bodyPr/>
          <a:lstStyle/>
          <a:p>
            <a:pPr eaLnBrk="1" hangingPunct="1"/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對枯骨說預言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(37.4-6, 12-13) </a:t>
            </a:r>
            <a:endParaRPr lang="zh-TW" altLang="en-US" sz="4000">
              <a:solidFill>
                <a:srgbClr val="FFFF00"/>
              </a:solidFill>
              <a:latin typeface="Times New Roman" pitchFamily="18" charset="0"/>
              <a:ea typeface="華康隸書體W5" pitchFamily="65" charset="-120"/>
              <a:cs typeface="Times New Roman" pitchFamily="18" charset="0"/>
            </a:endParaRPr>
          </a:p>
        </p:txBody>
      </p:sp>
      <p:pic>
        <p:nvPicPr>
          <p:cNvPr id="34818" name="Picture 7" descr="Ezekial 37 Preach to the Dry Bon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89038"/>
            <a:ext cx="8316912" cy="5668962"/>
          </a:xfrm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769100" cy="1268413"/>
          </a:xfrm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約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5.25﹐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死人要聽見神兒子的聲音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﹔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聽見的人就要活了。</a:t>
            </a:r>
          </a:p>
        </p:txBody>
      </p:sp>
      <p:pic>
        <p:nvPicPr>
          <p:cNvPr id="35842" name="Picture 7" descr="Bohumil Kubista, 1911-The Rising of Lazar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20938"/>
            <a:ext cx="3424238" cy="4437062"/>
          </a:xfrm>
        </p:spPr>
      </p:pic>
      <p:pic>
        <p:nvPicPr>
          <p:cNvPr id="35843" name="Picture 8" descr="The Raising of Laza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2459038"/>
            <a:ext cx="5651500" cy="4398962"/>
          </a:xfrm>
        </p:spPr>
      </p:pic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1403350" y="1412875"/>
            <a:ext cx="8458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468313" y="1628775"/>
            <a:ext cx="820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拉撒路聽見主呼召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就從死裏復活！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77800"/>
            <a:ext cx="6156325" cy="836613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懇求靈風吹來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(37.9, 14) </a:t>
            </a:r>
            <a:endParaRPr lang="zh-TW" altLang="en-US">
              <a:solidFill>
                <a:srgbClr val="FFFF00"/>
              </a:solidFill>
              <a:latin typeface="Times New Roman" pitchFamily="18" charset="0"/>
              <a:ea typeface="華康隸書體W5" pitchFamily="65" charset="-120"/>
              <a:cs typeface="Times New Roman" pitchFamily="18" charset="0"/>
            </a:endParaRP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860800"/>
            <a:ext cx="9144000" cy="2997200"/>
          </a:xfrm>
        </p:spPr>
        <p:txBody>
          <a:bodyPr/>
          <a:lstStyle/>
          <a:p>
            <a:pPr eaLnBrk="1" hangingPunct="1"/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風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/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氣息就是神的靈</a:t>
            </a:r>
          </a:p>
          <a:p>
            <a:pPr eaLnBrk="1" hangingPunct="1"/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 「氣息啊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要從四方而來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吹在這些被殺的人身上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使他們活了」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(9b)﹐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是求復興的禱告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神太迫切了</a:t>
            </a:r>
            <a:r>
              <a:rPr lang="en-US" altLang="zh-TW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﹐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要我們</a:t>
            </a:r>
            <a:r>
              <a:rPr lang="zh-TW" altLang="en-US" sz="36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向靈呼求</a:t>
            </a:r>
          </a:p>
        </p:txBody>
      </p:sp>
      <p:pic>
        <p:nvPicPr>
          <p:cNvPr id="36867" name="Picture 7" descr="Prophesy to the Spir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4067175" cy="2730500"/>
          </a:xfrm>
        </p:spPr>
      </p:pic>
    </p:spTree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64050" y="404813"/>
            <a:ext cx="4572000" cy="6048375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專心以祈禱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﹑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傳道為事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徒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6.4) </a:t>
            </a:r>
          </a:p>
          <a:p>
            <a:pPr eaLnBrk="1" hangingPunct="1"/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祈禱是為了叫神的道傳開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西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4.3﹐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帖前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1.8) </a:t>
            </a:r>
          </a:p>
          <a:p>
            <a:pPr eaLnBrk="1" hangingPunct="1"/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神不願有一人沉淪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乃願人人都悔改。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彼後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3.9c) </a:t>
            </a:r>
          </a:p>
          <a:p>
            <a:pPr eaLnBrk="1" hangingPunct="1"/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馬可樓的禱告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徒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1.14)</a:t>
            </a:r>
          </a:p>
          <a:p>
            <a:pPr eaLnBrk="1" hangingPunct="1"/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金香爐的禱告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啟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8.3-5)</a:t>
            </a:r>
          </a:p>
          <a:p>
            <a:pPr eaLnBrk="1" hangingPunct="1"/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「在聖靈裏禱告」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猶</a:t>
            </a:r>
            <a:r>
              <a:rPr lang="en-US" altLang="zh-TW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1.20b) </a:t>
            </a:r>
            <a:endParaRPr lang="zh-TW" altLang="en-US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37890" name="Picture 7" descr="Rev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33888" cy="6858000"/>
          </a:xfrm>
        </p:spPr>
      </p:pic>
    </p:spTree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279400"/>
            <a:ext cx="9144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</a:rPr>
              <a:t>遵命出埃及記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(37.7-8, 10)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37.7-8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節是行動與其結果。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如何翻轉整個局面呢﹖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祕訣在第七節和第十節的「遵命」。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第七節是遵命說預言﹐即勇敢地傳揚神大能的福音﹔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第十節是遵命向聖靈發預言﹐即熱切地求靈風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吹來。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 </a:t>
            </a:r>
            <a:endParaRPr kumimoji="1" lang="zh-TW" altLang="zh-TW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87450" y="2060575"/>
            <a:ext cx="3810000" cy="647700"/>
          </a:xfrm>
        </p:spPr>
        <p:txBody>
          <a:bodyPr/>
          <a:lstStyle/>
          <a:p>
            <a:pPr eaLnBrk="1" hangingPunct="1"/>
            <a:r>
              <a:rPr lang="zh-TW" altLang="en-US" sz="4000">
                <a:latin typeface="Times New Roman" pitchFamily="18" charset="0"/>
                <a:ea typeface="標楷體" pitchFamily="65" charset="-120"/>
              </a:rPr>
              <a:t>不料</a:t>
            </a:r>
            <a:r>
              <a:rPr lang="en-US" altLang="zh-TW" sz="4000">
                <a:latin typeface="Times New Roman" pitchFamily="18" charset="0"/>
                <a:ea typeface="標楷體" pitchFamily="65" charset="-120"/>
              </a:rPr>
              <a:t>…</a:t>
            </a:r>
          </a:p>
        </p:txBody>
      </p:sp>
      <p:pic>
        <p:nvPicPr>
          <p:cNvPr id="39938" name="Picture 7" descr="Dry Bones Rev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443663" cy="4613275"/>
          </a:xfrm>
        </p:spPr>
      </p:pic>
      <p:sp>
        <p:nvSpPr>
          <p:cNvPr id="39939" name="Rectangle 9"/>
          <p:cNvSpPr>
            <a:spLocks noChangeArrowheads="1"/>
          </p:cNvSpPr>
          <p:nvPr/>
        </p:nvSpPr>
        <p:spPr bwMode="auto">
          <a:xfrm>
            <a:off x="250825" y="4797425"/>
            <a:ext cx="87852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37.7-8﹕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不料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有響聲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有地震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﹔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骨與骨互相聯絡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…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見骸骨上有筋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也長了肉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又有皮遮蔽其上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只是還沒有氣息。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華康隸書體W5" pitchFamily="65" charset="-120"/>
              </a:rPr>
              <a:t>神家復興美景</a:t>
            </a:r>
            <a:r>
              <a: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1" lang="en-US" altLang="zh-TW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</a:rPr>
              <a:t>神的榮耀離去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以色列神的榮耀本在基路伯上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現今從那裡升到殿的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門檻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9.3a) 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耶和華的榮耀從基路伯那裡上升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停在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門檻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以上。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10.4a)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基路伯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升上去了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10.15a)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10.18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耶和華的榮耀從殿的門檻那裡出去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停在基路伯以上。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10.19…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都停在耶和華殿的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東門口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10.18-19)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耶和華的榮耀從城中上升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停在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城東的那座山上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11.23)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我所見的異象就離我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上升去了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結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11.24b)</a:t>
            </a:r>
            <a:endParaRPr kumimoji="1" lang="zh-TW" altLang="zh-TW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644900"/>
            <a:ext cx="4278313" cy="3213100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氣息啊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要從四方而來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吹在這些被殺的人身上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﹐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使他們活了。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(37.9) </a:t>
            </a:r>
            <a:endParaRPr lang="zh-TW" altLang="en-US" sz="40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0962" name="Picture 8" descr="creation-of-man genesis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716463" cy="3367088"/>
          </a:xfrm>
        </p:spPr>
      </p:pic>
      <p:pic>
        <p:nvPicPr>
          <p:cNvPr id="40963" name="Picture 9" descr="Ezekial 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56100" y="3632200"/>
            <a:ext cx="4787900" cy="3225800"/>
          </a:xfrm>
        </p:spPr>
      </p:pic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「活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/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復活」在本段用了六次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(3, 5, 6, 9, 10, 14)﹐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說到枯骨的復活或活過來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這就是復興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是神迫切要做的事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12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節是回應第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11b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節：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看哪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﹗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我的民哪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我必</a:t>
            </a: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開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你們的墳墓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使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你們從墳墓中</a:t>
            </a: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出來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領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你們</a:t>
            </a:r>
            <a:r>
              <a:rPr kumimoji="1" lang="zh-TW" altLang="en-US" sz="40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進入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以色列地。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新出埃及記</a:t>
            </a: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0"/>
            <a:ext cx="4826000" cy="1052513"/>
          </a:xfrm>
        </p:spPr>
        <p:txBody>
          <a:bodyPr/>
          <a:lstStyle/>
          <a:p>
            <a:pPr algn="ctr" eaLnBrk="1" hangingPunct="1"/>
            <a:r>
              <a:rPr lang="zh-TW" altLang="en-US" sz="6000">
                <a:solidFill>
                  <a:srgbClr val="FFFF00"/>
                </a:solidFill>
                <a:latin typeface="華康隸書體W5" pitchFamily="65" charset="-120"/>
                <a:ea typeface="華康隸書體W5" pitchFamily="65" charset="-120"/>
              </a:rPr>
              <a:t>憶山東大復興 </a:t>
            </a:r>
          </a:p>
        </p:txBody>
      </p:sp>
      <p:sp>
        <p:nvSpPr>
          <p:cNvPr id="43010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348038" y="2276475"/>
            <a:ext cx="5795962" cy="4581525"/>
          </a:xfrm>
        </p:spPr>
        <p:txBody>
          <a:bodyPr/>
          <a:lstStyle/>
          <a:p>
            <a:pPr eaLnBrk="1" hangingPunct="1"/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1927~1937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年間中國教會大復興以山東為最</a:t>
            </a:r>
          </a:p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這歷史是今日的推力 </a:t>
            </a:r>
          </a:p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柯理培教士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(Charles L. Culpepper Sr., 1895~1986) </a:t>
            </a:r>
            <a:endParaRPr lang="zh-TW" altLang="en-US" sz="40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3011" name="Picture 8" descr="山東大復興 1927-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2328863" cy="3889375"/>
          </a:xfrm>
        </p:spPr>
      </p:pic>
      <p:pic>
        <p:nvPicPr>
          <p:cNvPr id="43012" name="Picture 9" descr="Charles 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981575"/>
            <a:ext cx="3203575" cy="1876425"/>
          </a:xfrm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492375"/>
            <a:ext cx="4500562" cy="2016125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孟慕真教士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(Miss Marie Monsen, 1878~1962) </a:t>
            </a:r>
            <a:endParaRPr lang="zh-TW" altLang="en-US" sz="4000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44034" name="Picture 7" descr="Marie Mons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572000" cy="4498975"/>
          </a:xfrm>
        </p:spPr>
      </p:pic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SzTx/>
              <a:buFontTx/>
              <a:buChar char="•"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這些復興中的領袖都是「遵命」說預言及向聖靈發預言的人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參結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37.7, 10)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763" y="836613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神要興起牧君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隸書體W5" pitchFamily="65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隸書體W5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34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章是分水嶺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神應許興起牧君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36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章是重生篇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﹗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＝神家復興的基礎</a:t>
            </a:r>
            <a:endParaRPr kumimoji="1" lang="en-US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章是復興篇</a:t>
            </a:r>
            <a:endParaRPr kumimoji="1" lang="en-US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37.1-14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神吩咐我們為復興禱告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十分獨特禱告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求神復興神家的禱告</a:t>
            </a: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華康隸書體W5" pitchFamily="65" charset="-120"/>
              </a:rPr>
              <a:t>§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</a:rPr>
              <a:t>神家終必復興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37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章枯骨復生異象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不是講身體復活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不是講屬靈重生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不是講以色列國的復起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而是講以色列家屬靈的復甦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﹑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即教會的復興。 </a:t>
            </a:r>
            <a:b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</a:b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37.15-28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是神家合一的榮景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第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38-39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章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﹐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教會站起抵擋仇敵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異象三階段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神家的復興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﹑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合一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﹑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得勝 </a:t>
            </a: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620713"/>
            <a:ext cx="9144000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3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7.1-14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呈現交錯式的排列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﹕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A.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先知被神的靈安置在平原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(37.1-2)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	B.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兩度預言使復興來臨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(37.3-6/7-8, 9/10)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		C.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這些骸骨的意思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(37.11a)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		C’.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這些骸骨的哀歌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(37.11b)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	B’.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兩度解釋復興的來臨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(37.12-13)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A’. 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神家被神的靈安置在美地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</a:rPr>
              <a:t>(37.14)</a:t>
            </a:r>
            <a:endParaRPr kumimoji="1" lang="zh-TW" altLang="zh-TW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0"/>
            <a:ext cx="9144000" cy="66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神的榮耀歸來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40-48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章＝聖城新耶路撒冷的異象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神的榮耀回到祂的百姓的當中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﹕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43.1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以後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他帶我到一座門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就是朝東的門。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43.2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以色列神的榮光</a:t>
            </a:r>
            <a:r>
              <a:rPr kumimoji="1" lang="zh-TW" altLang="en-US" sz="3200" b="0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從東而來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。祂的聲音如同多水的聲音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﹔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地就因祂的榮耀發光。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43.3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其狀如從前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我在迦巴魯河邊所見的異象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我就俯伏在地。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43.4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耶和華的榮光從朝東的門照入殿中。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43.5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靈將我舉起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帶入內院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不料</a:t>
            </a:r>
            <a:r>
              <a:rPr kumimoji="1" lang="en-US" altLang="zh-TW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﹐</a:t>
            </a:r>
            <a:r>
              <a:rPr kumimoji="1" lang="zh-TW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耶和華的榮光充滿了殿。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3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37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章的關鍵性</a:t>
            </a:r>
            <a:r>
              <a:rPr kumimoji="1" lang="en-US" altLang="zh-TW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//</a:t>
            </a:r>
            <a:r>
              <a:rPr kumimoji="1" lang="zh-TW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主禱文的前三項</a:t>
            </a:r>
            <a:endParaRPr kumimoji="1" lang="zh-TW" altLang="zh-TW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algn="ctr" eaLnBrk="1" hangingPunct="1"/>
            <a:r>
              <a:rPr lang="zh-TW" altLang="en-US" sz="6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</a:rPr>
              <a:t>平原震撼教育</a:t>
            </a:r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</a:rPr>
              <a:t>(37.1-2, 11, 3)</a:t>
            </a:r>
            <a:r>
              <a:rPr lang="en-US" altLang="zh-TW" sz="6000">
                <a:solidFill>
                  <a:srgbClr val="FFFF00"/>
                </a:solidFill>
                <a:latin typeface="Times New Roman" pitchFamily="18" charset="0"/>
                <a:ea typeface="華康隸書體W5" pitchFamily="65" charset="-120"/>
              </a:rPr>
              <a:t> </a:t>
            </a:r>
            <a:endParaRPr lang="zh-TW" altLang="en-US" sz="6000">
              <a:solidFill>
                <a:srgbClr val="FFFF00"/>
              </a:solidFill>
              <a:latin typeface="Times New Roman" pitchFamily="18" charset="0"/>
              <a:ea typeface="華康隸書體W5" pitchFamily="65" charset="-120"/>
            </a:endParaRPr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133600"/>
            <a:ext cx="4716462" cy="3897313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神的手降在我身上</a:t>
            </a:r>
          </a:p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這是神超然的介入</a:t>
            </a:r>
          </a:p>
          <a:p>
            <a:pPr eaLnBrk="1" hangingPunct="1"/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37.1-10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＝異象</a:t>
            </a:r>
          </a:p>
          <a:p>
            <a:pPr eaLnBrk="1" hangingPunct="1"/>
            <a:r>
              <a:rPr lang="en-US" altLang="zh-TW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37.11-14</a:t>
            </a:r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＝詮釋</a:t>
            </a:r>
          </a:p>
        </p:txBody>
      </p:sp>
      <p:pic>
        <p:nvPicPr>
          <p:cNvPr id="27651" name="Picture 7" descr="Spiritual Ecstasy 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96975"/>
            <a:ext cx="4386263" cy="5661025"/>
          </a:xfr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3500438"/>
            <a:ext cx="3057525" cy="3357562"/>
          </a:xfrm>
        </p:spPr>
        <p:txBody>
          <a:bodyPr/>
          <a:lstStyle/>
          <a:p>
            <a:pPr eaLnBrk="1" hangingPunct="1"/>
            <a:r>
              <a:rPr lang="zh-TW" altLang="en-US" sz="40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先知在同一平原看見極其反差的兩個異象！</a:t>
            </a:r>
          </a:p>
        </p:txBody>
      </p:sp>
      <p:pic>
        <p:nvPicPr>
          <p:cNvPr id="28674" name="Picture 11" descr="Ezekial 1 Vision of Glo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51500" cy="3390900"/>
          </a:xfrm>
        </p:spPr>
      </p:pic>
      <p:pic>
        <p:nvPicPr>
          <p:cNvPr id="28675" name="Picture 12" descr="Ezekial 37 Valley of Dry Bo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3476625"/>
            <a:ext cx="6011862" cy="3381375"/>
          </a:xfrm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§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隸書體W5" pitchFamily="65" charset="-120"/>
                <a:cs typeface="Times New Roman" pitchFamily="18" charset="0"/>
              </a:rPr>
              <a:t>看明今日光景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(37.1-2)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這幅荒涼景象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和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這些骸骨象徵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何意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﹖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主在</a:t>
            </a:r>
            <a:r>
              <a:rPr kumimoji="1" lang="zh-TW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en-US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7.</a:t>
            </a: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11啟示了它的意義﹕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zh-TW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人子啊﹐這些骸骨就是以色列全家。他們說﹕「我們的骨頭枯乾了﹐我們的指望失去了﹐我們滅絕淨盡了。」</a:t>
            </a: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枯乾</a:t>
            </a:r>
            <a:r>
              <a:rPr kumimoji="1" lang="en-US" altLang="zh-TW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…</a:t>
            </a:r>
            <a:r>
              <a:rPr kumimoji="1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絕望</a:t>
            </a:r>
            <a:r>
              <a:rPr kumimoji="1" lang="en-US" altLang="zh-TW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…</a:t>
            </a:r>
            <a:r>
              <a:rPr kumimoji="1" lang="zh-TW" alt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華康正顏楷體W5" pitchFamily="65" charset="-120"/>
                <a:cs typeface="Times New Roman" pitchFamily="18" charset="0"/>
              </a:rPr>
              <a:t>滅盡</a:t>
            </a:r>
            <a:endParaRPr kumimoji="1" lang="zh-TW" altLang="zh-TW" sz="6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華康正顏楷體W5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473394</TotalTime>
  <Words>1267</Words>
  <Application>Microsoft Macintosh PowerPoint</Application>
  <PresentationFormat>On-screen Show (4:3)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標楷體</vt:lpstr>
      <vt:lpstr>新細明體</vt:lpstr>
      <vt:lpstr>TSC UKai M TT</vt:lpstr>
      <vt:lpstr>華康正顏楷體W5</vt:lpstr>
      <vt:lpstr>華康隸書體W5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平原震撼教育(37.1-2, 11, 3) </vt:lpstr>
      <vt:lpstr>先知在同一平原看見極其反差的兩個異象！</vt:lpstr>
      <vt:lpstr>PowerPoint Presentation</vt:lpstr>
      <vt:lpstr>PowerPoint Presentation</vt:lpstr>
      <vt:lpstr>§神向我們挑戰(37.3)</vt:lpstr>
      <vt:lpstr>PowerPoint Presentation</vt:lpstr>
      <vt:lpstr>聖道與聖靈是共軛工作﹐                   缺一不可</vt:lpstr>
      <vt:lpstr>§對枯骨說預言(37.4-6, 12-13) </vt:lpstr>
      <vt:lpstr>約5.25﹐死人要聽見神兒子的聲音﹔聽見的人就要活了。</vt:lpstr>
      <vt:lpstr>§懇求靈風吹來(37.9, 14)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憶山東大復興 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9745</cp:revision>
  <dcterms:created xsi:type="dcterms:W3CDTF">2008-05-30T20:07:37Z</dcterms:created>
  <dcterms:modified xsi:type="dcterms:W3CDTF">2019-10-13T22:37:24Z</dcterms:modified>
</cp:coreProperties>
</file>