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4" r:id="rId1"/>
    <p:sldMasterId id="2147483708" r:id="rId2"/>
  </p:sldMasterIdLst>
  <p:sldIdLst>
    <p:sldId id="257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00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86416" autoAdjust="0"/>
  </p:normalViewPr>
  <p:slideViewPr>
    <p:cSldViewPr>
      <p:cViewPr varScale="1">
        <p:scale>
          <a:sx n="115" d="100"/>
          <a:sy n="115" d="100"/>
        </p:scale>
        <p:origin x="-15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0"/>
              <a:chOff x="0" y="4"/>
              <a:chExt cx="5533" cy="4337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4"/>
                <a:ext cx="5470" cy="4337"/>
                <a:chOff x="0" y="4"/>
                <a:chExt cx="5470" cy="4337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4"/>
                  <a:ext cx="5470" cy="4337"/>
                  <a:chOff x="0" y="4"/>
                  <a:chExt cx="5470" cy="4337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2"/>
                    <a:chOff x="2864" y="2018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8"/>
                    <a:chOff x="2958" y="1413"/>
                    <a:chExt cx="2341" cy="658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3"/>
                    <a:ext cx="2150" cy="340"/>
                    <a:chOff x="2983" y="1271"/>
                    <a:chExt cx="2150" cy="340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7"/>
                    <a:chOff x="23" y="1591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60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8"/>
                    <a:chOff x="505" y="1094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2"/>
                    <a:chOff x="911" y="589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2"/>
                    <a:ext cx="1693" cy="890"/>
                    <a:chOff x="1120" y="302"/>
                    <a:chExt cx="1693" cy="890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2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2"/>
                    <a:ext cx="779" cy="1517"/>
                    <a:chOff x="1633" y="100"/>
                    <a:chExt cx="779" cy="1517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7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4"/>
                    <a:ext cx="635" cy="1534"/>
                    <a:chOff x="1935" y="32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6" y="15"/>
                    <a:ext cx="636" cy="1517"/>
                    <a:chOff x="2802" y="43"/>
                    <a:chExt cx="636" cy="1517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3" y="938"/>
                      <a:ext cx="1061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3"/>
                    <a:chOff x="2937" y="161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6"/>
                    <a:ext cx="241" cy="1446"/>
                    <a:chOff x="2731" y="34"/>
                    <a:chExt cx="241" cy="1446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7"/>
                    <a:ext cx="765" cy="2374"/>
                    <a:chOff x="1455" y="1935"/>
                    <a:chExt cx="765" cy="2374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8"/>
                    <a:ext cx="460" cy="2331"/>
                    <a:chOff x="1950" y="1985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6" y="2691"/>
                      <a:ext cx="1713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8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2" cy="2423"/>
                    <a:chOff x="3180" y="1867"/>
                    <a:chExt cx="882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6"/>
                    <a:ext cx="427" cy="2183"/>
                    <a:chOff x="2289" y="2134"/>
                    <a:chExt cx="427" cy="2183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4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9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718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B985-E6AE-48FA-A53B-0B65896558AA}" type="datetimeFigureOut">
              <a:rPr lang="en-US" altLang="zh-TW"/>
              <a:pPr>
                <a:defRPr/>
              </a:pPr>
              <a:t>10/5/2019</a:t>
            </a:fld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847B-2FD8-4783-A142-A23455DF84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C6723-F32F-45EE-A83E-2EBCE8014576}" type="datetimeFigureOut">
              <a:rPr lang="en-US" altLang="zh-TW"/>
              <a:pPr>
                <a:defRPr/>
              </a:pPr>
              <a:t>10/5/2019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139BB-3F64-4C8C-931C-85CA167937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4C07-1EFA-4301-A1B8-535D006202B9}" type="datetimeFigureOut">
              <a:rPr lang="en-US" altLang="zh-TW"/>
              <a:pPr>
                <a:defRPr/>
              </a:pPr>
              <a:t>10/5/2019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F966-A5FE-4251-9485-0BF04026B5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2E77-A89F-4CAB-A0B5-EAA26E8DD8C4}" type="datetimeFigureOut">
              <a:rPr lang="en-US" altLang="zh-TW"/>
              <a:pPr>
                <a:defRPr/>
              </a:pPr>
              <a:t>10/5/2019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DE0B5-1138-465B-ABCA-EA1E4A7C9B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標題，兩項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3871-9A38-4862-8636-EF91962F2BC3}" type="datetimeFigureOut">
              <a:rPr lang="en-US" altLang="zh-TW"/>
              <a:pPr>
                <a:defRPr/>
              </a:pPr>
              <a:t>10/5/2019</a:t>
            </a:fld>
            <a:endParaRPr lang="en-US" altLang="zh-TW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5006-533F-4825-A852-72FC0A3A41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DDCC-3006-4DC1-80EF-000C6D5711E7}" type="datetimeFigureOut">
              <a:rPr lang="en-US"/>
              <a:pPr>
                <a:defRPr/>
              </a:pPr>
              <a:t>10/5/2019</a:t>
            </a:fld>
            <a:endParaRPr lang="en-US"/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FDD61-4DFA-4EF6-BC6C-A711BE3C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FCB9-59B3-4858-A8F7-6517647DBF56}" type="datetimeFigureOut">
              <a:rPr lang="en-US"/>
              <a:pPr>
                <a:defRPr/>
              </a:pPr>
              <a:t>10/5/2019</a:t>
            </a:fld>
            <a:endParaRPr lang="en-US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74C9-2CD2-418E-9F9F-DCEBEBF82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13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4D52-9F73-4BC5-885B-F8078E588113}" type="datetimeFigureOut">
              <a:rPr lang="en-US"/>
              <a:pPr>
                <a:defRPr/>
              </a:pPr>
              <a:t>10/5/2019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CC43-BA4C-4CF8-BCB1-C6F2723DE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C1E4-86E5-49B5-95EA-7795CBA4AB61}" type="datetimeFigureOut">
              <a:rPr lang="en-US"/>
              <a:pPr>
                <a:defRPr/>
              </a:pPr>
              <a:t>10/5/2019</a:t>
            </a:fld>
            <a:endParaRPr lang="en-US"/>
          </a:p>
        </p:txBody>
      </p:sp>
      <p:sp>
        <p:nvSpPr>
          <p:cNvPr id="11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C1673-965C-43E8-8A62-AC99812A3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9822-AE10-405F-8D38-D021E3421733}" type="datetimeFigureOut">
              <a:rPr lang="en-US"/>
              <a:pPr>
                <a:defRPr/>
              </a:pPr>
              <a:t>10/5/2019</a:t>
            </a:fld>
            <a:endParaRPr lang="en-US"/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5A2C-3253-4A0C-930E-7EECB23EB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5D323-5AF3-44BC-A7CE-6930FAE575CE}" type="datetimeFigureOut">
              <a:rPr lang="en-US" altLang="zh-TW"/>
              <a:pPr>
                <a:defRPr/>
              </a:pPr>
              <a:t>10/5/2019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D60CC-13DB-43AE-87E1-0F113FC493C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743D2-3BE4-4651-8697-4D4FAF3C90A6}" type="datetimeFigureOut">
              <a:rPr lang="en-US" altLang="zh-TW"/>
              <a:pPr>
                <a:defRPr/>
              </a:pPr>
              <a:t>10/5/2019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84942-748F-490D-9A5F-C35735E457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D9814-686B-4B9E-8486-4C85BB3DEBAC}" type="datetimeFigureOut">
              <a:rPr lang="en-US" altLang="zh-TW"/>
              <a:pPr>
                <a:defRPr/>
              </a:pPr>
              <a:t>10/5/2019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DC58-4595-49ED-B50E-C5D69AC3A4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EC0A0-3044-4801-8878-FB7E89628244}" type="datetimeFigureOut">
              <a:rPr lang="en-US" altLang="zh-TW"/>
              <a:pPr>
                <a:defRPr/>
              </a:pPr>
              <a:t>10/5/2019</a:t>
            </a:fld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9DB7-EF84-424C-9929-E4DD8A7F29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D1DF-4C0E-435B-8536-8D2FBD47FF5C}" type="datetimeFigureOut">
              <a:rPr lang="en-US" altLang="zh-TW"/>
              <a:pPr>
                <a:defRPr/>
              </a:pPr>
              <a:t>10/5/2019</a:t>
            </a:fld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AFAB8-0894-47B9-ACC3-054FAEAEB25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3A26-FC42-4FF7-AC35-9E5A524E9529}" type="datetimeFigureOut">
              <a:rPr lang="en-US" altLang="zh-TW"/>
              <a:pPr>
                <a:defRPr/>
              </a:pPr>
              <a:t>10/5/2019</a:t>
            </a:fld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EA9B-BD0F-41DE-8095-320C66F63C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CBB6-E83A-4B71-8505-658F2915B10A}" type="datetimeFigureOut">
              <a:rPr lang="en-US" altLang="zh-TW"/>
              <a:pPr>
                <a:defRPr/>
              </a:pPr>
              <a:t>10/5/2019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6C145-D8DC-4332-969F-C29D7FC43B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44BE-5ED4-4562-B005-78082007DAF2}" type="datetimeFigureOut">
              <a:rPr lang="en-US" altLang="zh-TW"/>
              <a:pPr>
                <a:defRPr/>
              </a:pPr>
              <a:t>10/5/2019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B756B-46EA-46EE-AAAE-1107650B5F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066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0663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06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067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67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06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3" y="2235"/>
                    <a:ext cx="1708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5" y="3143"/>
                    <a:ext cx="913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06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06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06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0" y="1622"/>
                    <a:ext cx="1677" cy="34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4" cy="51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06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06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5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06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4" y="1128"/>
                    <a:ext cx="1246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06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5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06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0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07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07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07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7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07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2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07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07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07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07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07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07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9" y="918"/>
                    <a:ext cx="1046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07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8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0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07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9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707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7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07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8" y="930"/>
                    <a:ext cx="104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07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07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07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497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07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7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07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5" y="267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7" y="388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07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07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7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07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7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3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07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4" y="2705"/>
                    <a:ext cx="1457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8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07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5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</p:grpSp>
          <p:sp>
            <p:nvSpPr>
              <p:cNvPr id="707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07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6352878-830A-4554-9F93-32912CBC7897}" type="datetimeFigureOut">
              <a:rPr lang="en-US" altLang="zh-TW"/>
              <a:pPr>
                <a:defRPr/>
              </a:pPr>
              <a:t>10/5/2019</a:t>
            </a:fld>
            <a:endParaRPr lang="en-US" altLang="zh-TW"/>
          </a:p>
        </p:txBody>
      </p:sp>
      <p:sp>
        <p:nvSpPr>
          <p:cNvPr id="707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7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965C88DE-00D5-4EB0-8FD7-20D94E5952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6" r:id="rId2"/>
    <p:sldLayoutId id="2147483725" r:id="rId3"/>
    <p:sldLayoutId id="2147483724" r:id="rId4"/>
    <p:sldLayoutId id="2147483723" r:id="rId5"/>
    <p:sldLayoutId id="2147483722" r:id="rId6"/>
    <p:sldLayoutId id="2147483721" r:id="rId7"/>
    <p:sldLayoutId id="2147483720" r:id="rId8"/>
    <p:sldLayoutId id="2147483719" r:id="rId9"/>
    <p:sldLayoutId id="2147483718" r:id="rId10"/>
    <p:sldLayoutId id="2147483717" r:id="rId11"/>
    <p:sldLayoutId id="2147483716" r:id="rId12"/>
    <p:sldLayoutId id="2147483715" r:id="rId13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12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588131-F674-4C9F-990A-0ECA21805C64}" type="datetimeFigureOut">
              <a:rPr lang="en-US"/>
              <a:pPr>
                <a:defRPr/>
              </a:pPr>
              <a:t>10/5/2019</a:t>
            </a:fld>
            <a:endParaRPr lang="en-US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7C20A4-1B33-47BB-8956-9F738DC25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388" y="333375"/>
            <a:ext cx="87852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zh-TW" altLang="en-US" sz="6000" dirty="0">
              <a:solidFill>
                <a:srgbClr val="FFFF00"/>
              </a:solidFill>
              <a:ea typeface="華康正顏楷體W5" pitchFamily="65" charset="-120"/>
            </a:endParaRPr>
          </a:p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重生－為著神國的</a:t>
            </a:r>
            <a:r>
              <a:rPr lang="zh-TW" altLang="zh-TW" sz="6000" dirty="0" smtClean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榮耀</a:t>
            </a:r>
            <a:endParaRPr lang="zh-TW" altLang="zh-TW" sz="6000" dirty="0">
              <a:solidFill>
                <a:srgbClr val="FFFF00"/>
              </a:solidFill>
              <a:latin typeface="DFPYanKaiW5-B5" panose="03000500000000000000" pitchFamily="66" charset="-120"/>
              <a:ea typeface="DFPYanKaiW5-B5" panose="03000500000000000000" pitchFamily="66" charset="-120"/>
            </a:endParaRPr>
          </a:p>
          <a:p>
            <a:pPr algn="ctr"/>
            <a:endParaRPr kumimoji="0" lang="zh-TW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以西結書</a:t>
            </a:r>
            <a:r>
              <a:rPr kumimoji="0" lang="en-US" altLang="zh-TW" sz="4000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36.16-38</a:t>
            </a:r>
            <a:endParaRPr kumimoji="0" lang="en-US" altLang="zh-TW" sz="40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endParaRPr kumimoji="0" lang="en-US" altLang="zh-TW" sz="40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r>
              <a:rPr kumimoji="0" lang="en-US" altLang="zh-TW" sz="4000" dirty="0" smtClean="0">
                <a:solidFill>
                  <a:srgbClr val="FFFF00"/>
                </a:solidFill>
                <a:latin typeface="Times New Roman" pitchFamily="18" charset="0"/>
              </a:rPr>
              <a:t>2019/10/6. </a:t>
            </a:r>
            <a:r>
              <a:rPr kumimoji="0" lang="en-US" altLang="zh-TW" sz="4000" dirty="0">
                <a:solidFill>
                  <a:srgbClr val="FFFF00"/>
                </a:solidFill>
                <a:latin typeface="Times New Roman" pitchFamily="18" charset="0"/>
              </a:rPr>
              <a:t>ACCCN</a:t>
            </a:r>
          </a:p>
          <a:p>
            <a:pPr algn="ctr"/>
            <a:endParaRPr kumimoji="0" lang="en-US" altLang="zh-TW" sz="40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張麟至牧師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所以雖說主題不是選民的得贖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可是得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贖仍是神的大名顯為聖的必須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顧惜聖名的同時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的百姓成了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第一受惠者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得釋放﹐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為主名的顯為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基本上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是在祂的百姓身上顯為聖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這一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段經文很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像神的自白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祂心中難受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的聖名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被百姓的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失敗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玷污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了應許之地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導致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神要奮起自清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所以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神兩度明言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我行這事不是為你們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乃是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為我的聖名。」(36.22, 32)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主顯聖大手筆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(36.24-30)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經文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批判問題</a:t>
            </a: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這段經文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(36.23b-30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異文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LXX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Papyrus 967 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2-3 cent. A.D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.)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Old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Latin 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Codex </a:t>
            </a:r>
            <a:r>
              <a:rPr lang="en-US" altLang="zh-TW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Wirceburgen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-sis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1451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希伯來文消失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學者們激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辯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絕非抄誤﹐而是刻意摘除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06830"/>
            <a:ext cx="3131840" cy="43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Daniel I. Block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沒有必要揚棄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MT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經文﹐而贊成一個假設性的原始經文﹐即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Papyrus 967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翻譯的底本﹐並用後者做解經的依據。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學術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上這樣的斷案是對的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「在結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36.24-30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這段裏﹐本卷書的神學達到了巔峰。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如果你將結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11.17-21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36.24-30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作一對比﹐它們幾乎是雷同的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即使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章的經文摘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掉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也無法將重生教義從以西結書裏摘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掉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然而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章若缺少了這小段經文﹐讀起來會覺得十分突兀﹐有了才會順暢。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重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生神國大業</a:t>
            </a:r>
          </a:p>
          <a:p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約翰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福音第三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重生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重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生是個人的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經歷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可是在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章的背景下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重生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意義非凡﹕它是神在神家顯聖的必要關鍵過程﹐透過重生﹐新出埃及記發生了﹐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新伊甸園恢復了﹐神國興旺起來﹐以色列大大復興﹐聖殿也恢復榮景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重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生不只是個人的經歷﹐它遠遠勝過﹐它乃是神國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大業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！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神喜愛在族群中做大工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教會歷史證明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如此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所以我們要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信得過神喜歡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全家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歸主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公司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歸主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族群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歸主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主恩夠用﹐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我們儘管求告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祂如何施恩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幾乎所有的宗教都是族群歸信的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抗議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宗裏由於個人主義盛行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漸漸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將基督教極端個人化了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忽視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了群體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歸主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韓國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教會在過去一世紀的復興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顯示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了他們極其注意群體歸主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教堂也成了韓國人走到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天涯海角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社區中心。</a:t>
            </a:r>
            <a:endParaRPr lang="zh-TW" altLang="zh-TW" sz="40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清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水洗去污穢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(36.25)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舊約裏﹐每一位祭司都需要用水洗淨了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8.6)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﹔求潔淨的大痳瘋患者都要用失膝草蘸在活水鳥血上灑七次﹔紅母牛的灰更有威力﹐它可調成除罪水﹐使人得潔淨。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:\圖片\Christ-Baptism\Baptism_of_Christ by Verrocchio &amp; Leonar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93025"/>
            <a:ext cx="2771800" cy="326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1999"/>
            <a:ext cx="4932040" cy="274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這個「水」究竟是什麼呢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5.26-27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zh-TW" sz="2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5.26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要用水藉著道﹐把教會洗淨﹐成為聖潔﹐</a:t>
            </a:r>
            <a:r>
              <a:rPr lang="en-US" altLang="zh-TW" sz="40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5.27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可以獻給自己﹐作個榮耀的教會﹐毫無玷污﹑皺紋等類的病﹐乃是聖潔沒有瑕疵的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「水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聖靈潔淨的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功能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﹐藉著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聖經工作的。「少年人用甚麼潔淨他的行為呢﹖/ 是要遵行你的話﹗」(詩119.9)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</a:rPr>
              <a:t>重生教義</a:t>
            </a:r>
            <a:r>
              <a:rPr lang="zh-TW" altLang="zh-TW" sz="60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</a:rPr>
              <a:t>泉源</a:t>
            </a:r>
            <a:endParaRPr lang="en-US" altLang="zh-TW" sz="6000" dirty="0" smtClean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</a:endParaRP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以西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結書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36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章</a:t>
            </a:r>
            <a:r>
              <a:rPr lang="zh-TW" altLang="en-US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＝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重生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教義的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泉源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本章是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舊約神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學的一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個高峰</a:t>
            </a:r>
            <a:endParaRPr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78" y="2204864"/>
            <a:ext cx="6864516" cy="46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4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這是聖靈像水一般的工作﹐洗去我們天然的污穢(參詩19.12﹐來4.12-13)。身為祭司的以西結更為明白所羅門的聖殿有銅海及十個洗濯盆(代下4.6)﹐都是為著潔淨用的。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87944"/>
            <a:ext cx="6732240" cy="377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新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心新靈神靈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(36.26-27a)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名字要在祂的百姓身上顯為聖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意思就是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神要將祂的聖潔的性情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編織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到我們的生命中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是何等大的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恩典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叫我們既脫離世上從情慾來的敗壞﹐就得與神的性情有分。」(彼後1.4b)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這個聖靈的工作在舊約裏只有詩51.10堪與相比﹕「神啊﹐求你為我造清潔的心﹐/ 使我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裏面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重新有正直的靈。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它正是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割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禮所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象徵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的：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在祂裏面也受了不是人手所行的割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禮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(西2.11﹐參利26.41﹐申10.16, 30.6﹐耶4.4, 14﹐羅2.28-29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肉心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vs. 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石心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蒙恩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後﹐心柔軟了﹐會順從神的旨意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所謂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「新」乃更新之意。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Dr. John B. Taylor解釋說﹐</a:t>
            </a:r>
          </a:p>
          <a:p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包括了心思﹑意志﹐以及情感﹐其實它乃是人格之所在﹐是人最內在的性情。靈是衝勁﹐它推動人﹐左右他的慾望﹑思想和行為。…聖靈的授與乃是彌賽亞時代來臨的記號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”</a:t>
            </a:r>
          </a:p>
          <a:p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聖靈的內住真是舊約神學的高峰﹐神浩大的恩典﹐它也是彌賽亞時代的標記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主要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諦訂新約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(36.27b-30)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重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生不僅是個人的經歷﹐更是族群更新的工程。第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節的「我」用的是較罕見的</a:t>
            </a:r>
            <a:r>
              <a:rPr lang="he-IL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אָנֹכִי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顯示神是何等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歡喜立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此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新約﹗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擄歸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回﹐重得應許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地﹐族群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的生命都改變了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﹐舊時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的污穢洗淨了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﹐且擁有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熱愛律法﹑遵行主話的新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族群將在這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塊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土地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形成新文化﹐叫神得到榮耀。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顯聖在於復興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(36.33-38a)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的名如何真正地得到平反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禱文說﹐「願人都遵你的名為聖。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章四次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提及「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知道」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(23, 32, 36, 38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福音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傳揚的結果﹐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人認識主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歸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向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惟有人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歸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主名才得到平反﹐否則天然人總是不將神所當得的榮耀歸神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1.21)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13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不論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是以色列人還是外邦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知道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主的救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恩﹐當然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來敬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拜耶和華了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19.24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當那日﹐以色列必與埃及﹑亞述三國一律﹐使地上的人得福﹔</a:t>
            </a:r>
            <a:r>
              <a:rPr lang="zh-TW" altLang="zh-TW" sz="40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19.25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因為萬軍之耶和華賜福給他們﹐說﹕「埃及我的百姓﹐亞述我手的工作﹐以色列我的產業﹐都有福了﹗」(賽19.24-25)</a:t>
            </a:r>
          </a:p>
          <a:p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是新伊甸園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(35)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﹐並且也打破了種族的界限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﹐啟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5.9, 7.9)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13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7243" y="18864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埃及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﹑亞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述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﹑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以色列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將一同敬拜主</a:t>
            </a:r>
            <a:endParaRPr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" y="1772816"/>
            <a:ext cx="9080685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13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36.16-38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的主題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要平反祂的聖名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﹐或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說使祂的名再次顯為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怎麼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顯聖呢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﹖乃是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藉著神國的復興﹐別無他途﹐而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36.33-38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最後這一小段所刻劃的﹐就是神國或說教會的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復興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8" name="Picture 2" descr="G:\圖片\Ezekiel\Descent of the Holy Spirit at Pentecost, detail of mosaic by Anna Wyner at Our Lady of Walsingh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5277"/>
            <a:ext cx="5652120" cy="350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13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神家求告復興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(36.37b)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最後來到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本段最緊要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的第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37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節下半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句﹕「他們必為這事向我求問﹐我要給他們成就。」 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神要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復興以色列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﹐會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自動從天上掉下來麼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賽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9.7,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37.32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萬軍之耶和華的熱心、必成就這事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－使人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以為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什麼事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不用做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這樣嗎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13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Bonnye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Spino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十分幸運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歲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﹐心臟壞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2001/8/25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獲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得一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心臟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是誰的心臟呢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James Schaefer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(27)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父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母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也想知兒子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心臟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何去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r>
              <a:rPr lang="en-US" altLang="zh-TW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Spino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Schaefer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家族翌年八月見面了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十分激動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一刻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Jimmy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如今已經成了我的一部份了。」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復興這樣美好﹐但我們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有求告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的責任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。以西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接著就是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禱告﹐「向風發預言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說﹐氣息啊﹐要從四方而來﹐吹在這些被殺的人身上﹐使他們活了。」(37.9) 聖靈的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風吹入枯骨以色列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民的心中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使他們成為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極大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的軍隊。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2" name="Picture 2" descr="G:\圖片\Ezekiel\Ezekiel 37.10 Ar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41" y="3212976"/>
            <a:ext cx="5411459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13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復興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是確定的﹐剩下的工作就是神的兒女聽見了復興的應許﹐而起來為它禱告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。以西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結看見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復興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異象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到它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來臨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歷史的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數據是這樣的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以西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結開始為復興禱告(33.21)	585/1/8</a:t>
            </a:r>
          </a:p>
          <a:p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在異象中看見新聖殿(40.1)		573/4/28	12年後</a:t>
            </a:r>
          </a:p>
          <a:p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巴比倫滅亡(但5.30)			539/10	44年後</a:t>
            </a:r>
          </a:p>
          <a:p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被擄者歸回(拉1.1-4)			537/3	</a:t>
            </a:r>
            <a:r>
              <a:rPr lang="en-US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48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年後</a:t>
            </a:r>
          </a:p>
          <a:p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開始重建聖殿(拉3.8)			536/4-5	49年後</a:t>
            </a:r>
          </a:p>
          <a:p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*哈該~撒迦利亞復興(拉5.1)		520/9	</a:t>
            </a:r>
            <a:r>
              <a:rPr lang="en-US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65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年後</a:t>
            </a:r>
          </a:p>
          <a:p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聖殿完工(拉6.15)				516/3	</a:t>
            </a:r>
            <a:r>
              <a:rPr lang="en-US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69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年後</a:t>
            </a:r>
          </a:p>
          <a:p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*以斯拉復興(拉10.1-15)		</a:t>
            </a:r>
            <a:r>
              <a:rPr lang="en-US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458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/12	127年後</a:t>
            </a:r>
          </a:p>
          <a:p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重建聖城(尼6.15)				445/10	140年後</a:t>
            </a:r>
          </a:p>
          <a:p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*尼希米復興(尼10.1-15)		</a:t>
            </a:r>
            <a:r>
              <a:rPr lang="en-US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445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/10	140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年後</a:t>
            </a:r>
            <a:endParaRPr lang="zh-TW" altLang="zh-TW" sz="28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13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哈該~撒迦利亞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復興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斯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拉復興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尼希米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興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6" y="1619457"/>
            <a:ext cx="2167070" cy="281609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" y="4435548"/>
            <a:ext cx="2155219" cy="241953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49453"/>
            <a:ext cx="3347850" cy="423046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88" y="2637075"/>
            <a:ext cx="31432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13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神家是接力賽﹐在歷史中一棒接一棒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﹐同心合意建造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教會。結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36.37a, 38a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的話是確切的﹐但關鍵是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37b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﹕「他們必為這事向我求問﹐我要給他們成就。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2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史與被擄歸回史一樣﹐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復興祂的家的應許﹐當神的百姓憑信心為復興向主求問時﹐主要給他們成就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2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重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生的波濤將大大升起﹐將各族群捲入神的恩典的洪流中。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13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怒江的福音谷</a:t>
            </a:r>
          </a:p>
          <a:p>
            <a:pPr algn="just"/>
            <a:endParaRPr lang="en-US" altLang="zh-TW" sz="2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宣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教士富能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仁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fr-FR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fr-FR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James O. Fraser, 1886</a:t>
            </a:r>
            <a:r>
              <a:rPr lang="fr-FR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</a:p>
          <a:p>
            <a:pPr algn="just"/>
            <a:r>
              <a:rPr lang="fr-FR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1938</a:t>
            </a:r>
            <a:r>
              <a:rPr lang="fr-FR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﹐在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怒江流域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傈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僳族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29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年的服事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連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PRC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政府都承認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族群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絕大多數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是基督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036"/>
            <a:ext cx="3619377" cy="520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13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411920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1908/11/2 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抵達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上海﹐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1909/5/24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到達騰衝。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1910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年在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芒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市踫上莫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丁昌先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最早歸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主的傈僳人。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" y="3898012"/>
            <a:ext cx="4091292" cy="295998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02" y="0"/>
            <a:ext cx="5013038" cy="68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13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1913/1~3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得到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第一批的果子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1917/2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800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人歸主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傈僳族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福音的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反應熱烈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可是在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宣教上遇上激烈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的靈戰﹐必須迫切禱告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富能仁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6.10-20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學習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了靈戰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的功課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。傈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僳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人必須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群體歸主﹐不然﹐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落單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容易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在拜偶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的村落跌倒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13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1921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年為例﹐富能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仁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緬甸的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傈僳人中住一年﹐帶領了約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多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家信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。仍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多家在種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鴉片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逐家勸戒﹐除兩家外﹐其餘皆願意燒掉鴉片而歸向主。此舉對那些貧窮的信徒來說﹐實在難能可貴。不久﹐在怒江兩岸有七﹑八間禮拜堂建立起來。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13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禱告﹑代禱﹑再爭戰﹐他們在傈僳人中終於有顯著的收穫了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Fraser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還不滿足﹐因為他在安息年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(1934)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路過加拿大時﹐從古約翰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(Jonathan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Goforth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1859~1936)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那裏學習到復興的道理和做法﹐他把這些信息帶回到雲南的宣教前線﹐他看到復興從宣教士本人開始﹐爾後擴散到當地信徒之中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13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聖靈的工作沒有因為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Fraser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1938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年的過世而停止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1950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年統計﹐信徒有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14,800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1995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年有十萬﹐今日約有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萬以上﹐官方的數字是說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50%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以上為基督徒﹐這是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PRC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境內惟一的一個族群﹐以基督教為主要的宗教﹗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2007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年在緬甸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Salween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流域的傈僳人七萬中﹐有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80-90%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是歸主的。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13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8526" y="0"/>
            <a:ext cx="542757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重生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就是感受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到另一顆心的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跳動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另一個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生命的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原則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支配</a:t>
            </a:r>
            <a:r>
              <a:rPr lang="en-US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引領我們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它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已成了我們生命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中</a:t>
            </a:r>
            <a:endParaRPr lang="en-US" altLang="zh-TW" sz="40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最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重要的一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部份</a:t>
            </a:r>
            <a:endParaRPr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026" name="Picture 2" descr="G:\圖片\ST\Butterf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02" y="-1"/>
            <a:ext cx="360598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茨﹐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福音谷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”(2003)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「為什麼要信教﹖」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「可以和所有的人一起去教堂。」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「去那兒做什麼﹖」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「聽宣教﹐越聽越愛聽。」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「今天聽到什麼﹖」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「耶穌的死﹑祂的復活﹐和以後發生的事。」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「這些不是已經知道了嗎﹖」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「知道的事還會忘記。</a:t>
            </a:r>
            <a:r>
              <a:rPr lang="zh-TW" altLang="zh-TW" sz="4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endParaRPr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0513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「記住了又作樣﹖」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「我們就知道什麼事能做﹐什麼事不能做。」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「什麼事不能做﹖」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「國家法律不允許的事」﹐此里付思索了一下﹐突然激動地說﹐「什麼都賣﹗」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「什麼都賣﹗」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「賣山上的林木﹑賣地下的資源﹑賣動物﹐女人賣她們自己﹗」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976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傈僳人教會用他們的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信仰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見證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了高尚的文化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主戰勝物慾的橫流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那裏﹐耶穌是人們的最愛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最愛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也是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強勁的文化力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塑造一重生國度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97" y="3092067"/>
            <a:ext cx="5004048" cy="37530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1108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976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</a:rPr>
              <a:t>神總是在那裏</a:t>
            </a:r>
            <a:endParaRPr lang="zh-TW" altLang="zh-TW" sz="6000" dirty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</a:endParaRPr>
          </a:p>
        </p:txBody>
      </p:sp>
      <p:pic>
        <p:nvPicPr>
          <p:cNvPr id="2050" name="Picture 2" descr="G:\圖片\Ezekiel\Ezekiel the Prophet by Michelangelo Buonarroti 1475-1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63" y="2036252"/>
            <a:ext cx="47244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196752"/>
            <a:ext cx="4139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以西結書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33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轉捩點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聖城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聖殿摧毀了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神興起巴比倫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神的以色列死了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先知要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張口說話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本卷書的下半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部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福音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34-48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4580784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神要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興起彌賽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好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牧人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選民贏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回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失去產業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應許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地將興旺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如伊甸園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從頭至尾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都在那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的心總是向著祂的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百姓﹗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是福音中的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福音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84" y="4049"/>
            <a:ext cx="4563216" cy="68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Daniel I. 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Block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理出思路﹕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制式化的引言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(36.16)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a.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神的聖名危機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(36.17-21)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b.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神的聖名恢復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(36.22-32)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主名顯聖目的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(36.22-23)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主名顯聖作為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(36.24-30)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主名顯聖目的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(36.31-32)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c.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神的聖名平反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(36.33-38a)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制式化的結語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(36.38b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顧惜祂聖名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(36.17-21)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36.16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意味著新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的段落的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開始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36.16-21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是神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先知說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主題﹕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不是以色列人的得贖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而是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神的聖名的平反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的百姓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犯罪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應許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之地被玷污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神審判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的聖名在天下被人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褻瀆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為此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﹐神非常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在意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顧惜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祂的聖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名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主名再度顯聖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(36.22-23, 31-32)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所以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(22)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意味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著神要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採取行動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叫世人「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知道」祂是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耶和華聖名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知道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鑰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字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36.23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32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36, </a:t>
            </a:r>
            <a:r>
              <a:rPr lang="en-US" altLang="zh-TW" sz="40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38</a:t>
            </a:r>
          </a:p>
          <a:p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如何做成﹖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名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再度顯為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</a:t>
            </a:r>
            <a:endParaRPr lang="en-US" altLang="zh-TW" sz="4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在祂的百姓身上顯為</a:t>
            </a:r>
            <a:r>
              <a:rPr lang="zh-TW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"/>
        <a:ea typeface=""/>
        <a:cs typeface="UWCCYF (Big5)"/>
      </a:majorFont>
      <a:minorFont>
        <a:latin typeface=""/>
        <a:ea typeface=""/>
        <a:cs typeface="UWCCYF (Big5)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2173</TotalTime>
  <Words>2766</Words>
  <Application>Microsoft Office PowerPoint</Application>
  <PresentationFormat>如螢幕大小 (4:3)</PresentationFormat>
  <Paragraphs>251</Paragraphs>
  <Slides>42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42</vt:i4>
      </vt:variant>
    </vt:vector>
  </HeadingPairs>
  <TitlesOfParts>
    <vt:vector size="44" baseType="lpstr">
      <vt:lpstr>Fireworks</vt:lpstr>
      <vt:lpstr>Elemental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Lei</dc:creator>
  <cp:lastModifiedBy>Paul Chang</cp:lastModifiedBy>
  <cp:revision>470</cp:revision>
  <dcterms:created xsi:type="dcterms:W3CDTF">2014-01-10T15:01:01Z</dcterms:created>
  <dcterms:modified xsi:type="dcterms:W3CDTF">2019-10-06T02:22:39Z</dcterms:modified>
</cp:coreProperties>
</file>